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278" r:id="rId3"/>
    <p:sldId id="269" r:id="rId4"/>
    <p:sldId id="296" r:id="rId5"/>
    <p:sldId id="317" r:id="rId6"/>
    <p:sldId id="279" r:id="rId7"/>
    <p:sldId id="259" r:id="rId8"/>
    <p:sldId id="300" r:id="rId9"/>
    <p:sldId id="301" r:id="rId10"/>
    <p:sldId id="333" r:id="rId11"/>
    <p:sldId id="257" r:id="rId12"/>
    <p:sldId id="260" r:id="rId13"/>
    <p:sldId id="281" r:id="rId14"/>
    <p:sldId id="318" r:id="rId15"/>
    <p:sldId id="319" r:id="rId16"/>
    <p:sldId id="320" r:id="rId17"/>
    <p:sldId id="261" r:id="rId18"/>
    <p:sldId id="304" r:id="rId19"/>
    <p:sldId id="315" r:id="rId20"/>
    <p:sldId id="316" r:id="rId21"/>
    <p:sldId id="285" r:id="rId22"/>
    <p:sldId id="328" r:id="rId23"/>
    <p:sldId id="321" r:id="rId24"/>
    <p:sldId id="322" r:id="rId25"/>
    <p:sldId id="326" r:id="rId26"/>
    <p:sldId id="323" r:id="rId27"/>
    <p:sldId id="335" r:id="rId28"/>
    <p:sldId id="327" r:id="rId29"/>
    <p:sldId id="332" r:id="rId30"/>
    <p:sldId id="331" r:id="rId31"/>
    <p:sldId id="334" r:id="rId32"/>
    <p:sldId id="330" r:id="rId33"/>
    <p:sldId id="306" r:id="rId34"/>
    <p:sldId id="336" r:id="rId35"/>
    <p:sldId id="329" r:id="rId36"/>
    <p:sldId id="308" r:id="rId37"/>
    <p:sldId id="309" r:id="rId38"/>
    <p:sldId id="274" r:id="rId39"/>
    <p:sldId id="275" r:id="rId40"/>
    <p:sldId id="276" r:id="rId41"/>
    <p:sldId id="277" r:id="rId42"/>
    <p:sldId id="265" r:id="rId43"/>
    <p:sldId id="270" r:id="rId44"/>
    <p:sldId id="311" r:id="rId45"/>
    <p:sldId id="312" r:id="rId46"/>
    <p:sldId id="297" r:id="rId47"/>
    <p:sldId id="298" r:id="rId48"/>
    <p:sldId id="299" r:id="rId49"/>
    <p:sldId id="313" r:id="rId50"/>
    <p:sldId id="267" r:id="rId51"/>
    <p:sldId id="272" r:id="rId52"/>
    <p:sldId id="280" r:id="rId53"/>
    <p:sldId id="273" r:id="rId54"/>
    <p:sldId id="338" r:id="rId55"/>
    <p:sldId id="339" r:id="rId56"/>
    <p:sldId id="340" r:id="rId57"/>
    <p:sldId id="303" r:id="rId58"/>
    <p:sldId id="290" r:id="rId59"/>
    <p:sldId id="291" r:id="rId60"/>
    <p:sldId id="289" r:id="rId61"/>
    <p:sldId id="295" r:id="rId62"/>
    <p:sldId id="294" r:id="rId63"/>
    <p:sldId id="325" r:id="rId64"/>
    <p:sldId id="314" r:id="rId65"/>
    <p:sldId id="292" r:id="rId66"/>
    <p:sldId id="310" r:id="rId6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2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0C87F5-4ED8-4DD0-B9D8-6E48D08CDCC7}" type="datetimeFigureOut">
              <a:rPr lang="fr-FR" smtClean="0"/>
              <a:pPr/>
              <a:t>19/03/2016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B4C31D-2EAD-45DC-8006-EBCB4F815A8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5B4C31D-2EAD-45DC-8006-EBCB4F815A83}" type="slidenum">
              <a:rPr lang="fr-FR" smtClean="0"/>
              <a:pPr/>
              <a:t>34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DD553AD-7D70-49A8-AD7B-74BBE542E1FC}" type="datetimeFigureOut">
              <a:rPr lang="fr-FR" smtClean="0"/>
              <a:pPr/>
              <a:t>19/03/2016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F3F548-FFE6-42ED-9253-A190342C221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D553AD-7D70-49A8-AD7B-74BBE542E1FC}" type="datetimeFigureOut">
              <a:rPr lang="fr-FR" smtClean="0"/>
              <a:pPr/>
              <a:t>19/03/2016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F3F548-FFE6-42ED-9253-A190342C221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D553AD-7D70-49A8-AD7B-74BBE542E1FC}" type="datetimeFigureOut">
              <a:rPr lang="fr-FR" smtClean="0"/>
              <a:pPr/>
              <a:t>19/03/2016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F3F548-FFE6-42ED-9253-A190342C221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D553AD-7D70-49A8-AD7B-74BBE542E1FC}" type="datetimeFigureOut">
              <a:rPr lang="fr-FR" smtClean="0"/>
              <a:pPr/>
              <a:t>19/03/2016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F3F548-FFE6-42ED-9253-A190342C221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DD553AD-7D70-49A8-AD7B-74BBE542E1FC}" type="datetimeFigureOut">
              <a:rPr lang="fr-FR" smtClean="0"/>
              <a:pPr/>
              <a:t>19/03/2016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F3F548-FFE6-42ED-9253-A190342C221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DD553AD-7D70-49A8-AD7B-74BBE542E1FC}" type="datetimeFigureOut">
              <a:rPr lang="fr-FR" smtClean="0"/>
              <a:pPr/>
              <a:t>19/03/2016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F3F548-FFE6-42ED-9253-A190342C221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DD553AD-7D70-49A8-AD7B-74BBE542E1FC}" type="datetimeFigureOut">
              <a:rPr lang="fr-FR" smtClean="0"/>
              <a:pPr/>
              <a:t>19/03/2016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9F3F548-FFE6-42ED-9253-A190342C221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DD553AD-7D70-49A8-AD7B-74BBE542E1FC}" type="datetimeFigureOut">
              <a:rPr lang="fr-FR" smtClean="0"/>
              <a:pPr/>
              <a:t>19/03/2016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9F3F548-FFE6-42ED-9253-A190342C221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D553AD-7D70-49A8-AD7B-74BBE542E1FC}" type="datetimeFigureOut">
              <a:rPr lang="fr-FR" smtClean="0"/>
              <a:pPr/>
              <a:t>19/03/2016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9F3F548-FFE6-42ED-9253-A190342C221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DD553AD-7D70-49A8-AD7B-74BBE542E1FC}" type="datetimeFigureOut">
              <a:rPr lang="fr-FR" smtClean="0"/>
              <a:pPr/>
              <a:t>19/03/2016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F3F548-FFE6-42ED-9253-A190342C221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DD553AD-7D70-49A8-AD7B-74BBE542E1FC}" type="datetimeFigureOut">
              <a:rPr lang="fr-FR" smtClean="0"/>
              <a:pPr/>
              <a:t>19/03/2016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F3F548-FFE6-42ED-9253-A190342C221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553AD-7D70-49A8-AD7B-74BBE542E1FC}" type="datetimeFigureOut">
              <a:rPr lang="fr-FR" smtClean="0"/>
              <a:pPr/>
              <a:t>19/03/2016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F3F548-FFE6-42ED-9253-A190342C221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lukah.net/culture/0/59090/"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La beauté de l’Islam</a:t>
            </a:r>
            <a:endParaRPr lang="fr-FR" dirty="0"/>
          </a:p>
        </p:txBody>
      </p:sp>
      <p:sp>
        <p:nvSpPr>
          <p:cNvPr id="3" name="Sous-titre 2"/>
          <p:cNvSpPr>
            <a:spLocks noGrp="1"/>
          </p:cNvSpPr>
          <p:nvPr>
            <p:ph type="subTitle" idx="1"/>
          </p:nvPr>
        </p:nvSpPr>
        <p:spPr/>
        <p:txBody>
          <a:bodyPr/>
          <a:lstStyle/>
          <a:p>
            <a:r>
              <a:rPr lang="ar-DZ" dirty="0" smtClean="0"/>
              <a:t>إن الله جميل يحب الجمال</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lstStyle/>
          <a:p>
            <a:r>
              <a:rPr lang="ar-DZ" dirty="0" smtClean="0"/>
              <a:t>وَعَائِلٌ مُسْتَكْبِرٌ</a:t>
            </a:r>
            <a:endParaRPr lang="fr-FR" dirty="0"/>
          </a:p>
        </p:txBody>
      </p:sp>
      <p:sp>
        <p:nvSpPr>
          <p:cNvPr id="3" name="Espace réservé du contenu 2"/>
          <p:cNvSpPr>
            <a:spLocks noGrp="1"/>
          </p:cNvSpPr>
          <p:nvPr>
            <p:ph idx="1"/>
          </p:nvPr>
        </p:nvSpPr>
        <p:spPr/>
        <p:txBody>
          <a:bodyPr>
            <a:normAutofit fontScale="85000" lnSpcReduction="10000"/>
          </a:bodyPr>
          <a:lstStyle/>
          <a:p>
            <a:pPr algn="just" rtl="1"/>
            <a:r>
              <a:rPr lang="ar-DZ" dirty="0" smtClean="0"/>
              <a:t>عن أَبِي هُرَيْرَةَ قَالَ: قَالَ رَسُولُ اللَّهِ صَلَّى اللَّهُ عَلَيْهِ وَسَلَّمَ:</a:t>
            </a:r>
            <a:r>
              <a:rPr lang="fr-FR" dirty="0" smtClean="0"/>
              <a:t> </a:t>
            </a:r>
            <a:r>
              <a:rPr lang="ar-DZ" dirty="0" smtClean="0"/>
              <a:t>(ثَلَاثَةٌ لَا يُكَلِّمُهُمْ اللَّهُ يَوْمَ الْقِيَامَةِ، وَلَا يُزَكِّيهِمْ، وَلَا يَنْظُرُ إِلَيْهِمْ، وَلَهُمْ عَذَابٌ أَلِيمٌ، شَيْخٌ زَانٍ، وَمَلِكٌ كَذَّابٌ، وَعَائِلٌ مُسْتَكْبِرٌ) مسلم</a:t>
            </a:r>
            <a:endParaRPr lang="fr-FR" dirty="0" smtClean="0"/>
          </a:p>
          <a:p>
            <a:pPr algn="just"/>
            <a:r>
              <a:rPr lang="fr-FR" dirty="0" smtClean="0"/>
              <a:t>La notion de </a:t>
            </a:r>
            <a:r>
              <a:rPr lang="fr-FR" dirty="0" err="1" smtClean="0"/>
              <a:t>ġinā</a:t>
            </a:r>
            <a:r>
              <a:rPr lang="fr-FR" dirty="0" smtClean="0"/>
              <a:t> n'a rien à voir avec l'</a:t>
            </a:r>
            <a:r>
              <a:rPr lang="fr-FR" dirty="0" err="1" smtClean="0"/>
              <a:t>orgeuil</a:t>
            </a:r>
            <a:endParaRPr lang="ar-DZ" dirty="0" smtClean="0"/>
          </a:p>
          <a:p>
            <a:pPr algn="just"/>
            <a:r>
              <a:rPr lang="fr-FR" dirty="0" smtClean="0"/>
              <a:t>D'après Abou </a:t>
            </a:r>
            <a:r>
              <a:rPr lang="fr-FR" dirty="0" err="1" smtClean="0"/>
              <a:t>Houreira</a:t>
            </a:r>
            <a:r>
              <a:rPr lang="fr-FR" dirty="0" smtClean="0"/>
              <a:t> (qu'Allah l'agrée), le Prophète (que la prière d'Allah et son salut soient sur lui) a dit: « Il y a trois personnes à qui Allah ne va pas parler le jour du jugement, il ne va pas les purifier, il ne va pas les regarder et ils auront un grand châtiment: un vieillard qui commet la fornication, un roi menteur et un pauvre orgueilleux ». Rapporté par </a:t>
            </a:r>
            <a:r>
              <a:rPr lang="fr-FR" dirty="0" err="1" smtClean="0"/>
              <a:t>Mouslim</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286544"/>
          </a:xfrm>
        </p:spPr>
        <p:txBody>
          <a:bodyPr>
            <a:normAutofit fontScale="85000" lnSpcReduction="10000"/>
          </a:bodyPr>
          <a:lstStyle/>
          <a:p>
            <a:pPr algn="just" rtl="1"/>
            <a:r>
              <a:rPr lang="ar-SA" dirty="0"/>
              <a:t>من أعز أنواع المعرفة معرفة الرب سبحانه وتعالى بالجمال وهي معرفة خواص الخلق وكلهم عرفه بصفة من صفاته وأتمهم معرفة من عرفه بكماله وجلاله وجماله سبحانه ليس كمثله شيء في سائر </a:t>
            </a:r>
            <a:r>
              <a:rPr lang="ar-SA" dirty="0" smtClean="0"/>
              <a:t>صفاته</a:t>
            </a:r>
            <a:r>
              <a:rPr lang="ar-DZ" dirty="0" smtClean="0"/>
              <a:t>.</a:t>
            </a:r>
          </a:p>
          <a:p>
            <a:pPr algn="just"/>
            <a:r>
              <a:rPr lang="fr-FR" dirty="0" smtClean="0"/>
              <a:t>Connaître </a:t>
            </a:r>
            <a:r>
              <a:rPr lang="fr-FR" dirty="0"/>
              <a:t>Allah </a:t>
            </a:r>
            <a:r>
              <a:rPr lang="fr-FR" dirty="0" err="1"/>
              <a:t>ta’ala</a:t>
            </a:r>
            <a:r>
              <a:rPr lang="fr-FR" dirty="0"/>
              <a:t> par Sa beauté est une des connaissances les plus précieuses et c’est par elle que l’élite des créatures connaît Allah. Toutes les créatures Le connaissent par le biais de l’un de Ses attributs. Mais ceux qui Le connaissent le mieux sont ceux qui Le connaissent à travers Sa perfection, </a:t>
            </a:r>
            <a:r>
              <a:rPr lang="fr-FR" u="sng" dirty="0"/>
              <a:t>Sa magnificence</a:t>
            </a:r>
            <a:r>
              <a:rPr lang="fr-FR" dirty="0"/>
              <a:t>, et Sa beauté. Rien ne Lui ressemble, à tout point de </a:t>
            </a:r>
            <a:r>
              <a:rPr lang="fr-FR" dirty="0" smtClean="0"/>
              <a:t>vue</a:t>
            </a:r>
          </a:p>
          <a:p>
            <a:pPr algn="just" rtl="1"/>
            <a:r>
              <a:rPr lang="ar-SA" dirty="0" smtClean="0"/>
              <a:t>وكيف يعبر أحد عن جماله وقد قال أعلم الخلق </a:t>
            </a:r>
            <a:r>
              <a:rPr lang="ar-SA" dirty="0" err="1" smtClean="0"/>
              <a:t>به</a:t>
            </a:r>
            <a:r>
              <a:rPr lang="ar-SA" dirty="0" smtClean="0"/>
              <a:t>: "لا أحصى ثناء عليك أنت كما أثنيت على نفسك".</a:t>
            </a:r>
            <a:r>
              <a:rPr lang="fr-FR" dirty="0" smtClean="0"/>
              <a:t> </a:t>
            </a:r>
            <a:r>
              <a:rPr lang="ar-SA" dirty="0" smtClean="0"/>
              <a:t>أخرجه مسلم</a:t>
            </a:r>
            <a:endParaRPr lang="ar-DZ" dirty="0" smtClean="0"/>
          </a:p>
          <a:p>
            <a:pPr algn="just"/>
            <a:r>
              <a:rPr lang="fr-FR" dirty="0" smtClean="0"/>
              <a:t>Comment d’ailleurs s’exprimer au sujet de Sa beauté alors que l’homme connaissant le mieux dit que « Nous n’estimerons jamais les louanges que Tu mérites … Tu es tel que Tu T’es Toi-même loué ».</a:t>
            </a:r>
            <a:endParaRPr lang="ar-DZ" dirty="0" smtClean="0"/>
          </a:p>
          <a:p>
            <a:pPr algn="just"/>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143668"/>
          </a:xfrm>
        </p:spPr>
        <p:txBody>
          <a:bodyPr>
            <a:normAutofit/>
          </a:bodyPr>
          <a:lstStyle/>
          <a:p>
            <a:pPr algn="just" rtl="1"/>
            <a:r>
              <a:rPr lang="ar-SA" dirty="0" smtClean="0"/>
              <a:t>قال </a:t>
            </a:r>
            <a:r>
              <a:rPr lang="ar-SA" dirty="0"/>
              <a:t>ابن القيم رحمه الله: "وهو سبحانه كما يحب الجمال في الأقوال والأفعال واللباس والهيئة، يبغض القبيح من الأقوال والأفعال والثياب والهيئة؛ فيبغض القبيح وأهله، ويحب الجمال وأهله</a:t>
            </a:r>
            <a:r>
              <a:rPr lang="ar-SA" dirty="0" smtClean="0"/>
              <a:t>".</a:t>
            </a:r>
            <a:endParaRPr lang="fr-FR" dirty="0" smtClean="0"/>
          </a:p>
          <a:p>
            <a:pPr algn="just"/>
            <a:r>
              <a:rPr lang="fr-FR" dirty="0" err="1"/>
              <a:t>Ibnul</a:t>
            </a:r>
            <a:r>
              <a:rPr lang="fr-FR" dirty="0"/>
              <a:t>-</a:t>
            </a:r>
            <a:r>
              <a:rPr lang="fr-FR" dirty="0" err="1"/>
              <a:t>Qayim</a:t>
            </a:r>
            <a:r>
              <a:rPr lang="fr-FR" dirty="0"/>
              <a:t> a </a:t>
            </a:r>
            <a:r>
              <a:rPr lang="fr-FR" dirty="0" smtClean="0"/>
              <a:t>dit: </a:t>
            </a:r>
            <a:r>
              <a:rPr lang="ar-SA" dirty="0" smtClean="0"/>
              <a:t>"</a:t>
            </a:r>
            <a:r>
              <a:rPr lang="fr-FR" dirty="0"/>
              <a:t>Allah aime la beauté des paroles, des actes, des vêtements et de l’apparence. Il déteste tout ce qui est </a:t>
            </a:r>
            <a:r>
              <a:rPr lang="fr-FR" u="sng" dirty="0"/>
              <a:t>laid</a:t>
            </a:r>
            <a:r>
              <a:rPr lang="fr-FR" dirty="0"/>
              <a:t>, qu’il s’agisse des paroles, des actes, des vêtements ou de l’apparence. Il déteste donc la </a:t>
            </a:r>
            <a:r>
              <a:rPr lang="fr-FR" u="sng" dirty="0"/>
              <a:t>laideur</a:t>
            </a:r>
            <a:r>
              <a:rPr lang="fr-FR" dirty="0"/>
              <a:t> et ses adeptes et aime la beauté et ses adeptes</a:t>
            </a:r>
            <a:r>
              <a:rPr lang="ar-SA" dirty="0"/>
              <a:t>"</a:t>
            </a:r>
            <a:r>
              <a:rPr lang="fr-FR"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أعظم النعم رؤية المؤمنين ربهم يوم القيامة</a:t>
            </a:r>
            <a:endParaRPr lang="fr-FR" dirty="0"/>
          </a:p>
        </p:txBody>
      </p:sp>
      <p:sp>
        <p:nvSpPr>
          <p:cNvPr id="3" name="Espace réservé du contenu 2"/>
          <p:cNvSpPr>
            <a:spLocks noGrp="1"/>
          </p:cNvSpPr>
          <p:nvPr>
            <p:ph idx="1"/>
          </p:nvPr>
        </p:nvSpPr>
        <p:spPr>
          <a:xfrm>
            <a:off x="457200" y="1600200"/>
            <a:ext cx="8229600" cy="4900634"/>
          </a:xfrm>
        </p:spPr>
        <p:txBody>
          <a:bodyPr>
            <a:normAutofit fontScale="92500" lnSpcReduction="10000"/>
          </a:bodyPr>
          <a:lstStyle/>
          <a:p>
            <a:pPr algn="just" rtl="1"/>
            <a:r>
              <a:rPr lang="ar-DZ" dirty="0" smtClean="0"/>
              <a:t>عن صهيب عن النبي صلى الله عليه وسلم قال إذا دخل أهل الجنة الجنة قال يقول الله تبارك وتعالى تريدون شيئا أزيدكم فيقولون ألم تبيض وجوهنا ألم تدخلنا الجنة وتنجنا من النار قال فيكشف الحجاب فما أعطوا شيئا أحب إليهم من النظر إلى ربهم عز وجل. مسلم</a:t>
            </a:r>
          </a:p>
          <a:p>
            <a:pPr algn="just" rtl="1"/>
            <a:r>
              <a:rPr lang="ar-DZ" dirty="0" smtClean="0"/>
              <a:t>في الجنة أعظم نعمة أنعم </a:t>
            </a:r>
            <a:r>
              <a:rPr lang="ar-DZ" dirty="0" err="1" smtClean="0"/>
              <a:t>بها</a:t>
            </a:r>
            <a:r>
              <a:rPr lang="ar-DZ" dirty="0" smtClean="0"/>
              <a:t> على عباده؛ هي تشريفهم وإكرامهم بالنظر إلى وجهه الكريم، كما قال تعالى: (وجوه يومئذ ناضرة إلى ربها ناظرة) القيامة/22-23</a:t>
            </a:r>
          </a:p>
          <a:p>
            <a:pPr algn="just" rtl="1"/>
            <a:r>
              <a:rPr lang="ar-DZ" dirty="0" smtClean="0"/>
              <a:t>كان ابن عمر ‏يقول: أكرم أهل الجنة على الله من ينظر إلى وجهه غدوة وعشية</a:t>
            </a:r>
          </a:p>
          <a:p>
            <a:pPr algn="just" rtl="1"/>
            <a:r>
              <a:rPr lang="ar-DZ" dirty="0" smtClean="0"/>
              <a:t>وقد حجب وجهه بالنور .. لو كشفه لأحرقت </a:t>
            </a:r>
            <a:r>
              <a:rPr lang="ar-DZ" dirty="0" err="1" smtClean="0"/>
              <a:t>سبحات</a:t>
            </a:r>
            <a:r>
              <a:rPr lang="ar-DZ" dirty="0" smtClean="0"/>
              <a:t> وجهه ما انتهى إليه بصره سبحانه وتعالى من خلقه.</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92500" lnSpcReduction="10000"/>
          </a:bodyPr>
          <a:lstStyle/>
          <a:p>
            <a:pPr algn="just"/>
            <a:r>
              <a:rPr lang="fr-FR" dirty="0" smtClean="0"/>
              <a:t>Même les habitants du paradis qui jouissent d’un bonheur indescriptible et goûtent à des plaisirs inimaginables … Lorsqu’ils regarderont leur Seigneur et prendront plaisir à contempler Sa beauté ils en oublieront les délices qu’ils dégustaient et toutes leurs autres joies ne seront plus rien … Ils souhaiteront alors que ce suprême bonheur ne s’arrête jamais.</a:t>
            </a:r>
            <a:endParaRPr lang="ar-DZ" dirty="0" smtClean="0"/>
          </a:p>
          <a:p>
            <a:pPr algn="just"/>
            <a:r>
              <a:rPr lang="fr-FR" dirty="0" smtClean="0"/>
              <a:t>Grâce à la beauté d’Allah, leur propre beauté deviendra plus intense. C’est dans ce sens qu’al-Hassan (puisse Allah lui accorder Sa miséricorde) a dit : « Ils regarderont leur Maître et seront illuminés grâce à Sa lumière ». </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كلمة ابن القيم</a:t>
            </a:r>
            <a:endParaRPr lang="fr-FR" dirty="0"/>
          </a:p>
        </p:txBody>
      </p:sp>
      <p:sp>
        <p:nvSpPr>
          <p:cNvPr id="3" name="Espace réservé du contenu 2"/>
          <p:cNvSpPr>
            <a:spLocks noGrp="1"/>
          </p:cNvSpPr>
          <p:nvPr>
            <p:ph idx="1"/>
          </p:nvPr>
        </p:nvSpPr>
        <p:spPr>
          <a:xfrm>
            <a:off x="457200" y="1600200"/>
            <a:ext cx="8229600" cy="4972072"/>
          </a:xfrm>
        </p:spPr>
        <p:txBody>
          <a:bodyPr>
            <a:normAutofit/>
          </a:bodyPr>
          <a:lstStyle/>
          <a:p>
            <a:pPr algn="just" rtl="1"/>
            <a:r>
              <a:rPr lang="ar-DZ" dirty="0" smtClean="0"/>
              <a:t>ولمحبته سبحانه للجمال أنزل على عباده لباسا وزينة تجمل ظواهرهم وتقوى تجمل بواطنهم، فقال: {يا بني </a:t>
            </a:r>
            <a:r>
              <a:rPr lang="ar-DZ" dirty="0" err="1" smtClean="0"/>
              <a:t>ءادم</a:t>
            </a:r>
            <a:r>
              <a:rPr lang="ar-DZ" dirty="0" smtClean="0"/>
              <a:t> قد أنزلنا عليكم لباسا يواري سوءاتكم </a:t>
            </a:r>
            <a:r>
              <a:rPr lang="ar-DZ" dirty="0" err="1" smtClean="0"/>
              <a:t>وريشأ</a:t>
            </a:r>
            <a:r>
              <a:rPr lang="ar-DZ" dirty="0" smtClean="0"/>
              <a:t> ولباس التقوى ذلك خير} الأعراف/ 26، وقال في أهل الجنة: {ولقاهم نظرة وسرورا، وجزاهم بما صبروا جنة وحريرا} الإنسان. فجمل وجوههم بالنضرة وبواطنهم بالسرور وأبدانهم بالحرير.</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57166"/>
            <a:ext cx="8401080" cy="6286544"/>
          </a:xfrm>
        </p:spPr>
        <p:txBody>
          <a:bodyPr>
            <a:normAutofit fontScale="85000" lnSpcReduction="20000"/>
          </a:bodyPr>
          <a:lstStyle/>
          <a:p>
            <a:pPr algn="just"/>
            <a:r>
              <a:rPr lang="fr-FR" dirty="0" smtClean="0"/>
              <a:t>Allah aime voir la beauté externe de Ses serviteurs qui reflètent Ses bénédictions sur eux et la beauté intérieure de leur gratitude envers Lui pour ces bénédictions. </a:t>
            </a:r>
            <a:endParaRPr lang="ar-DZ" dirty="0" smtClean="0"/>
          </a:p>
          <a:p>
            <a:pPr algn="just"/>
            <a:r>
              <a:rPr lang="fr-FR" dirty="0" smtClean="0"/>
              <a:t>Allah aimant la beauté, c’est la raison pour laquelle Il a fait descendre pour Ses serviteurs vêtements et parures qui embellissent leur apparence, et piété qui embellît leur for intérieur. Il a ainsi dit :</a:t>
            </a:r>
            <a:r>
              <a:rPr lang="ar-DZ" dirty="0" smtClean="0"/>
              <a:t> </a:t>
            </a:r>
            <a:r>
              <a:rPr lang="fr-FR" dirty="0" smtClean="0"/>
              <a:t>« O enfants d’Adam ! Nous avons fait descendre sur vous des vêtements pour cacher votre nudité, ainsi que des parures … Mais le vêtement de la piété, voilà qui est meilleur. » (Sourate al </a:t>
            </a:r>
            <a:r>
              <a:rPr lang="fr-FR" dirty="0" err="1" smtClean="0"/>
              <a:t>A’râf</a:t>
            </a:r>
            <a:r>
              <a:rPr lang="fr-FR" dirty="0" smtClean="0"/>
              <a:t> verset 26)</a:t>
            </a:r>
            <a:endParaRPr lang="ar-DZ" dirty="0" smtClean="0"/>
          </a:p>
          <a:p>
            <a:pPr algn="just"/>
            <a:r>
              <a:rPr lang="fr-FR" dirty="0" smtClean="0"/>
              <a:t>Allah </a:t>
            </a:r>
            <a:r>
              <a:rPr lang="fr-FR" dirty="0" err="1" smtClean="0"/>
              <a:t>ta’ala</a:t>
            </a:r>
            <a:r>
              <a:rPr lang="fr-FR" dirty="0" smtClean="0"/>
              <a:t> a dit au sujet des gens du paradis:</a:t>
            </a:r>
            <a:r>
              <a:rPr lang="ar-DZ" dirty="0" smtClean="0"/>
              <a:t> </a:t>
            </a:r>
            <a:r>
              <a:rPr lang="fr-FR" dirty="0" smtClean="0"/>
              <a:t>«Il leur fera rencontrer splendeur et joie, et les rétribuera pour ce qu’ils auront enduré, en leur donnant le paradis et des vêtements de soie.» (Sourate Al </a:t>
            </a:r>
            <a:r>
              <a:rPr lang="fr-FR" dirty="0" err="1" smtClean="0"/>
              <a:t>Insân</a:t>
            </a:r>
            <a:r>
              <a:rPr lang="fr-FR" dirty="0" smtClean="0"/>
              <a:t> verset 11) Allah a donc embelli leur visage par la splendeur, leur for intérieur par la joie, et leur corps par la soie.</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الجمال في خلق الله</a:t>
            </a:r>
            <a:endParaRPr lang="fr-FR" dirty="0"/>
          </a:p>
        </p:txBody>
      </p:sp>
      <p:sp>
        <p:nvSpPr>
          <p:cNvPr id="3" name="Espace réservé du contenu 2"/>
          <p:cNvSpPr>
            <a:spLocks noGrp="1"/>
          </p:cNvSpPr>
          <p:nvPr>
            <p:ph idx="1"/>
          </p:nvPr>
        </p:nvSpPr>
        <p:spPr/>
        <p:txBody>
          <a:bodyPr>
            <a:normAutofit fontScale="77500" lnSpcReduction="20000"/>
          </a:bodyPr>
          <a:lstStyle/>
          <a:p>
            <a:pPr algn="just" rtl="1"/>
            <a:r>
              <a:rPr lang="ar-DZ" dirty="0" smtClean="0"/>
              <a:t>الجمال سمة واضحة في الصنعة </a:t>
            </a:r>
            <a:r>
              <a:rPr lang="ar-DZ" dirty="0" err="1" smtClean="0"/>
              <a:t>الإلهيه</a:t>
            </a:r>
            <a:r>
              <a:rPr lang="ar-DZ" dirty="0" smtClean="0"/>
              <a:t> ،و حيثما اتجه الإنسان ببصره، يجد من صنع الله ما يجذبه بلونه، أو </a:t>
            </a:r>
            <a:r>
              <a:rPr lang="ar-DZ" dirty="0" err="1" smtClean="0"/>
              <a:t>يستهويه</a:t>
            </a:r>
            <a:r>
              <a:rPr lang="ar-DZ" dirty="0" smtClean="0"/>
              <a:t> بصوته</a:t>
            </a:r>
            <a:r>
              <a:rPr lang="fr-FR" dirty="0" smtClean="0"/>
              <a:t>..</a:t>
            </a:r>
            <a:r>
              <a:rPr lang="ar-DZ" dirty="0" smtClean="0"/>
              <a:t> </a:t>
            </a:r>
            <a:endParaRPr lang="fr-FR" dirty="0" smtClean="0"/>
          </a:p>
          <a:p>
            <a:pPr algn="just" rtl="1"/>
            <a:r>
              <a:rPr lang="ar-DZ" dirty="0" smtClean="0"/>
              <a:t>وطلب</a:t>
            </a:r>
            <a:r>
              <a:rPr lang="fr-FR" dirty="0" smtClean="0"/>
              <a:t> </a:t>
            </a:r>
            <a:r>
              <a:rPr lang="ar-DZ" dirty="0" smtClean="0"/>
              <a:t>الحق تبارك وتعالى من الإنسان أن ينظر في آيات خلقه، ويتدبر ويعتبر. قال تعالى : ((هو الذي أنزل من السماء ماء فأخرجنا </a:t>
            </a:r>
            <a:r>
              <a:rPr lang="ar-DZ" dirty="0" err="1" smtClean="0"/>
              <a:t>به</a:t>
            </a:r>
            <a:r>
              <a:rPr lang="ar-DZ" dirty="0" smtClean="0"/>
              <a:t> نبات كل شيء، فأخرجنا منه خضرا نخرج منه حبا متراكبا، </a:t>
            </a:r>
            <a:r>
              <a:rPr lang="ar-DZ" dirty="0" err="1" smtClean="0"/>
              <a:t>و</a:t>
            </a:r>
            <a:r>
              <a:rPr lang="ar-DZ" dirty="0" smtClean="0"/>
              <a:t> من النخل من طلعها </a:t>
            </a:r>
            <a:r>
              <a:rPr lang="ar-DZ" dirty="0" err="1" smtClean="0"/>
              <a:t>قنوان</a:t>
            </a:r>
            <a:r>
              <a:rPr lang="ar-DZ" dirty="0" smtClean="0"/>
              <a:t> دانية </a:t>
            </a:r>
            <a:r>
              <a:rPr lang="ar-DZ" dirty="0" err="1" smtClean="0"/>
              <a:t>و</a:t>
            </a:r>
            <a:r>
              <a:rPr lang="ar-DZ" dirty="0" smtClean="0"/>
              <a:t> جنات من أعناب، </a:t>
            </a:r>
            <a:r>
              <a:rPr lang="ar-DZ" dirty="0" err="1" smtClean="0"/>
              <a:t>و</a:t>
            </a:r>
            <a:r>
              <a:rPr lang="ar-DZ" dirty="0" smtClean="0"/>
              <a:t> الزيتون </a:t>
            </a:r>
            <a:r>
              <a:rPr lang="ar-DZ" dirty="0" err="1" smtClean="0"/>
              <a:t>و</a:t>
            </a:r>
            <a:r>
              <a:rPr lang="ar-DZ" dirty="0" smtClean="0"/>
              <a:t> الرمان مشتبها </a:t>
            </a:r>
            <a:r>
              <a:rPr lang="ar-DZ" dirty="0" err="1" smtClean="0"/>
              <a:t>و</a:t>
            </a:r>
            <a:r>
              <a:rPr lang="ar-DZ" dirty="0" smtClean="0"/>
              <a:t> غير متشابه، انظروا إلى ثمره إذا أثمر </a:t>
            </a:r>
            <a:r>
              <a:rPr lang="ar-DZ" dirty="0" err="1" smtClean="0"/>
              <a:t>و</a:t>
            </a:r>
            <a:r>
              <a:rPr lang="ar-DZ" dirty="0" smtClean="0"/>
              <a:t> ينعه إن في ذلكم لآيات لقوم يؤمنون))</a:t>
            </a:r>
          </a:p>
          <a:p>
            <a:pPr algn="just" rtl="1"/>
            <a:r>
              <a:rPr lang="ar-DZ" dirty="0" smtClean="0"/>
              <a:t>في الحديث عن جمال السماء، قال تعالى : ((أفلم ينظروا إلى السماء فوقهم كيف </a:t>
            </a:r>
            <a:r>
              <a:rPr lang="ar-DZ" dirty="0" err="1" smtClean="0"/>
              <a:t>بنيناها</a:t>
            </a:r>
            <a:r>
              <a:rPr lang="ar-DZ" dirty="0" smtClean="0"/>
              <a:t> و زيناها </a:t>
            </a:r>
            <a:r>
              <a:rPr lang="ar-DZ" dirty="0" err="1" smtClean="0"/>
              <a:t>و</a:t>
            </a:r>
            <a:r>
              <a:rPr lang="ar-DZ" dirty="0" smtClean="0"/>
              <a:t> مالها من فروج))</a:t>
            </a:r>
          </a:p>
          <a:p>
            <a:pPr algn="just" rtl="1"/>
            <a:r>
              <a:rPr lang="ar-DZ" dirty="0" smtClean="0"/>
              <a:t>﴿وَالأَنْعَامَ خَلَقَهَا لَكُمْ فيهَا دِفْءٌ وَمَنَافِعُ وَمِنْهَا تَأْكُلُونَ * وَلَكُمْ فيهَا جَمَالٌ حِينَ تُرِيحُونَ وَحِينَ تَسْرَحُونَ * وَتَحْمِلُ أَثْقَالَكُمْ إِلَى بَلَدٍ لَمْ تَكُونُوا بَالِغِيهِ إِلاَّ بِشِقِّ الأَنْفُسِ إِنَّ رَبَّكُمْ لَرَءُوفٌ رَحِيمٌ * وَالْخَيْلَ وَالْبِغَالَ وَالْحَمِيرَ لِتَرْكَبُوهَا وَزِينَةً وَيَخْلُقُ مَا لاَ تَعْلَمُونَ﴾(النحل:5-8).</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401080" cy="6357982"/>
          </a:xfrm>
        </p:spPr>
        <p:txBody>
          <a:bodyPr>
            <a:normAutofit fontScale="77500" lnSpcReduction="20000"/>
          </a:bodyPr>
          <a:lstStyle/>
          <a:p>
            <a:pPr algn="just"/>
            <a:r>
              <a:rPr lang="fr-FR" dirty="0" smtClean="0"/>
              <a:t>Allah a créé l’Homme pour qu’il Le reconnaisse et pour qu’il L’adore</a:t>
            </a:r>
          </a:p>
          <a:p>
            <a:pPr algn="just"/>
            <a:r>
              <a:rPr lang="fr-FR" dirty="0" smtClean="0"/>
              <a:t>Observons la </a:t>
            </a:r>
            <a:r>
              <a:rPr lang="fr-FR" i="1" dirty="0" smtClean="0"/>
              <a:t>beauté</a:t>
            </a:r>
            <a:r>
              <a:rPr lang="fr-FR" dirty="0" smtClean="0"/>
              <a:t> de la </a:t>
            </a:r>
            <a:r>
              <a:rPr lang="fr-FR" i="1" dirty="0" smtClean="0"/>
              <a:t>création</a:t>
            </a:r>
            <a:r>
              <a:rPr lang="fr-FR" dirty="0" smtClean="0"/>
              <a:t> d'</a:t>
            </a:r>
            <a:r>
              <a:rPr lang="fr-FR" i="1" dirty="0" smtClean="0"/>
              <a:t>Allah</a:t>
            </a:r>
            <a:r>
              <a:rPr lang="fr-FR" dirty="0" smtClean="0"/>
              <a:t> </a:t>
            </a:r>
            <a:r>
              <a:rPr lang="fr-FR" dirty="0" err="1" smtClean="0"/>
              <a:t>Taàla</a:t>
            </a:r>
            <a:r>
              <a:rPr lang="fr-FR" dirty="0" smtClean="0"/>
              <a:t>, et nous connaîtrons mieux </a:t>
            </a:r>
            <a:r>
              <a:rPr lang="fr-FR" i="1" dirty="0" smtClean="0"/>
              <a:t>Allah</a:t>
            </a:r>
            <a:r>
              <a:rPr lang="fr-FR" dirty="0" smtClean="0"/>
              <a:t>.</a:t>
            </a:r>
          </a:p>
          <a:p>
            <a:pPr algn="just"/>
            <a:r>
              <a:rPr lang="fr-FR" dirty="0" smtClean="0"/>
              <a:t> Dans Son Livre Inattaquable, Allah Le Très-Haut, a ordonné, dans un nombre de passages incalculable, de réfléchir et de méditer. Il a même fait l'éloge de ceux qui s'adonnent à la méditation. Le Très-Haut a dit: { Ceux qui pensent à Allah debout, assis ou sur leurs côtés, et qui méditent sur la création des cieux et de la terre « Notre Seigneur ! Tu n'as point créé cela en vain. Gloire à Toi! </a:t>
            </a:r>
            <a:r>
              <a:rPr lang="fr-FR" dirty="0" err="1" smtClean="0"/>
              <a:t>Garde-nous</a:t>
            </a:r>
            <a:r>
              <a:rPr lang="fr-FR" dirty="0" smtClean="0"/>
              <a:t> du châtiment du Feu. } [ Sourate 3 - Verset 191 ]</a:t>
            </a:r>
            <a:r>
              <a:rPr lang="ar-DZ" dirty="0" smtClean="0"/>
              <a:t>.</a:t>
            </a:r>
            <a:r>
              <a:rPr lang="fr-FR" dirty="0" smtClean="0"/>
              <a:t> Le prophète a dit: "Malheur" à celui qui lit ce verset sans le méditer. </a:t>
            </a:r>
            <a:endParaRPr lang="ar-DZ" dirty="0" smtClean="0"/>
          </a:p>
          <a:p>
            <a:pPr algn="r" rtl="1"/>
            <a:r>
              <a:rPr lang="ar-DZ" dirty="0" smtClean="0"/>
              <a:t>﴿ إِنَّ فِي خَلْقِ السَّمَاوَاتِ وَالْأَرْضِ وَاخْتِلَافِ اللَّيْلِ وَالنَّهَارِ لَآَيَاتٍ لِأُولِي الْأَلْبَابِ * الَّذِينَ يَذْكُرُونَ اللَّهَ قِيَاماً وَقُعُوداً وَعَلَى جُنُوبِهِمْ وَيَتَفَكَّرُونَ فِي خَلْقِ السَّمَاوَاتِ وَالْأَرْضِ رَبَّنَا مَا خَلَقْتَ هَذَا بَاطِلاً سُبْحَانَكَ فَقِنَا عَذَابَ النَّارِ ﴾</a:t>
            </a:r>
            <a:endParaRPr lang="fr-FR" dirty="0" smtClean="0"/>
          </a:p>
          <a:p>
            <a:r>
              <a:rPr lang="fr-FR" dirty="0" smtClean="0"/>
              <a:t>Umar Ibn '</a:t>
            </a:r>
            <a:r>
              <a:rPr lang="fr-FR" dirty="0" err="1" smtClean="0"/>
              <a:t>Abd</a:t>
            </a:r>
            <a:r>
              <a:rPr lang="fr-FR" dirty="0" smtClean="0"/>
              <a:t> </a:t>
            </a:r>
            <a:r>
              <a:rPr lang="fr-FR" dirty="0" err="1" smtClean="0"/>
              <a:t>Al-'Azîz</a:t>
            </a:r>
            <a:r>
              <a:rPr lang="fr-FR" dirty="0" smtClean="0"/>
              <a:t> a dit:</a:t>
            </a:r>
            <a:r>
              <a:rPr lang="fr-FR" b="1" dirty="0" smtClean="0"/>
              <a:t> </a:t>
            </a:r>
            <a:r>
              <a:rPr lang="fr-FR" dirty="0" smtClean="0"/>
              <a:t>« Méditer les bienfaits d'Allah Puissant et Majestueux est la meilleure des adorations. »</a:t>
            </a:r>
            <a:endParaRPr lang="ar-DZ" dirty="0" smtClean="0"/>
          </a:p>
          <a:p>
            <a:pPr algn="r" rtl="1"/>
            <a:r>
              <a:rPr lang="ar-DZ" i="1" dirty="0" smtClean="0"/>
              <a:t>وقال عمر بن عبد العزيز</a:t>
            </a:r>
            <a:r>
              <a:rPr lang="ar-DZ" dirty="0" smtClean="0"/>
              <a:t>: الفكرة في </a:t>
            </a:r>
            <a:r>
              <a:rPr lang="ar-DZ" i="1" dirty="0" smtClean="0"/>
              <a:t>نعم الله</a:t>
            </a:r>
            <a:r>
              <a:rPr lang="ar-DZ" dirty="0" smtClean="0"/>
              <a:t> من أفضل العبادة</a:t>
            </a:r>
          </a:p>
          <a:p>
            <a:pPr algn="just" rtl="1">
              <a:buNone/>
            </a:pP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pPr algn="just" rtl="1"/>
            <a:r>
              <a:rPr lang="ar-DZ" dirty="0" smtClean="0"/>
              <a:t>حتى ينتفع العبد بالنظر في آيات الله يحتاج إلى قلب حي عامر بنور البصيرة.</a:t>
            </a:r>
          </a:p>
          <a:p>
            <a:pPr algn="just" rtl="1"/>
            <a:r>
              <a:rPr lang="ar-DZ" dirty="0" smtClean="0"/>
              <a:t>وَلَقَدْ </a:t>
            </a:r>
            <a:r>
              <a:rPr lang="ar-DZ" dirty="0" err="1" smtClean="0"/>
              <a:t>ذَرَأْنَا</a:t>
            </a:r>
            <a:r>
              <a:rPr lang="ar-DZ" dirty="0" smtClean="0"/>
              <a:t> لِجَهَنَّمَ كَثِيرًا مِنَ الْجِنِّ وَالإِنْسِ لَهُمْ قُلُوبٌ لا يَفْقَهُونَ </a:t>
            </a:r>
            <a:r>
              <a:rPr lang="ar-DZ" dirty="0" err="1" smtClean="0"/>
              <a:t>بِهَا</a:t>
            </a:r>
            <a:r>
              <a:rPr lang="ar-DZ" dirty="0" smtClean="0"/>
              <a:t> وَلَهُمْ أَعْيُنٌ لا يُبْصِرُونَ </a:t>
            </a:r>
            <a:r>
              <a:rPr lang="ar-DZ" dirty="0" err="1" smtClean="0"/>
              <a:t>بِهَا</a:t>
            </a:r>
            <a:r>
              <a:rPr lang="ar-DZ" dirty="0" smtClean="0"/>
              <a:t> وَلَهُمْ آذَانٌ لا يَسْمَعُونَ </a:t>
            </a:r>
            <a:r>
              <a:rPr lang="ar-DZ" dirty="0" err="1" smtClean="0"/>
              <a:t>بِهَا</a:t>
            </a:r>
            <a:r>
              <a:rPr lang="ar-DZ" dirty="0" smtClean="0"/>
              <a:t> أُولَئِكَ كَالأَنْعَامِ بَلْ هُمْ أَضَلُّ أُولَئِكَ هُمُ الْغَافِلُونَ (الأعراف179)</a:t>
            </a:r>
          </a:p>
          <a:p>
            <a:pPr algn="just" rtl="1"/>
            <a:r>
              <a:rPr lang="ar-DZ" dirty="0" smtClean="0"/>
              <a:t>أَفَلَمْ يَسِيرُوا فِي الْأَرْضِ فَتَكُونَ لَهُمْ قُلُوبٌ يَعْقِلُونَ </a:t>
            </a:r>
            <a:r>
              <a:rPr lang="ar-DZ" dirty="0" err="1" smtClean="0"/>
              <a:t>بِهَا</a:t>
            </a:r>
            <a:r>
              <a:rPr lang="ar-DZ" dirty="0" smtClean="0"/>
              <a:t> أَوْ آذَانٌ يَسْمَعُونَ </a:t>
            </a:r>
            <a:r>
              <a:rPr lang="ar-DZ" dirty="0" err="1" smtClean="0"/>
              <a:t>بِهَا</a:t>
            </a:r>
            <a:r>
              <a:rPr lang="ar-DZ" dirty="0" smtClean="0"/>
              <a:t> فَإِنَّهَا لَا تَعْمَى الْأَبْصَارُ وَلَكِنْ تَعْمَى الْقُلُوبُ الَّتِي فِي الصُّدُور ﴿46﴾ الحج.</a:t>
            </a:r>
          </a:p>
          <a:p>
            <a:pPr algn="r" rtl="1"/>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428604"/>
            <a:ext cx="8472518" cy="6215106"/>
          </a:xfrm>
        </p:spPr>
        <p:txBody>
          <a:bodyPr>
            <a:normAutofit fontScale="85000" lnSpcReduction="10000"/>
          </a:bodyPr>
          <a:lstStyle/>
          <a:p>
            <a:pPr algn="just"/>
            <a:r>
              <a:rPr lang="fr-FR" dirty="0" smtClean="0"/>
              <a:t>Pour beaucoup, musulmans compris, il est devenu difficile d’associer l’Islam à la beauté. </a:t>
            </a:r>
          </a:p>
          <a:p>
            <a:pPr algn="just"/>
            <a:r>
              <a:rPr lang="fr-FR" dirty="0" smtClean="0"/>
              <a:t>L’appréciation populaire de l’Islam est malheureusement essentiellement fondée sur le flux incessant d’images répugnantes et préjudiciables diffusées par les médias de masse, renforçant ainsi les idées les plus négatifs à l’égard de l’islam et des musulmans.</a:t>
            </a:r>
          </a:p>
          <a:p>
            <a:pPr algn="just"/>
            <a:r>
              <a:rPr lang="fr-FR" dirty="0" smtClean="0"/>
              <a:t>La religion tout entière est jugée à cause des actions de quelques personnes,</a:t>
            </a:r>
          </a:p>
          <a:p>
            <a:pPr algn="just"/>
            <a:r>
              <a:rPr lang="fr-FR" dirty="0" smtClean="0"/>
              <a:t>Il y a, dans l’islam, une grandeur et une splendeur qui sont souvent éclipsées par des actes terribles qui n’ont pas leur place, au sein de cette religion, ou par des gens qui parlent de certains sujets à tort et à travers. </a:t>
            </a:r>
          </a:p>
          <a:p>
            <a:pPr algn="just" rtl="1"/>
            <a:r>
              <a:rPr lang="ar-DZ" dirty="0" smtClean="0"/>
              <a:t>تنمية الإحساس الجمالي</a:t>
            </a:r>
            <a:r>
              <a:rPr lang="fr-FR" dirty="0" smtClean="0"/>
              <a:t>.</a:t>
            </a:r>
            <a:r>
              <a:rPr lang="ar-DZ" dirty="0" smtClean="0"/>
              <a:t> الذوق.. تهذيب السلوك والأخلاق</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Très important</a:t>
            </a:r>
            <a:endParaRPr lang="fr-FR" dirty="0"/>
          </a:p>
        </p:txBody>
      </p:sp>
      <p:sp>
        <p:nvSpPr>
          <p:cNvPr id="3" name="Espace réservé du contenu 2"/>
          <p:cNvSpPr>
            <a:spLocks noGrp="1"/>
          </p:cNvSpPr>
          <p:nvPr>
            <p:ph idx="1"/>
          </p:nvPr>
        </p:nvSpPr>
        <p:spPr>
          <a:xfrm>
            <a:off x="357158" y="1600200"/>
            <a:ext cx="8329642" cy="4900634"/>
          </a:xfrm>
        </p:spPr>
        <p:txBody>
          <a:bodyPr>
            <a:normAutofit fontScale="85000" lnSpcReduction="10000"/>
          </a:bodyPr>
          <a:lstStyle/>
          <a:p>
            <a:pPr algn="just"/>
            <a:r>
              <a:rPr lang="fr-FR" dirty="0" smtClean="0"/>
              <a:t>Mais pour atteindre la beauté véritable, il faut pouvoir voir car l'homme peut s'enlaidir et</a:t>
            </a:r>
            <a:r>
              <a:rPr lang="ar-DZ" dirty="0" smtClean="0"/>
              <a:t> </a:t>
            </a:r>
            <a:r>
              <a:rPr lang="fr-FR" dirty="0" smtClean="0"/>
              <a:t>s'aveugler par la par les péchés</a:t>
            </a:r>
            <a:r>
              <a:rPr lang="ar-DZ" dirty="0" smtClean="0"/>
              <a:t>..</a:t>
            </a:r>
            <a:r>
              <a:rPr lang="fr-FR" dirty="0" smtClean="0"/>
              <a:t> </a:t>
            </a:r>
            <a:endParaRPr lang="ar-DZ" dirty="0" smtClean="0"/>
          </a:p>
          <a:p>
            <a:pPr algn="just"/>
            <a:r>
              <a:rPr lang="fr-FR" dirty="0" smtClean="0"/>
              <a:t>il faut au préalable rendre l'organe de la vision analogue à l'objet qu'il doit contempler!</a:t>
            </a:r>
            <a:endParaRPr lang="ar-DZ" dirty="0" smtClean="0"/>
          </a:p>
          <a:p>
            <a:pPr algn="just"/>
            <a:r>
              <a:rPr lang="fr-FR" dirty="0" smtClean="0"/>
              <a:t>Il faut être</a:t>
            </a:r>
            <a:r>
              <a:rPr lang="ar-DZ" dirty="0" smtClean="0"/>
              <a:t> </a:t>
            </a:r>
            <a:r>
              <a:rPr lang="fr-FR" dirty="0" smtClean="0"/>
              <a:t>dans la lumière pour observer la lumière car celui qui tente d'observer la lumière a partir de l'obscurité sera frappé de</a:t>
            </a:r>
            <a:r>
              <a:rPr lang="ar-DZ" dirty="0" smtClean="0"/>
              <a:t> </a:t>
            </a:r>
            <a:r>
              <a:rPr lang="fr-FR" dirty="0" smtClean="0"/>
              <a:t>cécité!</a:t>
            </a:r>
            <a:endParaRPr lang="ar-DZ" dirty="0" smtClean="0"/>
          </a:p>
          <a:p>
            <a:pPr algn="just"/>
            <a:r>
              <a:rPr lang="ar-DZ" dirty="0" smtClean="0"/>
              <a:t>}</a:t>
            </a:r>
            <a:r>
              <a:rPr lang="fr-FR" dirty="0" smtClean="0"/>
              <a:t>Que ne voyagent-ils sur la terre afin d'avoir des cœurs pour comprendre, et des oreilles pour entendre? Car ce ne sont pas les yeux qui s'aveuglent, mais, ce sont les cœurs dans les poitrines qui s'aveuglent</a:t>
            </a:r>
            <a:r>
              <a:rPr lang="ar-DZ" dirty="0" smtClean="0"/>
              <a:t>{</a:t>
            </a:r>
            <a:r>
              <a:rPr lang="fr-FR" dirty="0" smtClean="0"/>
              <a:t>.</a:t>
            </a:r>
            <a:r>
              <a:rPr lang="fr-FR" dirty="0" err="1" smtClean="0"/>
              <a:t>Elhaj</a:t>
            </a:r>
            <a:endParaRPr lang="fr-FR" dirty="0" smtClean="0"/>
          </a:p>
          <a:p>
            <a:pPr algn="just"/>
            <a:endParaRPr lang="fr-FR" dirty="0" smtClean="0"/>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expliqué cette parole</a:t>
            </a: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dirty="0" smtClean="0"/>
              <a:t>Un homme dit un jour à Al-</a:t>
            </a:r>
            <a:r>
              <a:rPr lang="fr-FR" u="sng" dirty="0" smtClean="0"/>
              <a:t>H</a:t>
            </a:r>
            <a:r>
              <a:rPr lang="fr-FR" dirty="0" smtClean="0"/>
              <a:t>asan Al-</a:t>
            </a:r>
            <a:r>
              <a:rPr lang="fr-FR" dirty="0" err="1" smtClean="0"/>
              <a:t>Ba</a:t>
            </a:r>
            <a:r>
              <a:rPr lang="fr-FR" u="sng" dirty="0" err="1" smtClean="0"/>
              <a:t>s</a:t>
            </a:r>
            <a:r>
              <a:rPr lang="fr-FR" dirty="0" err="1" smtClean="0"/>
              <a:t>rî</a:t>
            </a:r>
            <a:r>
              <a:rPr lang="fr-FR" dirty="0" smtClean="0"/>
              <a:t>: Ô </a:t>
            </a:r>
            <a:r>
              <a:rPr lang="fr-FR" dirty="0" err="1" smtClean="0"/>
              <a:t>Aboû</a:t>
            </a:r>
            <a:r>
              <a:rPr lang="fr-FR" dirty="0" smtClean="0"/>
              <a:t> </a:t>
            </a:r>
            <a:r>
              <a:rPr lang="fr-FR" dirty="0" err="1" smtClean="0"/>
              <a:t>Sa'îd</a:t>
            </a:r>
            <a:r>
              <a:rPr lang="fr-FR" dirty="0" smtClean="0"/>
              <a:t>! Quel est le vêtement que tu préfères?</a:t>
            </a:r>
            <a:r>
              <a:rPr lang="ar-DZ" dirty="0" smtClean="0"/>
              <a:t>.</a:t>
            </a:r>
            <a:r>
              <a:rPr lang="fr-FR" dirty="0" smtClean="0"/>
              <a:t> Il (Al-</a:t>
            </a:r>
            <a:r>
              <a:rPr lang="fr-FR" u="sng" dirty="0" smtClean="0"/>
              <a:t>H</a:t>
            </a:r>
            <a:r>
              <a:rPr lang="fr-FR" dirty="0" smtClean="0"/>
              <a:t>asan Al-</a:t>
            </a:r>
            <a:r>
              <a:rPr lang="fr-FR" dirty="0" err="1" smtClean="0"/>
              <a:t>Ba</a:t>
            </a:r>
            <a:r>
              <a:rPr lang="fr-FR" u="sng" dirty="0" err="1" smtClean="0"/>
              <a:t>s</a:t>
            </a:r>
            <a:r>
              <a:rPr lang="fr-FR" dirty="0" err="1" smtClean="0"/>
              <a:t>ri</a:t>
            </a:r>
            <a:r>
              <a:rPr lang="fr-FR" dirty="0" smtClean="0"/>
              <a:t>) répondit: Celui qui est le plus épais et qui est le plus vil pour les gens.</a:t>
            </a:r>
          </a:p>
          <a:p>
            <a:pPr algn="just"/>
            <a:r>
              <a:rPr lang="fr-FR" dirty="0" smtClean="0"/>
              <a:t>L'homme dit alors: N'as-t-il pas été rapporté que le Prophète - qu'Allah prie sur lui et lui donne la paix - a dit :  « Allah est beau (</a:t>
            </a:r>
            <a:r>
              <a:rPr lang="fr-FR" dirty="0" err="1" smtClean="0"/>
              <a:t>jamîl</a:t>
            </a:r>
            <a:r>
              <a:rPr lang="fr-FR" dirty="0" smtClean="0"/>
              <a:t>) et Il aime la beauté (al-</a:t>
            </a:r>
            <a:r>
              <a:rPr lang="fr-FR" dirty="0" err="1" smtClean="0"/>
              <a:t>jamâl</a:t>
            </a:r>
            <a:r>
              <a:rPr lang="fr-FR" dirty="0" smtClean="0"/>
              <a:t>)?»</a:t>
            </a:r>
          </a:p>
          <a:p>
            <a:pPr algn="just"/>
            <a:r>
              <a:rPr lang="fr-FR" dirty="0" smtClean="0"/>
              <a:t>Il [Al-</a:t>
            </a:r>
            <a:r>
              <a:rPr lang="fr-FR" u="sng" dirty="0" smtClean="0"/>
              <a:t>H</a:t>
            </a:r>
            <a:r>
              <a:rPr lang="fr-FR" dirty="0" smtClean="0"/>
              <a:t>asan Al-</a:t>
            </a:r>
            <a:r>
              <a:rPr lang="fr-FR" dirty="0" err="1" smtClean="0"/>
              <a:t>Ba</a:t>
            </a:r>
            <a:r>
              <a:rPr lang="fr-FR" u="sng" dirty="0" err="1" smtClean="0"/>
              <a:t>s</a:t>
            </a:r>
            <a:r>
              <a:rPr lang="fr-FR" dirty="0" err="1" smtClean="0"/>
              <a:t>rî</a:t>
            </a:r>
            <a:r>
              <a:rPr lang="fr-FR" dirty="0" smtClean="0"/>
              <a:t>] dit alors: Ô fils de mon frère! Tu as pris une mauvaise direction [pour la compréhension de ce hadith], si la beauté pour Allah était l'habit, les débauchés seraient plus considérés auprès de Lui que les pieux. Mais la beauté, c'est se rapprocher d'Allah, s'éloigner des péchés et avoir des vertus morales et les parfaire.</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lgn="just" rtl="1"/>
            <a:r>
              <a:rPr lang="ar-DZ" sz="4000" dirty="0" smtClean="0"/>
              <a:t>قد كان الحسن البصري رحمه الله، إذا أراد الذهاب إلى المسجد تزين وتطيب ورجَّل شعره. فلما سُئل في ذلك قال: أتجمّل لربي وتلا الآية: {يَا بَنِي آدَمَ خُذُوا زِينَتَكُمْ عِنْدَ كُلِّ مَسْجِدٍ وَكُلُوا وَاشْرَبُوا وَلا تُسْرِفُوا إِنَّهُ لا يُحِبُّ الْمُسْرِفِينَ} (لأعراف:31)</a:t>
            </a:r>
            <a:endParaRPr lang="fr-FR" sz="4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كان الإمام مالك يُعنى بلباسه عنايةً تامةً</a:t>
            </a:r>
            <a:endParaRPr lang="fr-FR" dirty="0"/>
          </a:p>
        </p:txBody>
      </p:sp>
      <p:sp>
        <p:nvSpPr>
          <p:cNvPr id="3" name="Espace réservé du contenu 2"/>
          <p:cNvSpPr>
            <a:spLocks noGrp="1"/>
          </p:cNvSpPr>
          <p:nvPr>
            <p:ph idx="1"/>
          </p:nvPr>
        </p:nvSpPr>
        <p:spPr/>
        <p:txBody>
          <a:bodyPr>
            <a:normAutofit fontScale="92500" lnSpcReduction="20000"/>
          </a:bodyPr>
          <a:lstStyle/>
          <a:p>
            <a:pPr algn="just" rtl="1"/>
            <a:r>
              <a:rPr lang="ar-DZ" dirty="0" smtClean="0"/>
              <a:t>مالك:(فألبسته أمه أحسن الثياب، وعممته، ولم تكتفِ أمه بالعناية بمظهره، بل كانت تختار له ما يأخذه عن العلماء، فقد كانت تقول له: "اذهب إلى ربيعة فتعلم من أدبه قبل علمه).</a:t>
            </a:r>
          </a:p>
          <a:p>
            <a:pPr algn="just" rtl="1"/>
            <a:r>
              <a:rPr lang="ar-DZ" dirty="0" smtClean="0"/>
              <a:t>وكان الإمام مالك يُعنى بلباسه عنايةً تامةً، ويَرى بذلك إعظامَ العلم ورفعةَ العالم، ويقول إن مروءة العالم أن يختار الثوبَ الحسنَ </a:t>
            </a:r>
            <a:r>
              <a:rPr lang="ar-DZ" dirty="0" err="1" smtClean="0"/>
              <a:t>يرتديه</a:t>
            </a:r>
            <a:r>
              <a:rPr lang="ar-DZ" dirty="0" smtClean="0"/>
              <a:t> ويظهر </a:t>
            </a:r>
            <a:r>
              <a:rPr lang="ar-DZ" dirty="0" err="1" smtClean="0"/>
              <a:t>به</a:t>
            </a:r>
            <a:r>
              <a:rPr lang="ar-DZ" dirty="0" smtClean="0"/>
              <a:t>، وأنه ينبغي ألا تراه العيون إلا بكامل اللباس حتى العمامة الجيدة، وقد كان يلبس أجود اللباس وأغلاه وأجمله، قال الزبيري: كان مالك يلبس الثياب العدنية </a:t>
            </a:r>
            <a:r>
              <a:rPr lang="ar-DZ" dirty="0" err="1" smtClean="0"/>
              <a:t>الجياد</a:t>
            </a:r>
            <a:r>
              <a:rPr lang="ar-DZ" dirty="0" smtClean="0"/>
              <a:t>، والخراسانية والمصرية المرتفعة البِيض، ويتطيب بطيب جيد ويقول: «ما أُحب لأحد أنعم الله عليه إلا أن يُرى أثرُ نعمته عليه».</a:t>
            </a:r>
          </a:p>
          <a:p>
            <a:pPr algn="r" rtl="1"/>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85000" lnSpcReduction="10000"/>
          </a:bodyPr>
          <a:lstStyle/>
          <a:p>
            <a:pPr algn="just"/>
            <a:r>
              <a:rPr lang="fr-FR" dirty="0" smtClean="0"/>
              <a:t>La maman de l’imam Malik lui dit : " Viens, je vais t'habiller comme les hommes de la science". Alors elle m'a mis le turban sur la tête... Puis elle m'a dit :: </a:t>
            </a:r>
            <a:r>
              <a:rPr lang="fr-FR" i="1" dirty="0" smtClean="0"/>
              <a:t>“Va voir </a:t>
            </a:r>
            <a:r>
              <a:rPr lang="fr-FR" i="1" dirty="0" err="1" smtClean="0"/>
              <a:t>Rabîa</a:t>
            </a:r>
            <a:r>
              <a:rPr lang="fr-FR" i="1" dirty="0" smtClean="0"/>
              <a:t> et apprend ses bons comportements	   avant sa science”. </a:t>
            </a:r>
          </a:p>
          <a:p>
            <a:pPr algn="just"/>
            <a:r>
              <a:rPr lang="fr-FR" dirty="0" err="1" smtClean="0"/>
              <a:t>Mâlik</a:t>
            </a:r>
            <a:r>
              <a:rPr lang="fr-FR" dirty="0" smtClean="0"/>
              <a:t> se distinguait par l'élégance de ses habits et du soin qu'il donnait à son apparence. Il aimait répéter qu'Allah aimait voir sur ses créatures les bienfaits qu'il leur dispensait. Il pensait aussi que les savants avaient une place à part dans la communauté, et qu'ils devaient donner l'exemple. Une bonne apparence physique est un gage de respect. Quand on lui reprochait ce manque de modestie dans sa tenue vestimentaire il répondait : «  La modestie est la crainte de Dieu et la religion, non dans les habits ».</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92500" lnSpcReduction="20000"/>
          </a:bodyPr>
          <a:lstStyle/>
          <a:p>
            <a:pPr algn="just" rtl="1"/>
            <a:r>
              <a:rPr lang="ar-DZ" dirty="0" smtClean="0"/>
              <a:t>أما ابنُ رجب، رحمه الله، فيعلق قائلا: «لم يزلْ علماءُ السلَفِ يلبسون الثيابَ الحسنـة، ولا يَعُدُّون ذلك كِبْراً»</a:t>
            </a:r>
            <a:endParaRPr lang="fr-FR" dirty="0" smtClean="0"/>
          </a:p>
          <a:p>
            <a:pPr algn="just" rtl="1"/>
            <a:r>
              <a:rPr lang="ar-DZ" dirty="0" smtClean="0"/>
              <a:t> حـتى لو بلغت قيمة اللباس ما بلغت من الثمن كما قال ابنُ حجر، رحمه الله: «إن من قصد بالملبوس الحسن إظهار نعمة الله عليه، مستحضرا لها شاكرا عليها غير محتقر لمن ليس له مثله؛ لا يضره ما لبس من </a:t>
            </a:r>
            <a:r>
              <a:rPr lang="ar-DZ" dirty="0" err="1" smtClean="0"/>
              <a:t>المباحات</a:t>
            </a:r>
            <a:r>
              <a:rPr lang="ar-DZ" dirty="0" smtClean="0"/>
              <a:t> ولو كان في غاية </a:t>
            </a:r>
            <a:r>
              <a:rPr lang="ar-DZ" dirty="0" err="1" smtClean="0"/>
              <a:t>النفاسة</a:t>
            </a:r>
            <a:r>
              <a:rPr lang="ar-DZ" dirty="0" smtClean="0"/>
              <a:t>».</a:t>
            </a:r>
            <a:endParaRPr lang="fr-FR" dirty="0" smtClean="0"/>
          </a:p>
          <a:p>
            <a:pPr algn="just" rtl="1"/>
            <a:r>
              <a:rPr lang="ar-DZ" dirty="0" smtClean="0"/>
              <a:t>وقـال ابن عباس، رضي الله عنهما: «كُلْ مَا شِئْتَ وَالْبَسْ مَا شِئْتَ مَا أَخْطَأَتْكَ اثْنَتَانِ </a:t>
            </a:r>
            <a:r>
              <a:rPr lang="ar-DZ" dirty="0" err="1" smtClean="0"/>
              <a:t>سَرَفٌ</a:t>
            </a:r>
            <a:r>
              <a:rPr lang="ar-DZ" dirty="0" smtClean="0"/>
              <a:t> أَوْ مَخِيلَةٌ»</a:t>
            </a:r>
            <a:r>
              <a:rPr lang="fr-FR" dirty="0" smtClean="0"/>
              <a:t>..</a:t>
            </a:r>
            <a:r>
              <a:rPr lang="ar-DZ" dirty="0" smtClean="0"/>
              <a:t> وقال النبي صلى الله عليه وسلم كلوا واشربوا والبسوا وتصدقوا في غير إسراف ولا مخيلة. البخاري</a:t>
            </a:r>
            <a:endParaRPr lang="fr-FR" dirty="0" smtClean="0"/>
          </a:p>
          <a:p>
            <a:pPr algn="just"/>
            <a:r>
              <a:rPr lang="fr-FR" dirty="0" smtClean="0"/>
              <a:t>Le Prophète (</a:t>
            </a:r>
            <a:r>
              <a:rPr lang="fr-FR" dirty="0" err="1" smtClean="0"/>
              <a:t>saws</a:t>
            </a:r>
            <a:r>
              <a:rPr lang="fr-FR" dirty="0" smtClean="0"/>
              <a:t>) dit : « Mangez, buvez, habillez-vous et faites l’aumône, sans excès ni vanité ».. Ibn ‘Abbâs (rad) dit : « Mange ce que tu veux et porte les vêtements que tu veux, tant que tu évites deux choses : l’excès et la vanité »</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fontScale="90000"/>
          </a:bodyPr>
          <a:lstStyle/>
          <a:p>
            <a:r>
              <a:rPr lang="ar-DZ" dirty="0" smtClean="0"/>
              <a:t>وسُنَّةُ نبينا أحقُّ أن تُتَّبَعَ</a:t>
            </a:r>
            <a:endParaRPr lang="fr-FR" dirty="0"/>
          </a:p>
        </p:txBody>
      </p:sp>
      <p:sp>
        <p:nvSpPr>
          <p:cNvPr id="3" name="Espace réservé du contenu 2"/>
          <p:cNvSpPr>
            <a:spLocks noGrp="1"/>
          </p:cNvSpPr>
          <p:nvPr>
            <p:ph idx="1"/>
          </p:nvPr>
        </p:nvSpPr>
        <p:spPr>
          <a:xfrm>
            <a:off x="428596" y="1285860"/>
            <a:ext cx="8229600" cy="4983179"/>
          </a:xfrm>
        </p:spPr>
        <p:txBody>
          <a:bodyPr>
            <a:normAutofit fontScale="70000" lnSpcReduction="20000"/>
          </a:bodyPr>
          <a:lstStyle/>
          <a:p>
            <a:pPr algn="just" rtl="1"/>
            <a:r>
              <a:rPr lang="ar-DZ" dirty="0" smtClean="0"/>
              <a:t>عن جابر بن أيوب قال: دخل </a:t>
            </a:r>
            <a:r>
              <a:rPr lang="ar-DZ" dirty="0" err="1" smtClean="0"/>
              <a:t>الصَّلْتُ</a:t>
            </a:r>
            <a:r>
              <a:rPr lang="ar-DZ" dirty="0" smtClean="0"/>
              <a:t> بن راشد على محمد بن سيرين وعليه جُبة صوف، وإزارُ صوف، وعِمامة صوف </a:t>
            </a:r>
            <a:r>
              <a:rPr lang="fr-FR" dirty="0" smtClean="0"/>
              <a:t>la laine</a:t>
            </a:r>
            <a:r>
              <a:rPr lang="ar-DZ" dirty="0" smtClean="0"/>
              <a:t>، فاشمأزَّ منه محمد ، وقال : أظن أن أقواماً يلبسون الصوف ويقولون: قد لبسه عيسى بن مريم ، وقد حدثني من لا أتهم أن النبي صلى الله عليه وسلم قد لبس الكتان والصوف والقطن، وما تيسر له مِنَ اللباس وسُنَّةُ نبينا أحقُّ أن تُتَّبَعَ .</a:t>
            </a:r>
          </a:p>
          <a:p>
            <a:pPr algn="just" rtl="1"/>
            <a:r>
              <a:rPr lang="ar-DZ" dirty="0" smtClean="0"/>
              <a:t>محمد ابن سيرين: وقال أبو </a:t>
            </a:r>
            <a:r>
              <a:rPr lang="ar-DZ" dirty="0" err="1" smtClean="0"/>
              <a:t>عوانة</a:t>
            </a:r>
            <a:r>
              <a:rPr lang="ar-DZ" dirty="0" smtClean="0"/>
              <a:t> : رأيت محمد بن سيرين في السوق ، فما رآه أحد إلا ذكر الله.. كان محمد يصوم يوما ويفطر يوما </a:t>
            </a:r>
            <a:endParaRPr lang="fr-FR" dirty="0" smtClean="0"/>
          </a:p>
          <a:p>
            <a:pPr algn="just" rtl="1"/>
            <a:r>
              <a:rPr lang="ar-DZ" dirty="0" smtClean="0"/>
              <a:t>وحينما ذهب ابن عباس – رضي الله عنه – لمُجادلة الخوارِج لبِسَ أحسن ما يكونُ من حُلَل اليمن وأتاهم، فقالوا: مرحبًا بك يا ابن عباس، ما هذه الحُلَّة؟ قال: “ما تَعيبُون عليَّ؟ لقد رأيتُ على رسول الله – صلى الله عليه وسلم – أحسنَ ما يكونُ من حُلَل”	</a:t>
            </a:r>
          </a:p>
          <a:p>
            <a:pPr algn="just" rtl="1"/>
            <a:r>
              <a:rPr lang="ar-DZ" dirty="0" smtClean="0"/>
              <a:t>عن جندب بن </a:t>
            </a:r>
            <a:r>
              <a:rPr lang="ar-DZ" dirty="0" err="1" smtClean="0"/>
              <a:t>مكيث</a:t>
            </a:r>
            <a:r>
              <a:rPr lang="ar-DZ" dirty="0" smtClean="0"/>
              <a:t> قال «كان رسول الله صلى الله عليه وسلم إذا قدم الوفد لبس أحسن ثيابه، وأمر عليه أصحابه بذلك»</a:t>
            </a:r>
            <a:endParaRPr lang="fr-FR" dirty="0" smtClean="0"/>
          </a:p>
          <a:p>
            <a:pPr algn="just"/>
            <a:r>
              <a:rPr lang="fr-FR" dirty="0" smtClean="0"/>
              <a:t>Le prophète a porté des habits plus beaux que ça</a:t>
            </a:r>
            <a:r>
              <a:rPr lang="ar-DZ" dirty="0" smtClean="0"/>
              <a:t>			</a:t>
            </a:r>
            <a:br>
              <a:rPr lang="ar-DZ" dirty="0" smtClean="0"/>
            </a:br>
            <a:r>
              <a:rPr lang="fr-FR" dirty="0" smtClean="0"/>
              <a:t/>
            </a:r>
            <a:br>
              <a:rPr lang="fr-FR" dirty="0" smtClean="0"/>
            </a:br>
            <a:endParaRPr lang="fr-FR" dirty="0" smtClean="0"/>
          </a:p>
          <a:p>
            <a:pPr algn="r" rtl="1"/>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Certains pense que la beauté est contraire à la religion .</a:t>
            </a:r>
          </a:p>
          <a:p>
            <a:r>
              <a:rPr lang="fr-FR" dirty="0" smtClean="0"/>
              <a:t>D’autres pense que on peux réunir les deux: beauté extérieure et intérieure.</a:t>
            </a:r>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lnSpcReduction="20000"/>
          </a:bodyPr>
          <a:lstStyle/>
          <a:p>
            <a:pPr algn="just" rtl="1"/>
            <a:r>
              <a:rPr lang="ar-DZ" dirty="0" smtClean="0"/>
              <a:t>ومن عجيب الوصايا التي يجمل إيرادها في هذا الباب، ما روي عن قتادة قال: أخبرني محمد بن ثابت بن قيس بن شماس الأنصاري، رحمه الله، قال: «كان ثابت بن قيس رجلاً جهير الصوت، يحب الجمال والشرف، وكان قومـه قـد عرفوه بذلك. فلما أنزل الله تعالى على رسوله صلى الله عليه وسلم : إن الله لا يحب كل مختال فخور انصرف ثابت بن قيس بن شماس، رحمه الله، من عند النبي صلى الله عليه وسلم وهو ينتحب؛ فدخل بيته وأغلق عليه وطفق يبكي، ففقده رسول الله صلى الله عليه وسلم فسأل عنه بشير بن سعد، رحمه الله، فأخبره خبره. فأرسل إليه النبي صلى الله عليه وسلم فسأله عن أمره، فقال: أنزل الله تعالى عليك: إن الله لا يحب كل مختال فخور</a:t>
            </a:r>
          </a:p>
          <a:p>
            <a:pPr algn="just" rtl="1"/>
            <a:r>
              <a:rPr lang="ar-DZ" dirty="0" smtClean="0"/>
              <a:t>وأنا أحب الجمال، وأحب أن أسود قومي. فقال رسول الله صلى الله عليه وسلم : إنك لست منهم. إنك تعيش بخير، وتموت بخير وتدخل الجنة. فلما قال ذلك رسول الله صلى الله عليه وسلم خرج من بيته، وسرّ بما قاله رسول الله صلى الله عليه وسلم »</a:t>
            </a: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قصة </a:t>
            </a:r>
            <a:r>
              <a:rPr lang="ar-DZ" dirty="0" err="1" smtClean="0"/>
              <a:t>خولة</a:t>
            </a:r>
            <a:r>
              <a:rPr lang="ar-DZ" dirty="0" smtClean="0"/>
              <a:t> بنت حكيم</a:t>
            </a:r>
            <a:endParaRPr lang="fr-FR" dirty="0"/>
          </a:p>
        </p:txBody>
      </p:sp>
      <p:sp>
        <p:nvSpPr>
          <p:cNvPr id="3" name="Espace réservé du contenu 2"/>
          <p:cNvSpPr>
            <a:spLocks noGrp="1"/>
          </p:cNvSpPr>
          <p:nvPr>
            <p:ph idx="1"/>
          </p:nvPr>
        </p:nvSpPr>
        <p:spPr>
          <a:xfrm>
            <a:off x="285720" y="1357298"/>
            <a:ext cx="8501122" cy="5214974"/>
          </a:xfrm>
        </p:spPr>
        <p:txBody>
          <a:bodyPr>
            <a:normAutofit fontScale="77500" lnSpcReduction="20000"/>
          </a:bodyPr>
          <a:lstStyle/>
          <a:p>
            <a:pPr algn="just" rtl="1"/>
            <a:r>
              <a:rPr lang="ar-DZ" dirty="0" smtClean="0"/>
              <a:t>وأخرج أبو داود - بسند صحيح - من حديث عائشة - رضي الله عنها -: "أن </a:t>
            </a:r>
            <a:r>
              <a:rPr lang="ar-DZ" dirty="0" err="1" smtClean="0"/>
              <a:t>خولة</a:t>
            </a:r>
            <a:r>
              <a:rPr lang="ar-DZ" dirty="0" smtClean="0"/>
              <a:t> بنت حكيم بن أمية بن حارثة، كانت تحت عثمان بن مظعون، فدخلت على عائشة، فرأى رسول الله - صلى الله عليه وسلم - </a:t>
            </a:r>
            <a:r>
              <a:rPr lang="ar-DZ" dirty="0" err="1" smtClean="0"/>
              <a:t>بَذاذة</a:t>
            </a:r>
            <a:r>
              <a:rPr lang="ar-DZ" dirty="0" smtClean="0"/>
              <a:t> هيئتها، فقال لي: ((يا عائشة، ما </a:t>
            </a:r>
            <a:r>
              <a:rPr lang="ar-DZ" dirty="0" err="1" smtClean="0"/>
              <a:t>أبذَّ</a:t>
            </a:r>
            <a:r>
              <a:rPr lang="ar-DZ" dirty="0" smtClean="0"/>
              <a:t> هيئةَ </a:t>
            </a:r>
            <a:r>
              <a:rPr lang="ar-DZ" dirty="0" err="1" smtClean="0"/>
              <a:t>خولة</a:t>
            </a:r>
            <a:r>
              <a:rPr lang="ar-DZ" dirty="0" smtClean="0"/>
              <a:t>؟))، فقالت عائشة: يا رسول الله، امرأة لها زوج يصوم النهار ويقوم الليل، فهي كمن لا زوج لها، فتركت نفسها وأضاعتها، قالت عائشة: فبعث رسول الله - صلى الله عليه وسلم - إلى عثمان بن مَظعون فجاءه، فقال: ((يا عثمان، أرغبةً عن سُنتي؟))، قال: لا والله يا رسول الله، ولكن سُنتَك أطلبُ، قال: ((فإني أنام وأصلي، وأصوم وأُفطِر، وأَنكِح النساء، فاتَّق الله يا عثمان؛ فإن لأهلك عليك حقًّا، وإن لضيفك عليك حقًّا، وإن لنفسك عليك حقًّا، فصم وأفطر، وصلِّ ونَم)).</a:t>
            </a:r>
          </a:p>
          <a:p>
            <a:pPr algn="just" rtl="1"/>
            <a:r>
              <a:rPr lang="ar-DZ" dirty="0" smtClean="0"/>
              <a:t>وفي رواية عند الإمام أحمد، عن عائشة - رضي الله عنها - قالت: "كانت امرأة عثمان بن مظعون تَخضِب - أي: بالحنَّاء - وتتطيب، فتركته، فدخلت علي. السلسلة الصحيحة .							</a:t>
            </a:r>
            <a:br>
              <a:rPr lang="ar-DZ" dirty="0" smtClean="0"/>
            </a:br>
            <a:r>
              <a:rPr lang="fr-FR" dirty="0" smtClean="0"/>
              <a:t/>
            </a:r>
            <a:br>
              <a:rPr lang="fr-FR" dirty="0" smtClean="0"/>
            </a:br>
            <a:r>
              <a:rPr lang="ar-DZ" dirty="0" smtClean="0"/>
              <a:t/>
            </a:r>
            <a:br>
              <a:rPr lang="ar-DZ" dirty="0" smtClean="0"/>
            </a:br>
            <a:r>
              <a:rPr lang="fr-FR" dirty="0" smtClean="0"/>
              <a:t/>
            </a:r>
            <a:br>
              <a:rPr lang="fr-FR" dirty="0" smtClean="0"/>
            </a:br>
            <a:endParaRPr lang="fr-FR" dirty="0" smtClean="0"/>
          </a:p>
          <a:p>
            <a:pPr algn="r" rtl="1"/>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ar-DZ" dirty="0" smtClean="0"/>
              <a:t>فطرَ الله النفوسَ على الإحساس بالجمال</a:t>
            </a:r>
            <a:endParaRPr lang="fr-FR" dirty="0"/>
          </a:p>
        </p:txBody>
      </p:sp>
      <p:sp>
        <p:nvSpPr>
          <p:cNvPr id="3" name="Espace réservé du contenu 2"/>
          <p:cNvSpPr>
            <a:spLocks noGrp="1"/>
          </p:cNvSpPr>
          <p:nvPr>
            <p:ph idx="1"/>
          </p:nvPr>
        </p:nvSpPr>
        <p:spPr>
          <a:xfrm>
            <a:off x="285720" y="1142984"/>
            <a:ext cx="8401080" cy="5572164"/>
          </a:xfrm>
        </p:spPr>
        <p:txBody>
          <a:bodyPr>
            <a:normAutofit fontScale="70000" lnSpcReduction="20000"/>
          </a:bodyPr>
          <a:lstStyle/>
          <a:p>
            <a:pPr algn="just" rtl="1"/>
            <a:r>
              <a:rPr lang="ar-DZ" dirty="0" smtClean="0"/>
              <a:t>فطرَ الله النفوسَ على الإحساس بالجمال وحبِّه والميل إليه، وحبِّ الزينة والتجمُّل </a:t>
            </a:r>
            <a:r>
              <a:rPr lang="ar-DZ" dirty="0" err="1" smtClean="0"/>
              <a:t>بها</a:t>
            </a:r>
            <a:r>
              <a:rPr lang="ar-DZ" dirty="0" smtClean="0"/>
              <a:t> والأُنس </a:t>
            </a:r>
            <a:r>
              <a:rPr lang="ar-DZ" dirty="0" err="1" smtClean="0"/>
              <a:t>بها</a:t>
            </a:r>
            <a:r>
              <a:rPr lang="ar-DZ" dirty="0" smtClean="0"/>
              <a:t>، والتعلُّق بكل ما لطَفَ وأبهجَ من الألوان المتناسبة والمناظر المتناسقة.</a:t>
            </a:r>
          </a:p>
          <a:p>
            <a:pPr algn="just" rtl="1"/>
            <a:r>
              <a:rPr lang="ar-DZ" dirty="0" smtClean="0"/>
              <a:t>قال الإمام أبو حامد الغزالي رحمه الله: "والطباع السليمة قاضية باستلذاذ النظر إلى الأنوار والأزهار والأطيار المليحة الألوان الحسنة النقش المتناسبة الشكل.. ولا أحد ينكر كون الجمال محبوبًا بالطبع”</a:t>
            </a:r>
          </a:p>
          <a:p>
            <a:pPr algn="just" rtl="1"/>
            <a:r>
              <a:rPr lang="ar-DZ" dirty="0" smtClean="0"/>
              <a:t>قال ابن القيم رحمه الله في حديثه عن الجمال الظاهر: "... والقلوب كالمطبوعة على محبته، كما هي مفطورة على استحسانه</a:t>
            </a:r>
            <a:r>
              <a:rPr lang="ar-DZ" dirty="0" smtClean="0">
                <a:hlinkClick r:id="rId2"/>
              </a:rPr>
              <a:t>”</a:t>
            </a:r>
            <a:endParaRPr lang="fr-FR" dirty="0" smtClean="0"/>
          </a:p>
          <a:p>
            <a:pPr algn="just"/>
            <a:r>
              <a:rPr lang="fr-FR" dirty="0" smtClean="0"/>
              <a:t>La nature primordiale de l'Homme  </a:t>
            </a:r>
            <a:r>
              <a:rPr lang="fr-FR" dirty="0" err="1" smtClean="0"/>
              <a:t>Fitra</a:t>
            </a:r>
            <a:endParaRPr lang="fr-FR" dirty="0" smtClean="0"/>
          </a:p>
          <a:p>
            <a:pPr algn="just"/>
            <a:r>
              <a:rPr lang="fr-FR" dirty="0" smtClean="0"/>
              <a:t>Et Allah a placé en cet être, la recherche de la beauté, de l’embellissement, de ce qui est beau.</a:t>
            </a:r>
          </a:p>
          <a:p>
            <a:pPr algn="just"/>
            <a:r>
              <a:rPr lang="fr-FR" b="1" dirty="0" smtClean="0"/>
              <a:t>Et nous constatons que dès son plus jeune âge, l’enfant recherche déjà la beauté, à travers le choix de ses vêtements, de ses chaussures, de ses coiffures..</a:t>
            </a:r>
          </a:p>
          <a:p>
            <a:pPr algn="just"/>
            <a:r>
              <a:rPr lang="fr-FR" b="1" dirty="0" smtClean="0"/>
              <a:t>La recherche d’esthétique est un besoin humain.</a:t>
            </a:r>
          </a:p>
          <a:p>
            <a:pPr algn="just"/>
            <a:endParaRPr lang="ar-DZ" dirty="0" smtClean="0"/>
          </a:p>
          <a:p>
            <a:pPr algn="just" rtl="1">
              <a:buNone/>
            </a:pPr>
            <a:r>
              <a:rPr lang="fr-FR" dirty="0" smtClean="0"/>
              <a:t/>
            </a:r>
            <a:br>
              <a:rPr lang="fr-FR" dirty="0" smtClean="0"/>
            </a:br>
            <a:endParaRPr lang="fr-FR" dirty="0" smtClean="0"/>
          </a:p>
          <a:p>
            <a:pPr algn="r" rtl="1"/>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143668"/>
          </a:xfrm>
        </p:spPr>
        <p:txBody>
          <a:bodyPr>
            <a:normAutofit fontScale="70000" lnSpcReduction="20000"/>
          </a:bodyPr>
          <a:lstStyle/>
          <a:p>
            <a:pPr algn="just"/>
            <a:r>
              <a:rPr lang="fr-FR" dirty="0" smtClean="0"/>
              <a:t>A l’époque du Prophète (</a:t>
            </a:r>
            <a:r>
              <a:rPr lang="fr-FR" dirty="0" err="1" smtClean="0"/>
              <a:t>saws</a:t>
            </a:r>
            <a:r>
              <a:rPr lang="fr-FR" dirty="0" smtClean="0"/>
              <a:t>), lorsqu’une femme délaissait l’embellissement, cela exprimait son insatisfaction quant à sa vie de couple dû au manquement et de la négligence de son époux à son égard. ‘</a:t>
            </a:r>
          </a:p>
          <a:p>
            <a:pPr algn="just"/>
            <a:r>
              <a:rPr lang="fr-FR" dirty="0" err="1" smtClean="0"/>
              <a:t>Aïsha</a:t>
            </a:r>
            <a:r>
              <a:rPr lang="fr-FR" dirty="0" smtClean="0"/>
              <a:t>, que Dieu l’agrée dit : « </a:t>
            </a:r>
            <a:r>
              <a:rPr lang="fr-FR" dirty="0" err="1" smtClean="0"/>
              <a:t>Khawla</a:t>
            </a:r>
            <a:r>
              <a:rPr lang="fr-FR" dirty="0" smtClean="0"/>
              <a:t> </a:t>
            </a:r>
            <a:r>
              <a:rPr lang="fr-FR" dirty="0" err="1" smtClean="0"/>
              <a:t>Bintou</a:t>
            </a:r>
            <a:r>
              <a:rPr lang="fr-FR" dirty="0" smtClean="0"/>
              <a:t> Hakim, épouse de ‘</a:t>
            </a:r>
            <a:r>
              <a:rPr lang="fr-FR" dirty="0" err="1" smtClean="0"/>
              <a:t>Othman</a:t>
            </a:r>
            <a:r>
              <a:rPr lang="fr-FR" dirty="0" smtClean="0"/>
              <a:t> ibn </a:t>
            </a:r>
            <a:r>
              <a:rPr lang="fr-FR" dirty="0" err="1" smtClean="0"/>
              <a:t>Madh’oun</a:t>
            </a:r>
            <a:r>
              <a:rPr lang="fr-FR" dirty="0" smtClean="0"/>
              <a:t>, entra chez moi. Lorsque le Prophète (</a:t>
            </a:r>
            <a:r>
              <a:rPr lang="fr-FR" dirty="0" err="1" smtClean="0"/>
              <a:t>saws</a:t>
            </a:r>
            <a:r>
              <a:rPr lang="fr-FR" dirty="0" smtClean="0"/>
              <a:t>) constata son aspect négligé, il me dit : « Ô ‘</a:t>
            </a:r>
            <a:r>
              <a:rPr lang="fr-FR" dirty="0" err="1" smtClean="0"/>
              <a:t>Aïsha</a:t>
            </a:r>
            <a:r>
              <a:rPr lang="fr-FR" dirty="0" smtClean="0"/>
              <a:t>, quelle négligence dans l’aspect de </a:t>
            </a:r>
            <a:r>
              <a:rPr lang="fr-FR" dirty="0" err="1" smtClean="0"/>
              <a:t>Khawla</a:t>
            </a:r>
            <a:r>
              <a:rPr lang="fr-FR" dirty="0" smtClean="0"/>
              <a:t> ! » Je dis : « Ô Messager de Dieu ! C’est une femme sans homme » (c’est à dire qu’elle est comparable à une célibataire étant donné que son mari la néglige). Dans une autre version : « L’épouse de ‘</a:t>
            </a:r>
            <a:r>
              <a:rPr lang="fr-FR" dirty="0" err="1" smtClean="0"/>
              <a:t>Othman</a:t>
            </a:r>
            <a:r>
              <a:rPr lang="fr-FR" dirty="0" smtClean="0"/>
              <a:t> ibn </a:t>
            </a:r>
            <a:r>
              <a:rPr lang="fr-FR" dirty="0" err="1" smtClean="0"/>
              <a:t>Madh’oun</a:t>
            </a:r>
            <a:r>
              <a:rPr lang="fr-FR" dirty="0" smtClean="0"/>
              <a:t> avait l’habitude de s’appliquer le henné et de se parfumer. Un jour, elle entra chez moi sans parfum et sans henné. Je lui dis : « Qu’as-tu ? » Elle dit : « ‘</a:t>
            </a:r>
            <a:r>
              <a:rPr lang="fr-FR" dirty="0" err="1" smtClean="0"/>
              <a:t>Othman</a:t>
            </a:r>
            <a:r>
              <a:rPr lang="fr-FR" dirty="0" smtClean="0"/>
              <a:t> n’aime plus la vie et n’aime plus les femmes … » Lorsque le Prophète (</a:t>
            </a:r>
            <a:r>
              <a:rPr lang="fr-FR" dirty="0" err="1" smtClean="0"/>
              <a:t>saws</a:t>
            </a:r>
            <a:r>
              <a:rPr lang="fr-FR" dirty="0" smtClean="0"/>
              <a:t>) le rencontra, il lui dit : « Ô ‘</a:t>
            </a:r>
            <a:r>
              <a:rPr lang="fr-FR" dirty="0" err="1" smtClean="0"/>
              <a:t>Othman</a:t>
            </a:r>
            <a:r>
              <a:rPr lang="fr-FR" dirty="0" smtClean="0"/>
              <a:t> ! N’as-tu pas en moi un excellent modèle ? » Il dit : « Si ! » Il lui dit alors : « Moi je fais telle et telle chose et ta femme a un droit sur toi. » Après cela, </a:t>
            </a:r>
            <a:r>
              <a:rPr lang="fr-FR" dirty="0" err="1" smtClean="0"/>
              <a:t>Khawla</a:t>
            </a:r>
            <a:r>
              <a:rPr lang="fr-FR" dirty="0" smtClean="0"/>
              <a:t> vint les voir. Elle était parfumée telle une nouvelle-mariée. Nous (‘</a:t>
            </a:r>
            <a:r>
              <a:rPr lang="fr-FR" dirty="0" err="1" smtClean="0"/>
              <a:t>Aïsha</a:t>
            </a:r>
            <a:r>
              <a:rPr lang="fr-FR" dirty="0" smtClean="0"/>
              <a:t> en compagnie d’autres femmes) lui dîmes : « Qu’est ce qui s’est passé ? » Elle dit : « Il m’est arrivé ce qui arrive aux gens ! » (Les deux versions sont rapportées par Ahmed).</a:t>
            </a: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أم </a:t>
            </a:r>
            <a:r>
              <a:rPr lang="ar-DZ" dirty="0" err="1" smtClean="0"/>
              <a:t>الدرداء</a:t>
            </a:r>
            <a:endParaRPr lang="fr-FR" dirty="0"/>
          </a:p>
        </p:txBody>
      </p:sp>
      <p:sp>
        <p:nvSpPr>
          <p:cNvPr id="3" name="Espace réservé du contenu 2"/>
          <p:cNvSpPr>
            <a:spLocks noGrp="1"/>
          </p:cNvSpPr>
          <p:nvPr>
            <p:ph idx="1"/>
          </p:nvPr>
        </p:nvSpPr>
        <p:spPr/>
        <p:txBody>
          <a:bodyPr/>
          <a:lstStyle/>
          <a:p>
            <a:pPr algn="just" rtl="1"/>
            <a:r>
              <a:rPr lang="ar-DZ" dirty="0" smtClean="0"/>
              <a:t> آخى النبي صلى الله عليه وسلم بين سلمان وأبي </a:t>
            </a:r>
            <a:r>
              <a:rPr lang="ar-DZ" dirty="0" err="1" smtClean="0"/>
              <a:t>الدرداء</a:t>
            </a:r>
            <a:r>
              <a:rPr lang="ar-DZ" dirty="0" smtClean="0"/>
              <a:t> فزار سلمان أبا </a:t>
            </a:r>
            <a:r>
              <a:rPr lang="ar-DZ" dirty="0" err="1" smtClean="0"/>
              <a:t>الدرداء</a:t>
            </a:r>
            <a:r>
              <a:rPr lang="ar-DZ" dirty="0" smtClean="0"/>
              <a:t> فرأى أم </a:t>
            </a:r>
            <a:r>
              <a:rPr lang="ar-DZ" dirty="0" err="1" smtClean="0"/>
              <a:t>الدرداء</a:t>
            </a:r>
            <a:r>
              <a:rPr lang="ar-DZ" dirty="0" smtClean="0"/>
              <a:t> </a:t>
            </a:r>
            <a:r>
              <a:rPr lang="ar-DZ" dirty="0" err="1" smtClean="0"/>
              <a:t>متبذلة</a:t>
            </a:r>
            <a:r>
              <a:rPr lang="ar-DZ" dirty="0" smtClean="0"/>
              <a:t> فقال لها ما شأنك قالت أخوك أبو </a:t>
            </a:r>
            <a:r>
              <a:rPr lang="ar-DZ" dirty="0" err="1" smtClean="0"/>
              <a:t>الدرداء</a:t>
            </a:r>
            <a:r>
              <a:rPr lang="ar-DZ" dirty="0" smtClean="0"/>
              <a:t> ليس له حاجة في الدنيا فجاء أبو </a:t>
            </a:r>
            <a:r>
              <a:rPr lang="ar-DZ" dirty="0" err="1" smtClean="0"/>
              <a:t>الدرداء</a:t>
            </a:r>
            <a:r>
              <a:rPr lang="ar-DZ" dirty="0" smtClean="0"/>
              <a:t> فصنع له طعاما فقال كل قال فإني صائم قال ما أنا بآكل حتى تأكل قال فأكل فلما كان الليل ذهب أبو </a:t>
            </a:r>
            <a:r>
              <a:rPr lang="ar-DZ" dirty="0" err="1" smtClean="0"/>
              <a:t>الدرداء</a:t>
            </a:r>
            <a:r>
              <a:rPr lang="ar-DZ" dirty="0" smtClean="0"/>
              <a:t> يقوم قال نم فنام ثم ذهب يقوم فقال نم فلما كان من آخر الليل قال سلمان قم الآن فصليا فقال له سلمان إن لربك عليك حقا ولنفسك عليك حقا ولأهلك عليك حقا فأعط كل ذي حق حقه فأتى النبي صلى الله عليه وسلم فذكر ذلك له فقال النبي صلى الله عليه وسلم صدق سلمان.</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92500" lnSpcReduction="20000"/>
          </a:bodyPr>
          <a:lstStyle/>
          <a:p>
            <a:pPr algn="just"/>
            <a:r>
              <a:rPr lang="fr-FR" dirty="0" smtClean="0"/>
              <a:t>Le Prophète (</a:t>
            </a:r>
            <a:r>
              <a:rPr lang="fr-FR" dirty="0" err="1" smtClean="0"/>
              <a:t>saws</a:t>
            </a:r>
            <a:r>
              <a:rPr lang="fr-FR" dirty="0" smtClean="0"/>
              <a:t>) a fraternisé entre Salman (rad) et Abou ad-Darda (rad). Un jour, Salman rendit visite à Abou ad-Darda. Il vit Oum ad-Darda avec des vêtements sombres et austères. Il lui dit : « Qu’est-ce que tu as ? » Elle dit : « Ton frère Abou Ad-Darda, a renoncé à la vie d’ici-bas … (tout ceci en absence de Abou ad-Darda !) Abou ad-Darda arriva et Salman lui dit : « Sache que Ton Seigneur a un droit sur toi, que ta femme a un droit sur toi et que ta propre personne a un droit sur toi. Aussi, accorde à chacun son droit » Abou ad-Darda alla voir le Prophète (</a:t>
            </a:r>
            <a:r>
              <a:rPr lang="fr-FR" dirty="0" err="1" smtClean="0"/>
              <a:t>saws</a:t>
            </a:r>
            <a:r>
              <a:rPr lang="fr-FR" dirty="0" smtClean="0"/>
              <a:t>) et l’informa de cette discussion. Le Prophète (</a:t>
            </a:r>
            <a:r>
              <a:rPr lang="fr-FR" dirty="0" err="1" smtClean="0"/>
              <a:t>saws</a:t>
            </a:r>
            <a:r>
              <a:rPr lang="fr-FR" dirty="0" smtClean="0"/>
              <a:t>) lui dit alors : « Salman a raison. » (Rapporté par al-</a:t>
            </a:r>
            <a:r>
              <a:rPr lang="fr-FR" dirty="0" err="1" smtClean="0"/>
              <a:t>Boukhari</a:t>
            </a:r>
            <a:r>
              <a:rPr lang="fr-FR" dirty="0" smtClean="0"/>
              <a:t>).</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سليمان </a:t>
            </a:r>
            <a:r>
              <a:rPr lang="ar-DZ" dirty="0" smtClean="0"/>
              <a:t>الصرح </a:t>
            </a:r>
            <a:r>
              <a:rPr lang="ar-DZ" dirty="0" err="1" smtClean="0"/>
              <a:t>الممرد</a:t>
            </a:r>
            <a:r>
              <a:rPr lang="ar-DZ" dirty="0" smtClean="0"/>
              <a:t> من قوارير</a:t>
            </a:r>
            <a:endParaRPr lang="fr-FR" dirty="0"/>
          </a:p>
        </p:txBody>
      </p:sp>
      <p:sp>
        <p:nvSpPr>
          <p:cNvPr id="3" name="Espace réservé du contenu 2"/>
          <p:cNvSpPr>
            <a:spLocks noGrp="1"/>
          </p:cNvSpPr>
          <p:nvPr>
            <p:ph idx="1"/>
          </p:nvPr>
        </p:nvSpPr>
        <p:spPr>
          <a:xfrm>
            <a:off x="457200" y="1600200"/>
            <a:ext cx="8229600" cy="4900634"/>
          </a:xfrm>
        </p:spPr>
        <p:txBody>
          <a:bodyPr>
            <a:normAutofit fontScale="77500" lnSpcReduction="20000"/>
          </a:bodyPr>
          <a:lstStyle/>
          <a:p>
            <a:pPr algn="r" rtl="1"/>
            <a:r>
              <a:rPr lang="ar-DZ" dirty="0" smtClean="0"/>
              <a:t>قِيلَ لَهَا ادْخُلِي الصَّرْحَ فَلَمَّا رَأَتْهُ حَسِبَتْهُ لُجَّةً وَكَشَفَتْ عَن سَاقَيْهَا قَالَ إِنَّهُ صَرْحٌ مُّمَرَّدٌ مِّن قَوَارِيرَ قَالَتْ رَبِّ إِنِّي ظَلَمْتُ نَفْسِي وَأَسْلَمْتُ مَعَ سُلَيْمَانَ لِلَّهِ رَبِّ الْعَالَمِينَ</a:t>
            </a:r>
          </a:p>
          <a:p>
            <a:pPr algn="just"/>
            <a:r>
              <a:rPr lang="fr-FR" dirty="0" smtClean="0"/>
              <a:t>On lui dit: «Entre dans le palais». Puis, quand elle le vit, elle le prit pour de l'eau profonde et elle se découvrit les jambes. Alors, [Salomon] lui dit: «Ceci est un palais pavé de cristal». - Elle dit: «Seigneur, je me suis fait du tort à moi-même: Je me soumets avec Salomon à Allah, Seigneur de l'univers»</a:t>
            </a:r>
            <a:endParaRPr lang="ar-DZ" dirty="0" smtClean="0"/>
          </a:p>
          <a:p>
            <a:pPr algn="r" rtl="1"/>
            <a:r>
              <a:rPr lang="ar-DZ" dirty="0" smtClean="0"/>
              <a:t>قيل لبلقيس ادخلي القصر.. فلما نظرت لم تر الزجاج، ورأت المياه، وحسبت أنها ستخوض في الماء، (وَكَشَفَتْ عَن سَاقَيْهَا) حتى لا يبتل رداؤها.</a:t>
            </a:r>
          </a:p>
          <a:p>
            <a:pPr algn="r" rtl="1"/>
            <a:r>
              <a:rPr lang="ar-DZ" dirty="0" smtClean="0"/>
              <a:t>نبهها سليمان ألا تخاف على ثيابها من البلل. إنه زجاج ناعم لا يظهر من فرط نعومته..</a:t>
            </a:r>
          </a:p>
          <a:p>
            <a:pPr algn="r" rtl="1"/>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zh-CN" dirty="0" smtClean="0">
                <a:ea typeface="宋体" pitchFamily="2" charset="-122"/>
              </a:rPr>
              <a:t>Allah ne regarde ni vos corps</a:t>
            </a: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fr-FR" altLang="zh-CN" dirty="0" smtClean="0">
                <a:ea typeface="宋体" pitchFamily="2" charset="-122"/>
              </a:rPr>
              <a:t>Notre bien-aimé Prophète </a:t>
            </a:r>
            <a:r>
              <a:rPr lang="fr-FR" altLang="zh-CN" i="1" dirty="0" err="1" smtClean="0">
                <a:ea typeface="宋体" pitchFamily="2" charset="-122"/>
              </a:rPr>
              <a:t>sallallâhou</a:t>
            </a:r>
            <a:r>
              <a:rPr lang="fr-FR" altLang="zh-CN" i="1" dirty="0" smtClean="0">
                <a:ea typeface="宋体" pitchFamily="2" charset="-122"/>
              </a:rPr>
              <a:t> '</a:t>
            </a:r>
            <a:r>
              <a:rPr lang="fr-FR" altLang="zh-CN" i="1" dirty="0" err="1" smtClean="0">
                <a:ea typeface="宋体" pitchFamily="2" charset="-122"/>
              </a:rPr>
              <a:t>alayhi</a:t>
            </a:r>
            <a:r>
              <a:rPr lang="fr-FR" altLang="zh-CN" i="1" dirty="0" smtClean="0">
                <a:ea typeface="宋体" pitchFamily="2" charset="-122"/>
              </a:rPr>
              <a:t> </a:t>
            </a:r>
            <a:r>
              <a:rPr lang="fr-FR" altLang="zh-CN" i="1" dirty="0" err="1" smtClean="0">
                <a:ea typeface="宋体" pitchFamily="2" charset="-122"/>
              </a:rPr>
              <a:t>wa</a:t>
            </a:r>
            <a:r>
              <a:rPr lang="fr-FR" altLang="zh-CN" i="1" dirty="0" smtClean="0">
                <a:ea typeface="宋体" pitchFamily="2" charset="-122"/>
              </a:rPr>
              <a:t> </a:t>
            </a:r>
            <a:r>
              <a:rPr lang="fr-FR" altLang="zh-CN" i="1" dirty="0" err="1" smtClean="0">
                <a:ea typeface="宋体" pitchFamily="2" charset="-122"/>
              </a:rPr>
              <a:t>sallam</a:t>
            </a:r>
            <a:r>
              <a:rPr lang="fr-FR" altLang="zh-CN" dirty="0" smtClean="0">
                <a:ea typeface="宋体" pitchFamily="2" charset="-122"/>
              </a:rPr>
              <a:t> a dit : "En vérité, Allah ne regarde ni vos corps, ni vos physionomies mais Il regarde vos cœurs et vos actions." </a:t>
            </a:r>
            <a:r>
              <a:rPr lang="fr-FR" altLang="zh-CN" i="1" dirty="0" smtClean="0">
                <a:ea typeface="宋体" pitchFamily="2" charset="-122"/>
              </a:rPr>
              <a:t>(cité par </a:t>
            </a:r>
            <a:r>
              <a:rPr lang="fr-FR" altLang="zh-CN" i="1" dirty="0" err="1" smtClean="0">
                <a:ea typeface="宋体" pitchFamily="2" charset="-122"/>
              </a:rPr>
              <a:t>Mouslim</a:t>
            </a:r>
            <a:r>
              <a:rPr lang="fr-FR" altLang="zh-CN" i="1" dirty="0" smtClean="0">
                <a:ea typeface="宋体" pitchFamily="2" charset="-122"/>
              </a:rPr>
              <a:t> dans son </a:t>
            </a:r>
            <a:r>
              <a:rPr lang="fr-FR" altLang="zh-CN" i="1" dirty="0" err="1" smtClean="0">
                <a:ea typeface="宋体" pitchFamily="2" charset="-122"/>
              </a:rPr>
              <a:t>Sahih</a:t>
            </a:r>
            <a:r>
              <a:rPr lang="fr-FR" altLang="zh-CN" i="1" dirty="0" smtClean="0">
                <a:ea typeface="宋体" pitchFamily="2" charset="-122"/>
              </a:rPr>
              <a:t>)</a:t>
            </a:r>
          </a:p>
          <a:p>
            <a:pPr algn="just"/>
            <a:r>
              <a:rPr lang="fr-FR" altLang="zh-CN" dirty="0" smtClean="0">
                <a:ea typeface="宋体" pitchFamily="2" charset="-122"/>
              </a:rPr>
              <a:t>Efforçons-nous de le purifier; corrigeons nos intentions. Pensons à notre Seigneur à chaque instant : soyons conscients qu’Il pose sur nos cœurs Son regard et qu’aucune de nos pensées ne Lui échappe, qu’Il sait tout de nous et que ni notre passé, ni notre présent, ni notre futur ne Lui sont inconnus</a:t>
            </a: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علاقة الحسن والجمال بالعبادة</a:t>
            </a:r>
            <a:endParaRPr lang="fr-FR" dirty="0"/>
          </a:p>
        </p:txBody>
      </p:sp>
      <p:sp>
        <p:nvSpPr>
          <p:cNvPr id="3" name="Espace réservé du contenu 2"/>
          <p:cNvSpPr>
            <a:spLocks noGrp="1"/>
          </p:cNvSpPr>
          <p:nvPr>
            <p:ph idx="1"/>
          </p:nvPr>
        </p:nvSpPr>
        <p:spPr/>
        <p:txBody>
          <a:bodyPr>
            <a:normAutofit lnSpcReduction="10000"/>
          </a:bodyPr>
          <a:lstStyle/>
          <a:p>
            <a:pPr algn="just" rtl="1"/>
            <a:r>
              <a:rPr lang="ar-DZ" dirty="0" smtClean="0"/>
              <a:t>«داوود الأنطاكي»: حول طبيعة الجمال «الحسن هو ما استنطق اللسان بالتسبيح»</a:t>
            </a:r>
          </a:p>
          <a:p>
            <a:pPr algn="just" rtl="1"/>
            <a:r>
              <a:rPr lang="ar-DZ" b="1" dirty="0" smtClean="0"/>
              <a:t>فنحن نسبح الخالق ونحمده عندما نرى الشيء الجميل</a:t>
            </a:r>
          </a:p>
          <a:p>
            <a:pPr algn="just" rtl="1"/>
            <a:r>
              <a:rPr lang="ar-DZ" b="1" dirty="0" smtClean="0"/>
              <a:t>انظر إلى مشهد تسبيح داود</a:t>
            </a:r>
          </a:p>
          <a:p>
            <a:pPr algn="just" rtl="1"/>
            <a:r>
              <a:rPr lang="ar-DZ" dirty="0" smtClean="0"/>
              <a:t>المتعة المتحققة في مناجاة الله تعالى، والقيام بين يديه بالواجب، أعظم وأجل من كل المتع والملذات، لذلك كان رسول الله صلى الله عليه وسلم ، ينادي بلالا بالمسارعة لرفع نداء الصلاة: «أَرِحْنَا </a:t>
            </a:r>
            <a:r>
              <a:rPr lang="ar-DZ" dirty="0" err="1" smtClean="0"/>
              <a:t>بِهَا</a:t>
            </a:r>
            <a:r>
              <a:rPr lang="ar-DZ" dirty="0" smtClean="0"/>
              <a:t> يَا بِلالُ»( )، طلبا للراحة، </a:t>
            </a:r>
            <a:r>
              <a:rPr lang="ar-DZ" dirty="0" err="1" smtClean="0"/>
              <a:t>ونشدانا</a:t>
            </a:r>
            <a:r>
              <a:rPr lang="ar-DZ" dirty="0" smtClean="0"/>
              <a:t> للجمال الروحي الذي يستشعره العابد المتبتل في محراب الصلاة. </a:t>
            </a:r>
          </a:p>
          <a:p>
            <a:pPr algn="r" rtl="1"/>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Ihsan</a:t>
            </a:r>
            <a:r>
              <a:rPr lang="ar-DZ" dirty="0" smtClean="0"/>
              <a:t>الإحسان </a:t>
            </a:r>
            <a:endParaRPr lang="fr-FR" dirty="0"/>
          </a:p>
        </p:txBody>
      </p:sp>
      <p:sp>
        <p:nvSpPr>
          <p:cNvPr id="3" name="Espace réservé du contenu 2"/>
          <p:cNvSpPr>
            <a:spLocks noGrp="1"/>
          </p:cNvSpPr>
          <p:nvPr>
            <p:ph idx="1"/>
          </p:nvPr>
        </p:nvSpPr>
        <p:spPr/>
        <p:txBody>
          <a:bodyPr>
            <a:normAutofit fontScale="62500" lnSpcReduction="20000"/>
          </a:bodyPr>
          <a:lstStyle/>
          <a:p>
            <a:pPr algn="r" rtl="1"/>
            <a:r>
              <a:rPr lang="ar-DZ" dirty="0" smtClean="0"/>
              <a:t>(إن الله كتب الإحسان على كل شيء) مسلم.. قال النووي : ( وهذا الحديث من الأحاديث الجامعة لقواعد الإسلام).</a:t>
            </a:r>
          </a:p>
          <a:p>
            <a:pPr algn="r" rtl="1"/>
            <a:r>
              <a:rPr lang="ar-DZ" dirty="0" smtClean="0"/>
              <a:t>ولفظ الكتابة تقتضي الوجوب عند أكثر الأصوليين.</a:t>
            </a:r>
          </a:p>
          <a:p>
            <a:pPr algn="r" rtl="1"/>
            <a:r>
              <a:rPr lang="ar-DZ" b="1" dirty="0" err="1" smtClean="0"/>
              <a:t>الاحسان</a:t>
            </a:r>
            <a:r>
              <a:rPr lang="ar-DZ" b="1" dirty="0" smtClean="0"/>
              <a:t> لغة :</a:t>
            </a:r>
            <a:r>
              <a:rPr lang="ar-DZ" dirty="0" smtClean="0"/>
              <a:t> مصدر أحسن يحسن إحساناً ، أي فعل </a:t>
            </a:r>
            <a:r>
              <a:rPr lang="ar-DZ" dirty="0" err="1" smtClean="0"/>
              <a:t>ماهو</a:t>
            </a:r>
            <a:r>
              <a:rPr lang="ar-DZ" dirty="0" smtClean="0"/>
              <a:t> حسن.. وأصله من الحسن </a:t>
            </a:r>
            <a:r>
              <a:rPr lang="ar-DZ" dirty="0" err="1" smtClean="0"/>
              <a:t>ـ</a:t>
            </a:r>
            <a:r>
              <a:rPr lang="ar-DZ" dirty="0" smtClean="0"/>
              <a:t> بفتح الحاء والسين مصدر حَسُن يحسُنُ </a:t>
            </a:r>
            <a:r>
              <a:rPr lang="ar-DZ" dirty="0" err="1" smtClean="0"/>
              <a:t>ـ</a:t>
            </a:r>
            <a:r>
              <a:rPr lang="ar-DZ" dirty="0" smtClean="0"/>
              <a:t> بضم السين فيهما </a:t>
            </a:r>
            <a:r>
              <a:rPr lang="ar-DZ" dirty="0" err="1" smtClean="0"/>
              <a:t>ـ</a:t>
            </a:r>
            <a:r>
              <a:rPr lang="ar-DZ" dirty="0" smtClean="0"/>
              <a:t> بمعنى الجمال والزينة ، ويقال : حسّن الشيء : جعله حسناً وزيّنه ، وتحسّن أي تزيّن. والحُسن </a:t>
            </a:r>
            <a:r>
              <a:rPr lang="ar-DZ" dirty="0" err="1" smtClean="0"/>
              <a:t>ـ</a:t>
            </a:r>
            <a:r>
              <a:rPr lang="ar-DZ" dirty="0" smtClean="0"/>
              <a:t> بضم الحاء </a:t>
            </a:r>
            <a:r>
              <a:rPr lang="ar-DZ" dirty="0" err="1" smtClean="0"/>
              <a:t>ـ</a:t>
            </a:r>
            <a:r>
              <a:rPr lang="ar-DZ" dirty="0" smtClean="0"/>
              <a:t> الجمال..</a:t>
            </a:r>
          </a:p>
          <a:p>
            <a:pPr algn="r" rtl="1"/>
            <a:r>
              <a:rPr lang="ar-DZ" dirty="0" smtClean="0"/>
              <a:t>● الإنسان الذي أبدع الله خلقه مدعو إلى الإبداع.</a:t>
            </a:r>
            <a:endParaRPr lang="fr-FR" dirty="0" smtClean="0"/>
          </a:p>
          <a:p>
            <a:pPr algn="just"/>
            <a:r>
              <a:rPr lang="fr-FR" dirty="0" smtClean="0"/>
              <a:t>Selon une parole du Prophète, Dieu prescrit la perfection en toute chose.. le mot </a:t>
            </a:r>
            <a:r>
              <a:rPr lang="fr-FR" dirty="0" err="1" smtClean="0"/>
              <a:t>ihsan</a:t>
            </a:r>
            <a:r>
              <a:rPr lang="fr-FR" dirty="0" smtClean="0"/>
              <a:t> que nous traduisons par&lt;perfection&gt; ayant également les significations de &lt;beauté&gt; et de &lt;vertu&gt;&gt;. </a:t>
            </a:r>
          </a:p>
          <a:p>
            <a:pPr algn="just"/>
            <a:r>
              <a:rPr lang="fr-FR" dirty="0" smtClean="0"/>
              <a:t>Il est donc un devoir du musulman de rechercher la perfection en toute œuvre, cette perfection impliquant à son tour la beauté..</a:t>
            </a:r>
          </a:p>
          <a:p>
            <a:pPr algn="just"/>
            <a:r>
              <a:rPr lang="fr-FR" i="1" dirty="0" smtClean="0"/>
              <a:t>Al-</a:t>
            </a:r>
            <a:r>
              <a:rPr lang="fr-FR" i="1" dirty="0" err="1" smtClean="0"/>
              <a:t>I</a:t>
            </a:r>
            <a:r>
              <a:rPr lang="fr-FR" i="1" u="sng" dirty="0" err="1" smtClean="0"/>
              <a:t>h</a:t>
            </a:r>
            <a:r>
              <a:rPr lang="fr-FR" i="1" dirty="0" err="1" smtClean="0"/>
              <a:t>sân</a:t>
            </a:r>
            <a:r>
              <a:rPr lang="fr-FR" dirty="0" smtClean="0"/>
              <a:t> est l’un des principes islamiques majeurs. Plus de 66 versets du Coran lui sont consacrés. Pour être tout à fait exact, le Coran tout entier est un guide vers le </a:t>
            </a:r>
            <a:r>
              <a:rPr lang="fr-FR" dirty="0" err="1" smtClean="0"/>
              <a:t>I</a:t>
            </a:r>
            <a:r>
              <a:rPr lang="fr-FR" u="sng" dirty="0" err="1" smtClean="0"/>
              <a:t>h</a:t>
            </a:r>
            <a:r>
              <a:rPr lang="fr-FR" dirty="0" err="1" smtClean="0"/>
              <a:t>sân</a:t>
            </a:r>
            <a:r>
              <a:rPr lang="fr-FR" dirty="0" smtClean="0"/>
              <a:t>, cette manière d’exceller dans toutes ses actions</a:t>
            </a:r>
          </a:p>
          <a:p>
            <a:pPr algn="just"/>
            <a:r>
              <a:rPr lang="fr-FR" dirty="0" smtClean="0"/>
              <a:t>C’est la station de la Beauté (Maqam Al </a:t>
            </a:r>
            <a:r>
              <a:rPr lang="fr-FR" dirty="0" err="1" smtClean="0"/>
              <a:t>Ihsan</a:t>
            </a:r>
            <a:r>
              <a:rPr lang="fr-FR" dirty="0" smtClean="0"/>
              <a:t>)</a:t>
            </a:r>
          </a:p>
          <a:p>
            <a:pPr algn="just"/>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t>مفهوم الجودة</a:t>
            </a:r>
            <a:endParaRPr lang="fr-FR" dirty="0"/>
          </a:p>
        </p:txBody>
      </p:sp>
      <p:sp>
        <p:nvSpPr>
          <p:cNvPr id="3" name="Espace réservé du contenu 2"/>
          <p:cNvSpPr>
            <a:spLocks noGrp="1"/>
          </p:cNvSpPr>
          <p:nvPr>
            <p:ph idx="1"/>
          </p:nvPr>
        </p:nvSpPr>
        <p:spPr/>
        <p:txBody>
          <a:bodyPr>
            <a:normAutofit fontScale="70000" lnSpcReduction="20000"/>
          </a:bodyPr>
          <a:lstStyle/>
          <a:p>
            <a:pPr algn="r" rtl="1"/>
            <a:r>
              <a:rPr lang="ar-DZ" b="1" dirty="0" smtClean="0"/>
              <a:t>ظهر اليوم في العالم ما يسمى بمفهوم الجودة والذي يقصد منه جودة وإتقان الأداء في كل مناحي الحياة </a:t>
            </a:r>
          </a:p>
          <a:p>
            <a:pPr algn="r" rtl="1"/>
            <a:r>
              <a:rPr lang="ar-DZ" dirty="0" smtClean="0"/>
              <a:t>بل وتم تخصيص يوم للتوعية بأهمية ذلك وسمي هذا اليوم باليوم العالمي للجودة . </a:t>
            </a:r>
          </a:p>
          <a:p>
            <a:pPr algn="r" rtl="1"/>
            <a:r>
              <a:rPr lang="ar-DZ" dirty="0" smtClean="0"/>
              <a:t>وإننا إذا عدنا إلى كتاب الله - القرآن الكريم - نجد أن مفهوم الجودة مفهوم أصيل فيه ، منبثق من منظومته وأهدافه ؛ التي يمثل الإتقان والدقة والإحسان فيها مكانة عالية </a:t>
            </a:r>
            <a:r>
              <a:rPr lang="ar-DZ" b="1" dirty="0" smtClean="0"/>
              <a:t>.</a:t>
            </a:r>
          </a:p>
          <a:p>
            <a:pPr algn="r" rtl="1"/>
            <a:r>
              <a:rPr lang="ar-DZ" dirty="0" smtClean="0"/>
              <a:t>في الخطاب النبوي دعوة واضحة بينة إلى الجودة والإتقان والإبداع والإحسان، مثال ذلك في قوله عليه الصلاة والسلام : "إن الله تعالى يحب من العامل إذا عمل أن يحسن" رواه </a:t>
            </a:r>
            <a:r>
              <a:rPr lang="ar-DZ" dirty="0" err="1" smtClean="0"/>
              <a:t>البيهقي</a:t>
            </a:r>
            <a:endParaRPr lang="ar-DZ" dirty="0" smtClean="0"/>
          </a:p>
          <a:p>
            <a:pPr algn="r" rtl="1"/>
            <a:r>
              <a:rPr lang="ar-DZ" dirty="0" smtClean="0"/>
              <a:t>وقال صلى الله عليه وسلم : ( إن الله يحب إذا عمل أحدكم عملاً أن يتقنه )[رواه </a:t>
            </a:r>
            <a:r>
              <a:rPr lang="ar-DZ" dirty="0" err="1" smtClean="0"/>
              <a:t>البيهقي</a:t>
            </a:r>
            <a:r>
              <a:rPr lang="ar-DZ" dirty="0" smtClean="0"/>
              <a:t> في شعب الإيمان عن عائشة ، </a:t>
            </a:r>
            <a:r>
              <a:rPr lang="ar-DZ" dirty="0" err="1" smtClean="0"/>
              <a:t>وحسنهالألباني</a:t>
            </a:r>
            <a:r>
              <a:rPr lang="ar-DZ" dirty="0" smtClean="0"/>
              <a:t>]</a:t>
            </a:r>
            <a:endParaRPr lang="fr-FR" dirty="0" smtClean="0"/>
          </a:p>
          <a:p>
            <a:r>
              <a:rPr lang="fr-FR" dirty="0" smtClean="0"/>
              <a:t>"</a:t>
            </a:r>
            <a:r>
              <a:rPr lang="fr-FR" i="1" dirty="0" smtClean="0"/>
              <a:t>Allah aime, lorsqu'on fait une chose (un travail), qu'on la réalise avec perfection</a:t>
            </a:r>
            <a:r>
              <a:rPr lang="fr-FR" dirty="0" smtClean="0"/>
              <a:t>" </a:t>
            </a:r>
          </a:p>
          <a:p>
            <a:pPr algn="r" rtl="1"/>
            <a:r>
              <a:rPr lang="ar-DZ" b="1" dirty="0" smtClean="0"/>
              <a:t> وصفة الإتقان وصف الله </a:t>
            </a:r>
            <a:r>
              <a:rPr lang="ar-DZ" b="1" dirty="0" err="1" smtClean="0"/>
              <a:t>بها</a:t>
            </a:r>
            <a:r>
              <a:rPr lang="ar-DZ" b="1" dirty="0" smtClean="0"/>
              <a:t> نفسه لتنقل إلى عباده (صنع الله الذي أتقن كل </a:t>
            </a:r>
            <a:r>
              <a:rPr lang="ar-DZ" b="1" dirty="0" err="1" smtClean="0"/>
              <a:t>شئ</a:t>
            </a:r>
            <a:r>
              <a:rPr lang="ar-DZ" b="1" dirty="0" smtClean="0"/>
              <a:t>) (النمل : 88).</a:t>
            </a:r>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DZ" dirty="0" smtClean="0"/>
              <a:t>« مَا بعث اللهُ نبيًّا إلاّ حَسَنَ الوجهِ حسنَ الصوتِ </a:t>
            </a:r>
            <a:r>
              <a:rPr lang="ar-DZ" dirty="0" err="1" smtClean="0"/>
              <a:t>و</a:t>
            </a:r>
            <a:r>
              <a:rPr lang="ar-DZ" dirty="0" smtClean="0"/>
              <a:t> إنَّ نبيَّكُم أحسنُهُم وجها </a:t>
            </a:r>
            <a:r>
              <a:rPr lang="ar-DZ" dirty="0" err="1" smtClean="0"/>
              <a:t>و</a:t>
            </a:r>
            <a:r>
              <a:rPr lang="ar-DZ" dirty="0" smtClean="0"/>
              <a:t> أحسنُهم صَوتا »</a:t>
            </a:r>
          </a:p>
          <a:p>
            <a:pPr algn="just"/>
            <a:r>
              <a:rPr lang="fr-FR" dirty="0" smtClean="0"/>
              <a:t>ce qui signifie :  </a:t>
            </a:r>
            <a:r>
              <a:rPr lang="fr-FR" b="1" dirty="0" smtClean="0"/>
              <a:t>« Dieu a envoyé les Prophètes, tous avec un beau visage, une belle voix et Certes votre Prophète a le plus beau visage et la plus belle voix d’entre eux » </a:t>
            </a:r>
            <a:r>
              <a:rPr lang="fr-FR" dirty="0" smtClean="0"/>
              <a:t>, [rapporté par </a:t>
            </a:r>
            <a:r>
              <a:rPr lang="fr-FR" dirty="0" err="1" smtClean="0"/>
              <a:t>at</a:t>
            </a:r>
            <a:r>
              <a:rPr lang="fr-FR" dirty="0" smtClean="0"/>
              <a:t>-</a:t>
            </a:r>
            <a:r>
              <a:rPr lang="fr-FR" dirty="0" err="1" smtClean="0"/>
              <a:t>tirmîdhiyy</a:t>
            </a:r>
            <a:r>
              <a:rPr lang="fr-FR" dirty="0" smtClean="0"/>
              <a:t>].</a:t>
            </a:r>
            <a:endParaRPr lang="ar-DZ" dirty="0" smtClean="0"/>
          </a:p>
          <a:p>
            <a:pPr algn="l">
              <a:buNone/>
            </a:pPr>
            <a:endParaRPr lang="fr-FR" dirty="0" smtClean="0"/>
          </a:p>
          <a:p>
            <a:pPr algn="r" rtl="1"/>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Al-</a:t>
            </a:r>
            <a:r>
              <a:rPr lang="fr-FR" dirty="0" err="1" smtClean="0"/>
              <a:t>Barâ</a:t>
            </a:r>
            <a:r>
              <a:rPr lang="fr-FR" dirty="0" smtClean="0"/>
              <a:t>’ </a:t>
            </a:r>
            <a:r>
              <a:rPr lang="fr-FR" dirty="0" err="1" smtClean="0"/>
              <a:t>Ibnou</a:t>
            </a:r>
            <a:r>
              <a:rPr lang="fr-FR" dirty="0" smtClean="0"/>
              <a:t> `</a:t>
            </a:r>
            <a:r>
              <a:rPr lang="fr-FR" dirty="0" err="1" smtClean="0"/>
              <a:t>Azib</a:t>
            </a:r>
            <a:r>
              <a:rPr lang="fr-FR" dirty="0" smtClean="0"/>
              <a:t> a dit dans la description du Messager de </a:t>
            </a:r>
            <a:r>
              <a:rPr lang="fr-FR" dirty="0" err="1" smtClean="0"/>
              <a:t>Allâh</a:t>
            </a:r>
            <a:r>
              <a:rPr lang="fr-FR" dirty="0" smtClean="0"/>
              <a:t> </a:t>
            </a:r>
            <a:r>
              <a:rPr lang="fr-FR" dirty="0" err="1" smtClean="0"/>
              <a:t>Salla</a:t>
            </a:r>
            <a:r>
              <a:rPr lang="fr-FR" dirty="0" smtClean="0"/>
              <a:t> l-</a:t>
            </a:r>
            <a:r>
              <a:rPr lang="fr-FR" dirty="0" err="1" smtClean="0"/>
              <a:t>Lâhou</a:t>
            </a:r>
            <a:r>
              <a:rPr lang="fr-FR" dirty="0" smtClean="0"/>
              <a:t> `</a:t>
            </a:r>
            <a:r>
              <a:rPr lang="fr-FR" dirty="0" err="1" smtClean="0"/>
              <a:t>alayhi</a:t>
            </a:r>
            <a:r>
              <a:rPr lang="fr-FR" dirty="0" smtClean="0"/>
              <a:t> </a:t>
            </a:r>
            <a:r>
              <a:rPr lang="fr-FR" dirty="0" err="1" smtClean="0"/>
              <a:t>wa</a:t>
            </a:r>
            <a:r>
              <a:rPr lang="fr-FR" dirty="0" smtClean="0"/>
              <a:t> </a:t>
            </a:r>
            <a:r>
              <a:rPr lang="fr-FR" dirty="0" err="1" smtClean="0"/>
              <a:t>sallam</a:t>
            </a:r>
            <a:r>
              <a:rPr lang="fr-FR" dirty="0" smtClean="0"/>
              <a:t>  : « </a:t>
            </a:r>
            <a:r>
              <a:rPr lang="fr-FR" b="1" dirty="0" smtClean="0"/>
              <a:t>Le Messager de </a:t>
            </a:r>
            <a:r>
              <a:rPr lang="fr-FR" b="1" dirty="0" err="1" smtClean="0"/>
              <a:t>Allâh</a:t>
            </a:r>
            <a:r>
              <a:rPr lang="fr-FR" b="1" dirty="0" smtClean="0"/>
              <a:t> </a:t>
            </a:r>
            <a:r>
              <a:rPr lang="fr-FR" b="1" dirty="0" err="1" smtClean="0"/>
              <a:t>Salla</a:t>
            </a:r>
            <a:r>
              <a:rPr lang="fr-FR" b="1" dirty="0" smtClean="0"/>
              <a:t> l-</a:t>
            </a:r>
            <a:r>
              <a:rPr lang="fr-FR" b="1" dirty="0" err="1" smtClean="0"/>
              <a:t>Lâhou</a:t>
            </a:r>
            <a:r>
              <a:rPr lang="fr-FR" b="1" dirty="0" smtClean="0"/>
              <a:t> `</a:t>
            </a:r>
            <a:r>
              <a:rPr lang="fr-FR" b="1" dirty="0" err="1" smtClean="0"/>
              <a:t>alayhi</a:t>
            </a:r>
            <a:r>
              <a:rPr lang="fr-FR" b="1" dirty="0" smtClean="0"/>
              <a:t> </a:t>
            </a:r>
            <a:r>
              <a:rPr lang="fr-FR" b="1" dirty="0" err="1" smtClean="0"/>
              <a:t>wa</a:t>
            </a:r>
            <a:r>
              <a:rPr lang="fr-FR" b="1" dirty="0" smtClean="0"/>
              <a:t> </a:t>
            </a:r>
            <a:r>
              <a:rPr lang="fr-FR" b="1" dirty="0" err="1" smtClean="0"/>
              <a:t>sallam</a:t>
            </a:r>
            <a:r>
              <a:rPr lang="fr-FR" b="1" dirty="0" smtClean="0"/>
              <a:t> avait le plus beau visage et le meilleur caractère</a:t>
            </a:r>
            <a:r>
              <a:rPr lang="fr-FR" dirty="0" smtClean="0"/>
              <a:t>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143668"/>
          </a:xfrm>
        </p:spPr>
        <p:txBody>
          <a:bodyPr>
            <a:normAutofit fontScale="77500" lnSpcReduction="20000"/>
          </a:bodyPr>
          <a:lstStyle/>
          <a:p>
            <a:pPr algn="just"/>
            <a:endParaRPr lang="fr-FR" dirty="0" smtClean="0"/>
          </a:p>
          <a:p>
            <a:pPr algn="just" rtl="1"/>
            <a:r>
              <a:rPr lang="ar-DZ" dirty="0" smtClean="0"/>
              <a:t>والله تعالى خلق الإنسان على أحسن صورة وفضله على كثير ممن خلق تفضيلا..</a:t>
            </a:r>
            <a:endParaRPr lang="fr-FR" dirty="0" smtClean="0"/>
          </a:p>
          <a:p>
            <a:pPr algn="just"/>
            <a:r>
              <a:rPr lang="fr-FR" dirty="0" smtClean="0"/>
              <a:t>Dans tout l’univers, Allah </a:t>
            </a:r>
            <a:r>
              <a:rPr lang="fr-FR" dirty="0" err="1" smtClean="0"/>
              <a:t>Ta’âla</a:t>
            </a:r>
            <a:r>
              <a:rPr lang="fr-FR" dirty="0" smtClean="0"/>
              <a:t> a fait de l’homme et de la femme, les plus nobles, les plus belles et les plus parfaites de toutes Ses créatures.</a:t>
            </a:r>
          </a:p>
          <a:p>
            <a:pPr algn="just"/>
            <a:r>
              <a:rPr lang="fr-FR" dirty="0" smtClean="0"/>
              <a:t>A l’origine même de sa création, l’être humain est d’une nature parfaite. «Certes, nous avons crée l’être humain dans la forme la plus parfaite».</a:t>
            </a:r>
          </a:p>
          <a:p>
            <a:pPr algn="just" rtl="1"/>
            <a:r>
              <a:rPr lang="ar-DZ" dirty="0" smtClean="0"/>
              <a:t>أما مؤلف "الظلال" رحمه الله فإنه ينتقل بنا نقلةً بعيدة. فهو لا يراه فطرة في الإنسان فحسب، بل يراه فطرة الوجود كله قال رحمه الله: "ونظرة إلى السماء كافية لرؤية هذه الزينة. ولإدراك أن الجمال عنصر مقصود في بناء هذا الكون، وأن صنعة الصانع فيه بديعة التكوين جميلة التنسيق، وأن الجمال فيه فطرة عميقة لا عرض سطحي".														</a:t>
            </a:r>
            <a:br>
              <a:rPr lang="ar-DZ" dirty="0" smtClean="0"/>
            </a:br>
            <a:r>
              <a:rPr lang="ar-DZ" dirty="0" smtClean="0"/>
              <a:t/>
            </a:r>
            <a:br>
              <a:rPr lang="ar-DZ" dirty="0" smtClean="0"/>
            </a:br>
            <a:endParaRPr lang="fr-FR"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a:bodyPr>
          <a:lstStyle/>
          <a:p>
            <a:pPr algn="just"/>
            <a:r>
              <a:rPr lang="fr-FR" dirty="0" smtClean="0"/>
              <a:t>Al-</a:t>
            </a:r>
            <a:r>
              <a:rPr lang="fr-FR" dirty="0" err="1" smtClean="0"/>
              <a:t>Bayha­qiyy</a:t>
            </a:r>
            <a:r>
              <a:rPr lang="fr-FR" dirty="0" smtClean="0"/>
              <a:t> et AT-</a:t>
            </a:r>
            <a:r>
              <a:rPr lang="fr-FR" dirty="0" err="1" smtClean="0"/>
              <a:t>Tabarâniyy</a:t>
            </a:r>
            <a:r>
              <a:rPr lang="fr-FR" dirty="0" smtClean="0"/>
              <a:t> ont rapporté de </a:t>
            </a:r>
            <a:r>
              <a:rPr lang="fr-FR" dirty="0" err="1" smtClean="0"/>
              <a:t>Abôu</a:t>
            </a:r>
            <a:r>
              <a:rPr lang="fr-FR" dirty="0" smtClean="0"/>
              <a:t> `</a:t>
            </a:r>
            <a:r>
              <a:rPr lang="fr-FR" dirty="0" err="1" smtClean="0"/>
              <a:t>Oubaydah</a:t>
            </a:r>
            <a:r>
              <a:rPr lang="fr-FR" dirty="0" smtClean="0"/>
              <a:t> fils de </a:t>
            </a:r>
            <a:r>
              <a:rPr lang="fr-FR" dirty="0" err="1" smtClean="0"/>
              <a:t>MouHammad</a:t>
            </a:r>
            <a:r>
              <a:rPr lang="fr-FR" dirty="0" smtClean="0"/>
              <a:t> fils de `</a:t>
            </a:r>
            <a:r>
              <a:rPr lang="fr-FR" dirty="0" err="1" smtClean="0"/>
              <a:t>Ammâr</a:t>
            </a:r>
            <a:r>
              <a:rPr lang="fr-FR" dirty="0" smtClean="0"/>
              <a:t> fils de </a:t>
            </a:r>
            <a:r>
              <a:rPr lang="fr-FR" dirty="0" err="1" smtClean="0"/>
              <a:t>Yâçir</a:t>
            </a:r>
            <a:r>
              <a:rPr lang="fr-FR" dirty="0" smtClean="0"/>
              <a:t> qu’il a dit : « </a:t>
            </a:r>
            <a:r>
              <a:rPr lang="fr-FR" b="1" dirty="0" smtClean="0"/>
              <a:t>J’ai dit à Ar-</a:t>
            </a:r>
            <a:r>
              <a:rPr lang="fr-FR" b="1" dirty="0" err="1" smtClean="0"/>
              <a:t>Roubayyi</a:t>
            </a:r>
            <a:r>
              <a:rPr lang="fr-FR" b="1" dirty="0" smtClean="0"/>
              <a:t>` fille de Mou`</a:t>
            </a:r>
            <a:r>
              <a:rPr lang="fr-FR" b="1" dirty="0" err="1" smtClean="0"/>
              <a:t>wwidh</a:t>
            </a:r>
            <a:r>
              <a:rPr lang="fr-FR" b="1" dirty="0" smtClean="0"/>
              <a:t> : Décris-moi le Messager de </a:t>
            </a:r>
            <a:r>
              <a:rPr lang="fr-FR" b="1" dirty="0" err="1" smtClean="0"/>
              <a:t>Allâh</a:t>
            </a:r>
            <a:r>
              <a:rPr lang="fr-FR" b="1" dirty="0" smtClean="0"/>
              <a:t> </a:t>
            </a:r>
            <a:r>
              <a:rPr lang="fr-FR" b="1" dirty="0" err="1" smtClean="0"/>
              <a:t>Salla</a:t>
            </a:r>
            <a:r>
              <a:rPr lang="fr-FR" b="1" dirty="0" smtClean="0"/>
              <a:t> l-</a:t>
            </a:r>
            <a:r>
              <a:rPr lang="fr-FR" b="1" dirty="0" err="1" smtClean="0"/>
              <a:t>Lâhou</a:t>
            </a:r>
            <a:r>
              <a:rPr lang="fr-FR" b="1" dirty="0" smtClean="0"/>
              <a:t> `</a:t>
            </a:r>
            <a:r>
              <a:rPr lang="fr-FR" b="1" dirty="0" err="1" smtClean="0"/>
              <a:t>alayhi</a:t>
            </a:r>
            <a:r>
              <a:rPr lang="fr-FR" b="1" dirty="0" smtClean="0"/>
              <a:t> </a:t>
            </a:r>
            <a:r>
              <a:rPr lang="fr-FR" b="1" dirty="0" err="1" smtClean="0"/>
              <a:t>wa</a:t>
            </a:r>
            <a:r>
              <a:rPr lang="fr-FR" b="1" dirty="0" smtClean="0"/>
              <a:t> </a:t>
            </a:r>
            <a:r>
              <a:rPr lang="fr-FR" b="1" dirty="0" err="1" smtClean="0"/>
              <a:t>sallam</a:t>
            </a:r>
            <a:r>
              <a:rPr lang="fr-FR" b="1" dirty="0" smtClean="0"/>
              <a:t>, elle a répondu : Si tu le voyais, tu dirais le soleil levé</a:t>
            </a:r>
            <a:r>
              <a:rPr lang="fr-FR" dirty="0" smtClean="0"/>
              <a:t> ».</a:t>
            </a:r>
          </a:p>
          <a:p>
            <a:pPr algn="just"/>
            <a:r>
              <a:rPr lang="fr-FR" dirty="0" err="1" smtClean="0"/>
              <a:t>At</a:t>
            </a:r>
            <a:r>
              <a:rPr lang="fr-FR" dirty="0" smtClean="0"/>
              <a:t>-</a:t>
            </a:r>
            <a:r>
              <a:rPr lang="fr-FR" dirty="0" err="1" smtClean="0"/>
              <a:t>Tirmidhiyy</a:t>
            </a:r>
            <a:r>
              <a:rPr lang="fr-FR" dirty="0" smtClean="0"/>
              <a:t> a rapporté ainsi que </a:t>
            </a:r>
            <a:r>
              <a:rPr lang="fr-FR" dirty="0" err="1" smtClean="0"/>
              <a:t>AHmad</a:t>
            </a:r>
            <a:r>
              <a:rPr lang="fr-FR" dirty="0" smtClean="0"/>
              <a:t> d’après </a:t>
            </a:r>
            <a:r>
              <a:rPr lang="fr-FR" dirty="0" err="1" smtClean="0"/>
              <a:t>Abôu</a:t>
            </a:r>
            <a:r>
              <a:rPr lang="fr-FR" dirty="0" smtClean="0"/>
              <a:t> </a:t>
            </a:r>
            <a:r>
              <a:rPr lang="fr-FR" dirty="0" err="1" smtClean="0"/>
              <a:t>Hourayrah</a:t>
            </a:r>
            <a:r>
              <a:rPr lang="fr-FR" dirty="0" smtClean="0"/>
              <a:t>, que </a:t>
            </a:r>
            <a:r>
              <a:rPr lang="fr-FR" dirty="0" err="1" smtClean="0"/>
              <a:t>Allâh</a:t>
            </a:r>
            <a:r>
              <a:rPr lang="fr-FR" dirty="0" smtClean="0"/>
              <a:t> l’agrée, qu’il a dit : « </a:t>
            </a:r>
            <a:r>
              <a:rPr lang="fr-FR" b="1" dirty="0" smtClean="0"/>
              <a:t>Je n’ai rien vu qui soit plus beau que le Prophète </a:t>
            </a:r>
            <a:r>
              <a:rPr lang="fr-FR" b="1" dirty="0" err="1" smtClean="0"/>
              <a:t>Salla</a:t>
            </a:r>
            <a:r>
              <a:rPr lang="fr-FR" b="1" dirty="0" smtClean="0"/>
              <a:t> l-</a:t>
            </a:r>
            <a:r>
              <a:rPr lang="fr-FR" b="1" dirty="0" err="1" smtClean="0"/>
              <a:t>Lâhou</a:t>
            </a:r>
            <a:r>
              <a:rPr lang="fr-FR" b="1" dirty="0" smtClean="0"/>
              <a:t> `</a:t>
            </a:r>
            <a:r>
              <a:rPr lang="fr-FR" b="1" dirty="0" err="1" smtClean="0"/>
              <a:t>alayhi</a:t>
            </a:r>
            <a:r>
              <a:rPr lang="fr-FR" b="1" dirty="0" smtClean="0"/>
              <a:t> </a:t>
            </a:r>
            <a:r>
              <a:rPr lang="fr-FR" b="1" dirty="0" err="1" smtClean="0"/>
              <a:t>wa</a:t>
            </a:r>
            <a:r>
              <a:rPr lang="fr-FR" b="1" dirty="0" smtClean="0"/>
              <a:t> </a:t>
            </a:r>
            <a:r>
              <a:rPr lang="fr-FR" b="1" dirty="0" err="1" smtClean="0"/>
              <a:t>sallam</a:t>
            </a:r>
            <a:r>
              <a:rPr lang="fr-FR" b="1" dirty="0" smtClean="0"/>
              <a:t>, c’est comme si le soleil parcourait son visage</a:t>
            </a:r>
            <a:r>
              <a:rPr lang="fr-FR" dirty="0" smtClean="0"/>
              <a:t> ».</a:t>
            </a:r>
          </a:p>
          <a:p>
            <a:pPr algn="just"/>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L’odeur du prophète</a:t>
            </a:r>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fr-FR" dirty="0" smtClean="0"/>
              <a:t>Le Prophète </a:t>
            </a:r>
            <a:r>
              <a:rPr lang="fr-FR" dirty="0" err="1" smtClean="0"/>
              <a:t>Salla</a:t>
            </a:r>
            <a:r>
              <a:rPr lang="fr-FR" dirty="0" smtClean="0"/>
              <a:t> l-</a:t>
            </a:r>
            <a:r>
              <a:rPr lang="fr-FR" dirty="0" err="1" smtClean="0"/>
              <a:t>Lâhou</a:t>
            </a:r>
            <a:r>
              <a:rPr lang="fr-FR" dirty="0" smtClean="0"/>
              <a:t> `</a:t>
            </a:r>
            <a:r>
              <a:rPr lang="fr-FR" dirty="0" err="1" smtClean="0"/>
              <a:t>alayhi</a:t>
            </a:r>
            <a:r>
              <a:rPr lang="fr-FR" dirty="0" smtClean="0"/>
              <a:t> </a:t>
            </a:r>
            <a:r>
              <a:rPr lang="fr-FR" dirty="0" err="1" smtClean="0"/>
              <a:t>wa</a:t>
            </a:r>
            <a:r>
              <a:rPr lang="fr-FR" dirty="0" smtClean="0"/>
              <a:t> </a:t>
            </a:r>
            <a:r>
              <a:rPr lang="fr-FR" dirty="0" err="1" smtClean="0"/>
              <a:t>sallam</a:t>
            </a:r>
            <a:r>
              <a:rPr lang="fr-FR" dirty="0" smtClean="0"/>
              <a:t> avait pour particularité d’avoir une bonne odeur, qu’il se soit parfumé ou pas. Un des compagnons du nom de `</a:t>
            </a:r>
            <a:r>
              <a:rPr lang="fr-FR" dirty="0" err="1" smtClean="0"/>
              <a:t>Ouqbah</a:t>
            </a:r>
            <a:r>
              <a:rPr lang="fr-FR" dirty="0" smtClean="0"/>
              <a:t> </a:t>
            </a:r>
            <a:r>
              <a:rPr lang="fr-FR" dirty="0" err="1" smtClean="0"/>
              <a:t>Ibnou</a:t>
            </a:r>
            <a:r>
              <a:rPr lang="fr-FR" dirty="0" smtClean="0"/>
              <a:t> </a:t>
            </a:r>
            <a:r>
              <a:rPr lang="fr-FR" dirty="0" err="1" smtClean="0"/>
              <a:t>Ghazwân</a:t>
            </a:r>
            <a:r>
              <a:rPr lang="fr-FR" dirty="0" smtClean="0"/>
              <a:t> avait eu un jour une maladie, de la taille d’une pièce d’un dirham, il se frottait beaucoup à cet endroit et cela l’angoissait et le dérangeait sérieusement. Le Prophète </a:t>
            </a:r>
            <a:r>
              <a:rPr lang="fr-FR" dirty="0" err="1" smtClean="0"/>
              <a:t>Salla</a:t>
            </a:r>
            <a:r>
              <a:rPr lang="fr-FR" dirty="0" smtClean="0"/>
              <a:t> l-</a:t>
            </a:r>
            <a:r>
              <a:rPr lang="fr-FR" dirty="0" err="1" smtClean="0"/>
              <a:t>Lâhou</a:t>
            </a:r>
            <a:r>
              <a:rPr lang="fr-FR" dirty="0" smtClean="0"/>
              <a:t> `</a:t>
            </a:r>
            <a:r>
              <a:rPr lang="fr-FR" dirty="0" err="1" smtClean="0"/>
              <a:t>alayhi</a:t>
            </a:r>
            <a:r>
              <a:rPr lang="fr-FR" dirty="0" smtClean="0"/>
              <a:t> </a:t>
            </a:r>
            <a:r>
              <a:rPr lang="fr-FR" dirty="0" err="1" smtClean="0"/>
              <a:t>wa</a:t>
            </a:r>
            <a:r>
              <a:rPr lang="fr-FR" dirty="0" smtClean="0"/>
              <a:t> </a:t>
            </a:r>
            <a:r>
              <a:rPr lang="fr-FR" dirty="0" err="1" smtClean="0"/>
              <a:t>sallam</a:t>
            </a:r>
            <a:r>
              <a:rPr lang="fr-FR" dirty="0" smtClean="0"/>
              <a:t> lui avait dit d’enlever le vêtement qui recouvrait cette partie de son corps et avait posé dessus sa main honorée </a:t>
            </a:r>
            <a:r>
              <a:rPr lang="fr-FR" dirty="0" err="1" smtClean="0"/>
              <a:t>Salla</a:t>
            </a:r>
            <a:r>
              <a:rPr lang="fr-FR" dirty="0" smtClean="0"/>
              <a:t> l-</a:t>
            </a:r>
            <a:r>
              <a:rPr lang="fr-FR" dirty="0" err="1" smtClean="0"/>
              <a:t>Lâhou</a:t>
            </a:r>
            <a:r>
              <a:rPr lang="fr-FR" dirty="0" smtClean="0"/>
              <a:t> `</a:t>
            </a:r>
            <a:r>
              <a:rPr lang="fr-FR" dirty="0" err="1" smtClean="0"/>
              <a:t>alayhi</a:t>
            </a:r>
            <a:r>
              <a:rPr lang="fr-FR" dirty="0" smtClean="0"/>
              <a:t> </a:t>
            </a:r>
            <a:r>
              <a:rPr lang="fr-FR" dirty="0" err="1" smtClean="0"/>
              <a:t>wa</a:t>
            </a:r>
            <a:r>
              <a:rPr lang="fr-FR" dirty="0" smtClean="0"/>
              <a:t> </a:t>
            </a:r>
            <a:r>
              <a:rPr lang="fr-FR" dirty="0" err="1" smtClean="0"/>
              <a:t>sallam</a:t>
            </a:r>
            <a:r>
              <a:rPr lang="fr-FR" dirty="0" smtClean="0"/>
              <a:t>. C’est alors que cette partie de son corps était restée parfumée jusqu’à la fin de sa vie.</a:t>
            </a:r>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كان صلى الله عليه وسلم أرقى مثال للجمال</a:t>
            </a:r>
            <a:endParaRPr lang="fr-FR" dirty="0"/>
          </a:p>
        </p:txBody>
      </p:sp>
      <p:sp>
        <p:nvSpPr>
          <p:cNvPr id="3" name="Espace réservé du contenu 2"/>
          <p:cNvSpPr>
            <a:spLocks noGrp="1"/>
          </p:cNvSpPr>
          <p:nvPr>
            <p:ph idx="1"/>
          </p:nvPr>
        </p:nvSpPr>
        <p:spPr>
          <a:xfrm>
            <a:off x="457200" y="1600200"/>
            <a:ext cx="8229600" cy="4972072"/>
          </a:xfrm>
        </p:spPr>
        <p:txBody>
          <a:bodyPr>
            <a:normAutofit fontScale="85000" lnSpcReduction="20000"/>
          </a:bodyPr>
          <a:lstStyle/>
          <a:p>
            <a:pPr algn="just" rtl="1"/>
            <a:r>
              <a:rPr lang="ar-DZ" dirty="0" smtClean="0"/>
              <a:t>أيّ رقي في الجمال والتجمل يبلغ ذلك الذي تحدّث عنه خادمه أنس بن مالك رضي الله عنه، عندما وصف هذا الجانب من حياته فقال: "ما شممت عنبرًا قط ولا مسكًا ولا شيئًا أطيب من ريح رسول الله صلى الله عليه وسلم، ولا مسست قط ديباجًا ولا حريرًا ألين مسًّا من كف رسول الله صلى الله عليه وسلم ، كان أزهر اللون، كأن عرقه اللؤلؤ" (رواه مسلم).</a:t>
            </a:r>
            <a:endParaRPr lang="fr-FR" dirty="0" smtClean="0"/>
          </a:p>
          <a:p>
            <a:pPr algn="just" rtl="1"/>
            <a:r>
              <a:rPr lang="ar-DZ" dirty="0" smtClean="0"/>
              <a:t>هل هناك في الجمال والتجمل أرقى من ذلك الذي كان، كأن عرقه اللؤلؤ"؟!</a:t>
            </a:r>
          </a:p>
          <a:p>
            <a:pPr algn="just" rtl="1"/>
            <a:r>
              <a:rPr lang="ar-DZ" dirty="0" smtClean="0"/>
              <a:t>يقول الحافظ ابن حجر: “فهو – أي: المُصطفى – صلى الله عليه وسلم – فهو كلُّ الكمال، وجُلُّ الجلال، وجُنَّةُ الجمال، عليه أفضل الصلاة والسلام”.</a:t>
            </a:r>
            <a:endParaRPr lang="fr-FR" dirty="0" smtClean="0"/>
          </a:p>
          <a:p>
            <a:pPr algn="just"/>
            <a:r>
              <a:rPr lang="fr-FR" dirty="0" smtClean="0"/>
              <a:t>Anas(</a:t>
            </a:r>
            <a:r>
              <a:rPr lang="fr-FR" dirty="0" err="1" smtClean="0"/>
              <a:t>rara</a:t>
            </a:r>
            <a:r>
              <a:rPr lang="fr-FR" dirty="0" smtClean="0"/>
              <a:t>) a dit: « Je n’ai jamais eu à palper une soie ou étoffe aussi douce et aussi tendre que la paume du Prophète sur lui la grâce et la paix. Je n’ai jamais flairé d’odeur ni senti de sueur plus douce, plus agréable que celle du Messager d’Allah sur lui la grâce et la paix».</a:t>
            </a:r>
          </a:p>
          <a:p>
            <a:pPr algn="just" rtl="1">
              <a:buNone/>
            </a:pPr>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algn="just" rtl="1"/>
            <a:r>
              <a:rPr lang="ar-DZ" dirty="0" smtClean="0"/>
              <a:t>ويقول جابرُ بن سمُرة: “رأيتُ رسول الله – صلى الله عليه وسلم – في ليلة </a:t>
            </a:r>
            <a:r>
              <a:rPr lang="ar-DZ" dirty="0" err="1" smtClean="0"/>
              <a:t>أُضحيان</a:t>
            </a:r>
            <a:r>
              <a:rPr lang="ar-DZ" dirty="0" smtClean="0"/>
              <a:t> فجعلتُ أنظرُ إلى رسول الله – صلى الله عليه وسلم – وإلى القمر وعليه حُلَّةٌ حمراء، فإذا هو عندي أحسنُ من القمر”؛ رواه الترمذي.</a:t>
            </a:r>
            <a:endParaRPr lang="fr-FR" dirty="0" smtClean="0"/>
          </a:p>
          <a:p>
            <a:pPr algn="just">
              <a:buNone/>
            </a:pPr>
            <a:r>
              <a:rPr lang="ar-DZ" dirty="0" smtClean="0"/>
              <a:t/>
            </a:r>
            <a:br>
              <a:rPr lang="ar-DZ" dirty="0" smtClean="0"/>
            </a:br>
            <a:r>
              <a:rPr lang="fr-FR" dirty="0" smtClean="0"/>
              <a:t>Jabir Ibn </a:t>
            </a:r>
            <a:r>
              <a:rPr lang="fr-FR" dirty="0" err="1" smtClean="0"/>
              <a:t>Samra</a:t>
            </a:r>
            <a:r>
              <a:rPr lang="fr-FR" dirty="0" smtClean="0"/>
              <a:t> qui dit: </a:t>
            </a:r>
            <a:r>
              <a:rPr lang="fr-FR" i="1" dirty="0" smtClean="0"/>
              <a:t>« J'ai vu le Messager de Dieu, une nuit de pleine lune, et il portait un châle rouge. Je me mis à regarder successivement la lune et lui, et il était encore plus beau que  la lune. »								</a:t>
            </a:r>
            <a:r>
              <a:rPr lang="fr-FR" dirty="0" smtClean="0"/>
              <a:t> </a:t>
            </a:r>
            <a:br>
              <a:rPr lang="fr-FR" dirty="0" smtClean="0"/>
            </a:br>
            <a:endParaRPr lang="fr-FR" dirty="0" smtClean="0"/>
          </a:p>
          <a:p>
            <a:pPr algn="r" rtl="1"/>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rtl="1"/>
            <a:r>
              <a:rPr lang="ar-DZ" dirty="0" smtClean="0"/>
              <a:t>عَنْ عَبْدِ اللَّهِ بْنِ سَلامٍ ، رَضِيَ اللَّهُ عَنْهُ , قَالَ : لَمَّا قَدِمَ النَّبِيُّ ، صَلَّى اللَّهُ عَلَيْهِ وَسَلَّمَ ، الْمَدِينَةَ </a:t>
            </a:r>
            <a:r>
              <a:rPr lang="ar-DZ" dirty="0" err="1" smtClean="0"/>
              <a:t>انْجَفَلَ</a:t>
            </a:r>
            <a:r>
              <a:rPr lang="ar-DZ" dirty="0" smtClean="0"/>
              <a:t> النَّاسُ قَبْلَهُ , فَقَالُوا : قَدِمَ رَسُولُ اللَّهِ ، قَدِمَ رَسُولُ اللَّهِ , فَجِئْتُ فِي النَّاسِ لأَنْظُرَ إِلَى وَجْهِهِ ، فَلَمَّا رَأَيْتُ وَجْهَهُ عَرَفْتُ أَنَّ وَجْهَهُ لَيْسَ بِوَجْهِ كَذَّابٍ. الترمذي.</a:t>
            </a:r>
            <a:endParaRPr lang="fr-FR" dirty="0" smtClean="0"/>
          </a:p>
          <a:p>
            <a:pPr algn="just"/>
            <a:r>
              <a:rPr lang="fr-FR" dirty="0" smtClean="0"/>
              <a:t>Abdullah ibn Salam raconte: « Lorsque </a:t>
            </a:r>
            <a:r>
              <a:rPr lang="fr-FR" dirty="0" err="1" smtClean="0"/>
              <a:t>Rasul</a:t>
            </a:r>
            <a:r>
              <a:rPr lang="fr-FR" dirty="0" smtClean="0"/>
              <a:t> Allah - sal </a:t>
            </a:r>
            <a:r>
              <a:rPr lang="fr-FR" dirty="0" err="1" smtClean="0"/>
              <a:t>Allahu</a:t>
            </a:r>
            <a:r>
              <a:rPr lang="fr-FR" dirty="0" smtClean="0"/>
              <a:t> </a:t>
            </a:r>
            <a:r>
              <a:rPr lang="fr-FR" dirty="0" err="1" smtClean="0"/>
              <a:t>aleyhi</a:t>
            </a:r>
            <a:r>
              <a:rPr lang="fr-FR" dirty="0" smtClean="0"/>
              <a:t> </a:t>
            </a:r>
            <a:r>
              <a:rPr lang="fr-FR" dirty="0" err="1" smtClean="0"/>
              <a:t>wa</a:t>
            </a:r>
            <a:r>
              <a:rPr lang="fr-FR" dirty="0" smtClean="0"/>
              <a:t> </a:t>
            </a:r>
            <a:r>
              <a:rPr lang="fr-FR" dirty="0" err="1" smtClean="0"/>
              <a:t>sallam</a:t>
            </a:r>
            <a:r>
              <a:rPr lang="fr-FR" dirty="0" smtClean="0"/>
              <a:t> – est venu a Médine, les gens se sont accourus pour le saluer. Je suis rentré dans la foule pour le voir et lorsque j’ai vu son visage, j’ai su que ce n’était pas le visage d’un menteur.</a:t>
            </a:r>
          </a:p>
          <a:p>
            <a:pPr algn="l"/>
            <a:endParaRPr lang="ar-DZ" dirty="0" smtClean="0"/>
          </a:p>
          <a:p>
            <a:pPr algn="r" rtl="1"/>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جمال ابتسامة النبي</a:t>
            </a:r>
            <a:endParaRPr lang="fr-FR" dirty="0"/>
          </a:p>
        </p:txBody>
      </p:sp>
      <p:sp>
        <p:nvSpPr>
          <p:cNvPr id="3" name="Espace réservé du contenu 2"/>
          <p:cNvSpPr>
            <a:spLocks noGrp="1"/>
          </p:cNvSpPr>
          <p:nvPr>
            <p:ph idx="1"/>
          </p:nvPr>
        </p:nvSpPr>
        <p:spPr/>
        <p:txBody>
          <a:bodyPr>
            <a:normAutofit/>
          </a:bodyPr>
          <a:lstStyle/>
          <a:p>
            <a:pPr algn="r" rtl="1"/>
            <a:r>
              <a:rPr lang="ar-DZ" dirty="0" smtClean="0"/>
              <a:t>كان الصحابة يرصدون ملامح وجه النبي صلى الله عليه وسلم لأنها تعني لهم الكثير:</a:t>
            </a:r>
          </a:p>
          <a:p>
            <a:pPr algn="r" rtl="1"/>
            <a:r>
              <a:rPr lang="ar-DZ" dirty="0" smtClean="0"/>
              <a:t>ففي وصفٍ: "وكان رسول الله إذا سر استنار وجهه حتى كأنه قطعة قمر، وكنا نعرف ذلك منه"، وفي وصفٍ: "تبرق أسارير وجهه"، وفي وصف: "حتى رأيتُ وجهَ رسولِ اللهِ يتهلَّلُ كأنه مذهبةٌ"، وقال جرير عن النبي: "ولا رآني إلا تبسمَ في وجهي".</a:t>
            </a:r>
          </a:p>
          <a:p>
            <a:pPr algn="r" rtl="1">
              <a:buNone/>
            </a:pPr>
            <a:endParaRPr lang="ar-DZ"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algn="just"/>
            <a:r>
              <a:rPr lang="fr-FR" dirty="0" smtClean="0"/>
              <a:t>Le Prophète (</a:t>
            </a:r>
            <a:r>
              <a:rPr lang="fr-FR" dirty="0" err="1" smtClean="0"/>
              <a:t>swallallâhou</a:t>
            </a:r>
            <a:r>
              <a:rPr lang="fr-FR" dirty="0" smtClean="0"/>
              <a:t> ‘</a:t>
            </a:r>
            <a:r>
              <a:rPr lang="fr-FR" dirty="0" err="1" smtClean="0"/>
              <a:t>alayhi</a:t>
            </a:r>
            <a:r>
              <a:rPr lang="fr-FR" dirty="0" smtClean="0"/>
              <a:t> </a:t>
            </a:r>
            <a:r>
              <a:rPr lang="fr-FR" dirty="0" err="1" smtClean="0"/>
              <a:t>wasallam</a:t>
            </a:r>
            <a:r>
              <a:rPr lang="fr-FR" dirty="0" smtClean="0"/>
              <a:t>) s’était un jour étonné de voir l’épouse de ‘</a:t>
            </a:r>
            <a:r>
              <a:rPr lang="fr-FR" dirty="0" err="1" smtClean="0"/>
              <a:t>Outhmân</a:t>
            </a:r>
            <a:r>
              <a:rPr lang="fr-FR" dirty="0" smtClean="0"/>
              <a:t> </a:t>
            </a:r>
            <a:r>
              <a:rPr lang="fr-FR" dirty="0" err="1" smtClean="0"/>
              <a:t>Ibnou</a:t>
            </a:r>
            <a:r>
              <a:rPr lang="fr-FR" dirty="0" smtClean="0"/>
              <a:t> </a:t>
            </a:r>
            <a:r>
              <a:rPr lang="fr-FR" dirty="0" err="1" smtClean="0"/>
              <a:t>Maz’oun</a:t>
            </a:r>
            <a:r>
              <a:rPr lang="fr-FR" dirty="0" smtClean="0"/>
              <a:t> (</a:t>
            </a:r>
            <a:r>
              <a:rPr lang="fr-FR" dirty="0" err="1" smtClean="0"/>
              <a:t>radhiyallâhou</a:t>
            </a:r>
            <a:r>
              <a:rPr lang="fr-FR" dirty="0" smtClean="0"/>
              <a:t> ‘</a:t>
            </a:r>
            <a:r>
              <a:rPr lang="fr-FR" dirty="0" err="1" smtClean="0"/>
              <a:t>anh</a:t>
            </a:r>
            <a:r>
              <a:rPr lang="fr-FR" dirty="0" smtClean="0"/>
              <a:t>) qui était excessivement négligée lorsque celle-ci est venue rendre visite à Aïcha (</a:t>
            </a:r>
            <a:r>
              <a:rPr lang="fr-FR" dirty="0" err="1" smtClean="0"/>
              <a:t>radhiyallâhou</a:t>
            </a:r>
            <a:r>
              <a:rPr lang="fr-FR" dirty="0" smtClean="0"/>
              <a:t> ‘</a:t>
            </a:r>
            <a:r>
              <a:rPr lang="fr-FR" dirty="0" err="1" smtClean="0"/>
              <a:t>anha</a:t>
            </a:r>
            <a:r>
              <a:rPr lang="fr-FR" dirty="0" smtClean="0"/>
              <a:t>). Le Prophète (</a:t>
            </a:r>
            <a:r>
              <a:rPr lang="fr-FR" dirty="0" err="1" smtClean="0"/>
              <a:t>swallallâhou</a:t>
            </a:r>
            <a:r>
              <a:rPr lang="fr-FR" dirty="0" smtClean="0"/>
              <a:t> ‘</a:t>
            </a:r>
            <a:r>
              <a:rPr lang="fr-FR" dirty="0" err="1" smtClean="0"/>
              <a:t>alayhi</a:t>
            </a:r>
            <a:r>
              <a:rPr lang="fr-FR" dirty="0" smtClean="0"/>
              <a:t> </a:t>
            </a:r>
            <a:r>
              <a:rPr lang="fr-FR" dirty="0" err="1" smtClean="0"/>
              <a:t>wasallam</a:t>
            </a:r>
            <a:r>
              <a:rPr lang="fr-FR" dirty="0" smtClean="0"/>
              <a:t>) en fit alors la remarque à ‘Aïcha (</a:t>
            </a:r>
            <a:r>
              <a:rPr lang="fr-FR" dirty="0" err="1" smtClean="0"/>
              <a:t>radhiyallâhou</a:t>
            </a:r>
            <a:r>
              <a:rPr lang="fr-FR" dirty="0" smtClean="0"/>
              <a:t> ‘</a:t>
            </a:r>
            <a:r>
              <a:rPr lang="fr-FR" dirty="0" err="1" smtClean="0"/>
              <a:t>anha</a:t>
            </a:r>
            <a:r>
              <a:rPr lang="fr-FR" dirty="0" smtClean="0"/>
              <a:t>). (Ahmad) Ceci montre qu’il est important pour la femme, même à l’extérieur, de s’entretenir et de se soigner. Mais bien sûr, de façon modérée en conformité avec les règles islamiques.</a:t>
            </a:r>
          </a:p>
          <a:p>
            <a:endParaRPr lang="fr-F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algn="just"/>
            <a:r>
              <a:rPr lang="fr-FR" dirty="0" smtClean="0"/>
              <a:t>Dans </a:t>
            </a:r>
            <a:r>
              <a:rPr lang="fr-FR" i="1" dirty="0" smtClean="0"/>
              <a:t>Sunan</a:t>
            </a:r>
            <a:r>
              <a:rPr lang="fr-FR" dirty="0" smtClean="0"/>
              <a:t> </a:t>
            </a:r>
            <a:r>
              <a:rPr lang="fr-FR" dirty="0" err="1" smtClean="0"/>
              <a:t>At</a:t>
            </a:r>
            <a:r>
              <a:rPr lang="fr-FR" dirty="0" smtClean="0"/>
              <a:t>-</a:t>
            </a:r>
            <a:r>
              <a:rPr lang="fr-FR" dirty="0" err="1" smtClean="0"/>
              <a:t>Tirmidhi</a:t>
            </a:r>
            <a:r>
              <a:rPr lang="fr-FR" dirty="0" smtClean="0"/>
              <a:t> il dit : </a:t>
            </a:r>
            <a:r>
              <a:rPr lang="fr-FR" i="1" dirty="0" smtClean="0"/>
              <a:t>« Allah aime voir les effets de Sa bénédiction sur Son serviteur. »</a:t>
            </a:r>
            <a:r>
              <a:rPr lang="fr-FR" dirty="0" smtClean="0"/>
              <a:t>[3] Il a été rapporté qu'</a:t>
            </a:r>
            <a:r>
              <a:rPr lang="fr-FR" dirty="0" err="1" smtClean="0"/>
              <a:t>Abul</a:t>
            </a:r>
            <a:r>
              <a:rPr lang="fr-FR" dirty="0" smtClean="0"/>
              <a:t>-</a:t>
            </a:r>
            <a:r>
              <a:rPr lang="fr-FR" dirty="0" err="1" smtClean="0"/>
              <a:t>Ahwas</a:t>
            </a:r>
            <a:r>
              <a:rPr lang="fr-FR" dirty="0" smtClean="0"/>
              <a:t> Al-</a:t>
            </a:r>
            <a:r>
              <a:rPr lang="fr-FR" dirty="0" err="1" smtClean="0"/>
              <a:t>Jashami</a:t>
            </a:r>
            <a:r>
              <a:rPr lang="fr-FR" dirty="0" smtClean="0"/>
              <a:t> dit : le prophète (</a:t>
            </a:r>
            <a:r>
              <a:rPr lang="fr-FR" i="1" dirty="0" err="1" smtClean="0"/>
              <a:t>sallallahu</a:t>
            </a:r>
            <a:r>
              <a:rPr lang="fr-FR" i="1" dirty="0" smtClean="0"/>
              <a:t> '</a:t>
            </a:r>
            <a:r>
              <a:rPr lang="fr-FR" i="1" dirty="0" err="1" smtClean="0"/>
              <a:t>alayhi</a:t>
            </a:r>
            <a:r>
              <a:rPr lang="fr-FR" i="1" dirty="0" smtClean="0"/>
              <a:t> </a:t>
            </a:r>
            <a:r>
              <a:rPr lang="fr-FR" i="1" dirty="0" err="1" smtClean="0"/>
              <a:t>wa</a:t>
            </a:r>
            <a:r>
              <a:rPr lang="fr-FR" i="1" dirty="0" smtClean="0"/>
              <a:t> </a:t>
            </a:r>
            <a:r>
              <a:rPr lang="fr-FR" i="1" dirty="0" err="1" smtClean="0"/>
              <a:t>sallam</a:t>
            </a:r>
            <a:r>
              <a:rPr lang="fr-FR" dirty="0" smtClean="0"/>
              <a:t>) m'a vu portant de vieux vêtements, en lambeaux et m'a demandé : </a:t>
            </a:r>
            <a:r>
              <a:rPr lang="fr-FR" i="1" dirty="0" smtClean="0"/>
              <a:t>« As-tu une richesse ? »</a:t>
            </a:r>
            <a:r>
              <a:rPr lang="fr-FR" dirty="0" smtClean="0"/>
              <a:t> J'ai dit : « Oui. » Il a dit : </a:t>
            </a:r>
            <a:r>
              <a:rPr lang="fr-FR" i="1" dirty="0" smtClean="0"/>
              <a:t>« Quelle sorte de richesse ? »</a:t>
            </a:r>
            <a:r>
              <a:rPr lang="fr-FR" dirty="0" smtClean="0"/>
              <a:t> J'ai dit : « Tout ce qu'Allah m'a donné de chameaux et de mouton. » Il dit : </a:t>
            </a:r>
            <a:r>
              <a:rPr lang="fr-FR" i="1" dirty="0" smtClean="0"/>
              <a:t>« Alors montre les bénédictions généreuses qu'Il t’a donné. »</a:t>
            </a:r>
            <a:endParaRPr lang="fr-F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vraie beauté ne peut pas être dissociée de la pudeur.</a:t>
            </a:r>
            <a:endParaRPr lang="fr-FR" dirty="0"/>
          </a:p>
        </p:txBody>
      </p:sp>
      <p:sp>
        <p:nvSpPr>
          <p:cNvPr id="3" name="Espace réservé du contenu 2"/>
          <p:cNvSpPr>
            <a:spLocks noGrp="1"/>
          </p:cNvSpPr>
          <p:nvPr>
            <p:ph idx="1"/>
          </p:nvPr>
        </p:nvSpPr>
        <p:spPr>
          <a:xfrm>
            <a:off x="285720" y="1600200"/>
            <a:ext cx="8501122" cy="4900634"/>
          </a:xfrm>
        </p:spPr>
        <p:txBody>
          <a:bodyPr>
            <a:normAutofit fontScale="85000" lnSpcReduction="10000"/>
          </a:bodyPr>
          <a:lstStyle/>
          <a:p>
            <a:pPr algn="just"/>
            <a:r>
              <a:rPr lang="fr-FR" b="1" u="sng" dirty="0" smtClean="0"/>
              <a:t>L’Islam propose d’éduquer notre perception du beau. </a:t>
            </a:r>
          </a:p>
          <a:p>
            <a:pPr algn="just"/>
            <a:r>
              <a:rPr lang="fr-FR" dirty="0" smtClean="0"/>
              <a:t>Aicha (</a:t>
            </a:r>
            <a:r>
              <a:rPr lang="fr-FR" dirty="0" err="1" smtClean="0"/>
              <a:t>radhiyallâhou</a:t>
            </a:r>
            <a:r>
              <a:rPr lang="fr-FR" dirty="0" smtClean="0"/>
              <a:t> ‘</a:t>
            </a:r>
            <a:r>
              <a:rPr lang="fr-FR" dirty="0" err="1" smtClean="0"/>
              <a:t>anha</a:t>
            </a:r>
            <a:r>
              <a:rPr lang="fr-FR" dirty="0" smtClean="0"/>
              <a:t>), l’épouse du Prophète (</a:t>
            </a:r>
            <a:r>
              <a:rPr lang="fr-FR" dirty="0" err="1" smtClean="0"/>
              <a:t>swallallâhou</a:t>
            </a:r>
            <a:r>
              <a:rPr lang="fr-FR" dirty="0" smtClean="0"/>
              <a:t> ‘</a:t>
            </a:r>
            <a:r>
              <a:rPr lang="fr-FR" dirty="0" err="1" smtClean="0"/>
              <a:t>alayhi</a:t>
            </a:r>
            <a:r>
              <a:rPr lang="fr-FR" dirty="0" smtClean="0"/>
              <a:t> </a:t>
            </a:r>
            <a:r>
              <a:rPr lang="fr-FR" dirty="0" err="1" smtClean="0"/>
              <a:t>wasallam</a:t>
            </a:r>
            <a:r>
              <a:rPr lang="fr-FR" dirty="0" smtClean="0"/>
              <a:t>), a raconté que sa sœur aînée Asma était entrée chez le Prophète (</a:t>
            </a:r>
            <a:r>
              <a:rPr lang="fr-FR" dirty="0" err="1" smtClean="0"/>
              <a:t>swallallâhou</a:t>
            </a:r>
            <a:r>
              <a:rPr lang="fr-FR" dirty="0" smtClean="0"/>
              <a:t> ‘</a:t>
            </a:r>
            <a:r>
              <a:rPr lang="fr-FR" dirty="0" err="1" smtClean="0"/>
              <a:t>alayhi</a:t>
            </a:r>
            <a:r>
              <a:rPr lang="fr-FR" dirty="0" smtClean="0"/>
              <a:t> </a:t>
            </a:r>
            <a:r>
              <a:rPr lang="fr-FR" dirty="0" err="1" smtClean="0"/>
              <a:t>wasallam</a:t>
            </a:r>
            <a:r>
              <a:rPr lang="fr-FR" dirty="0" smtClean="0"/>
              <a:t>) portant des vêtements très fins. Alors, le Prophète (</a:t>
            </a:r>
            <a:r>
              <a:rPr lang="fr-FR" dirty="0" err="1" smtClean="0"/>
              <a:t>swallallâhou</a:t>
            </a:r>
            <a:r>
              <a:rPr lang="fr-FR" dirty="0" smtClean="0"/>
              <a:t> ‘</a:t>
            </a:r>
            <a:r>
              <a:rPr lang="fr-FR" dirty="0" err="1" smtClean="0"/>
              <a:t>alayhi</a:t>
            </a:r>
            <a:r>
              <a:rPr lang="fr-FR" dirty="0" smtClean="0"/>
              <a:t> </a:t>
            </a:r>
            <a:r>
              <a:rPr lang="fr-FR" dirty="0" err="1" smtClean="0"/>
              <a:t>wasallam</a:t>
            </a:r>
            <a:r>
              <a:rPr lang="fr-FR" dirty="0" smtClean="0"/>
              <a:t>) détourna la tête et dit : « Asma, à partir du moment où elle est pubère, il ne convient plus que l’on voie de la femme autre chose que ceci » (en désignant son visage et ses mains) (Abou </a:t>
            </a:r>
            <a:r>
              <a:rPr lang="fr-FR" dirty="0" err="1" smtClean="0"/>
              <a:t>Daoûd</a:t>
            </a:r>
            <a:r>
              <a:rPr lang="fr-FR" dirty="0" smtClean="0"/>
              <a:t>). (les pieds sont également mentionnés dans d’autres hadiths).</a:t>
            </a:r>
            <a:endParaRPr lang="fr-F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lstStyle/>
          <a:p>
            <a:r>
              <a:rPr lang="fr-FR" dirty="0" smtClean="0"/>
              <a:t>La simplicité</a:t>
            </a:r>
            <a:endParaRPr lang="fr-FR" dirty="0"/>
          </a:p>
        </p:txBody>
      </p:sp>
      <p:sp>
        <p:nvSpPr>
          <p:cNvPr id="3" name="Espace réservé du contenu 2"/>
          <p:cNvSpPr>
            <a:spLocks noGrp="1"/>
          </p:cNvSpPr>
          <p:nvPr>
            <p:ph idx="1"/>
          </p:nvPr>
        </p:nvSpPr>
        <p:spPr/>
        <p:txBody>
          <a:bodyPr>
            <a:normAutofit/>
          </a:bodyPr>
          <a:lstStyle/>
          <a:p>
            <a:r>
              <a:rPr lang="fr-FR" dirty="0" smtClean="0"/>
              <a:t>Notre bien aimé Prophète prière et paix sur lui, a été conseillé par l’ange Jibril paix sur lui de choisir d’être un Prophète-serviteur plutôt qu’un Prophète-roi.</a:t>
            </a:r>
          </a:p>
          <a:p>
            <a:r>
              <a:rPr lang="fr-FR" dirty="0" smtClean="0"/>
              <a:t>Il trouva plus de beauté dans la simplicité et la modestie que dans la richesse et le statut de roi.</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072230"/>
          </a:xfrm>
        </p:spPr>
        <p:txBody>
          <a:bodyPr>
            <a:normAutofit/>
          </a:bodyPr>
          <a:lstStyle/>
          <a:p>
            <a:pPr algn="just"/>
            <a:r>
              <a:rPr lang="fr-FR" dirty="0" smtClean="0"/>
              <a:t>L’Islam, religion de la spiritualité, religion de la prière, religion du jeûne, religion de </a:t>
            </a:r>
            <a:r>
              <a:rPr lang="fr-FR" dirty="0" smtClean="0"/>
              <a:t>l’aumône. </a:t>
            </a:r>
            <a:endParaRPr lang="fr-FR" dirty="0" smtClean="0"/>
          </a:p>
          <a:p>
            <a:pPr algn="just"/>
            <a:r>
              <a:rPr lang="fr-FR" dirty="0" smtClean="0"/>
              <a:t>Mais l’Islam, c’est aussi la </a:t>
            </a:r>
            <a:r>
              <a:rPr lang="fr-FR" dirty="0" smtClean="0"/>
              <a:t>religion de </a:t>
            </a:r>
            <a:r>
              <a:rPr lang="fr-FR" dirty="0" smtClean="0"/>
              <a:t>la pureté, la religion de l’hygiène et de la propreté, et de l’entretien de soi. </a:t>
            </a:r>
          </a:p>
          <a:p>
            <a:pPr algn="just"/>
            <a:r>
              <a:rPr lang="fr-FR" dirty="0" smtClean="0"/>
              <a:t>Et l’Islam, c’est aussi la religion de la beauté.</a:t>
            </a:r>
            <a:endParaRPr lang="fr-F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جمال القرآن</a:t>
            </a:r>
            <a:endParaRPr lang="fr-FR" dirty="0"/>
          </a:p>
        </p:txBody>
      </p:sp>
      <p:sp>
        <p:nvSpPr>
          <p:cNvPr id="3" name="Espace réservé du contenu 2"/>
          <p:cNvSpPr>
            <a:spLocks noGrp="1"/>
          </p:cNvSpPr>
          <p:nvPr>
            <p:ph idx="1"/>
          </p:nvPr>
        </p:nvSpPr>
        <p:spPr>
          <a:xfrm>
            <a:off x="457200" y="1600200"/>
            <a:ext cx="8229600" cy="4972072"/>
          </a:xfrm>
        </p:spPr>
        <p:txBody>
          <a:bodyPr>
            <a:normAutofit/>
          </a:bodyPr>
          <a:lstStyle/>
          <a:p>
            <a:pPr algn="just" rtl="1"/>
            <a:r>
              <a:rPr lang="ar-DZ" dirty="0" smtClean="0"/>
              <a:t>القرآن الكریم نفسه كتاب أدب وبیان </a:t>
            </a:r>
            <a:r>
              <a:rPr lang="ar-DZ" dirty="0" err="1" smtClean="0"/>
              <a:t>وب</a:t>
            </a:r>
            <a:r>
              <a:rPr lang="ar-DZ" dirty="0" smtClean="0"/>
              <a:t>ھ</a:t>
            </a:r>
            <a:r>
              <a:rPr lang="ar-DZ" dirty="0" err="1" smtClean="0"/>
              <a:t>اء</a:t>
            </a:r>
            <a:r>
              <a:rPr lang="ar-DZ" dirty="0" smtClean="0"/>
              <a:t> وجمال في كلماته وعباراته  وأسلوبه السّلس المتناسق المتوازن المتناسب، وقد وصفه منـزله تعالى بأنّه أحسن الحدیث، </a:t>
            </a:r>
            <a:r>
              <a:rPr lang="ar-DZ" dirty="0" err="1" smtClean="0"/>
              <a:t>و</a:t>
            </a:r>
            <a:r>
              <a:rPr lang="ar-DZ" dirty="0" smtClean="0"/>
              <a:t>ھ</a:t>
            </a:r>
            <a:r>
              <a:rPr lang="ar-DZ" dirty="0" err="1" smtClean="0"/>
              <a:t>و</a:t>
            </a:r>
            <a:r>
              <a:rPr lang="ar-DZ" dirty="0" smtClean="0"/>
              <a:t> یمثّل بحقّ ذروة الجمال، وقمّة الحسن في عالم البیان، وقد كان لروعته البیانیّة وحسنھ الأخّاذ وجماله الفائق أثر بالغ في نفوس من كفروا </a:t>
            </a:r>
            <a:r>
              <a:rPr lang="ar-DZ" dirty="0" err="1" smtClean="0"/>
              <a:t>به</a:t>
            </a:r>
            <a:r>
              <a:rPr lang="fr-FR" dirty="0" smtClean="0"/>
              <a:t>.</a:t>
            </a:r>
            <a:endParaRPr lang="ar-DZ" dirty="0" smtClean="0"/>
          </a:p>
          <a:p>
            <a:pPr algn="r" rtl="1"/>
            <a:r>
              <a:rPr lang="ar-DZ" dirty="0" smtClean="0"/>
              <a:t>وقد سمعه الجنّ فقالوا: (إنا سمعنا قرآنا عجبا)</a:t>
            </a:r>
          </a:p>
          <a:p>
            <a:pPr algn="just" rtl="1"/>
            <a:endParaRPr lang="ar-DZ"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الشيخ صالح بن عبد الله بن حميد</a:t>
            </a:r>
            <a:endParaRPr lang="fr-FR" dirty="0"/>
          </a:p>
        </p:txBody>
      </p:sp>
      <p:sp>
        <p:nvSpPr>
          <p:cNvPr id="3" name="Espace réservé du contenu 2"/>
          <p:cNvSpPr>
            <a:spLocks noGrp="1"/>
          </p:cNvSpPr>
          <p:nvPr>
            <p:ph idx="1"/>
          </p:nvPr>
        </p:nvSpPr>
        <p:spPr/>
        <p:txBody>
          <a:bodyPr>
            <a:normAutofit/>
          </a:bodyPr>
          <a:lstStyle/>
          <a:p>
            <a:pPr algn="just" rtl="1"/>
            <a:r>
              <a:rPr lang="ar-DZ" dirty="0" smtClean="0"/>
              <a:t>كتابُ ربِّنا جاء بالجمال، </a:t>
            </a:r>
            <a:r>
              <a:rPr lang="ar-DZ" dirty="0" err="1" smtClean="0"/>
              <a:t>وحكَى</a:t>
            </a:r>
            <a:r>
              <a:rPr lang="ar-DZ" dirty="0" smtClean="0"/>
              <a:t> الجمال، ودعا إلى الجمال، وامتلأ بمعاني الجمال، </a:t>
            </a:r>
            <a:r>
              <a:rPr lang="ar-DZ" dirty="0" err="1" smtClean="0"/>
              <a:t>اقرأوا</a:t>
            </a:r>
            <a:r>
              <a:rPr lang="ar-DZ" dirty="0" smtClean="0"/>
              <a:t> وتأمَّلوا: (أَفَلَمْ يَنْظُرُوا إِلَى السَّمَاءِ فَوْقَهُمْ كَيْفَ </a:t>
            </a:r>
            <a:r>
              <a:rPr lang="ar-DZ" dirty="0" err="1" smtClean="0"/>
              <a:t>بَنَيْنَاهَا</a:t>
            </a:r>
            <a:r>
              <a:rPr lang="ar-DZ" dirty="0" smtClean="0"/>
              <a:t> وَزَيَّنَّاهَا وَمَا لَهَا مِنْ فُرُوجٍ (6) وَالْأَرْضَ مَدَدْنَاهَا وَأَلْقَيْنَا فِيهَا رَوَاسِيَ وَأَنْبَتْنَا فِيهَا مِنْ كُلِّ زَوْجٍ بَهِيجٍ (7) </a:t>
            </a:r>
            <a:r>
              <a:rPr lang="ar-DZ" dirty="0" err="1" smtClean="0"/>
              <a:t>تَبْصِرَةً</a:t>
            </a:r>
            <a:r>
              <a:rPr lang="ar-DZ" dirty="0" smtClean="0"/>
              <a:t> وَذِكْرَى لِكُلِّ عَبْدٍ مُنِيبٍ (8) وَنَزَّلْنَا مِنَ السَّمَاءِ مَاءً مُبَارَكًا فَأَنْبَتْنَا </a:t>
            </a:r>
            <a:r>
              <a:rPr lang="ar-DZ" dirty="0" err="1" smtClean="0"/>
              <a:t>بِهِ</a:t>
            </a:r>
            <a:r>
              <a:rPr lang="ar-DZ" dirty="0" smtClean="0"/>
              <a:t> جَنَّاتٍ وَحَبَّ </a:t>
            </a:r>
            <a:r>
              <a:rPr lang="ar-DZ" dirty="0" err="1" smtClean="0"/>
              <a:t>الْحَصِيدِ</a:t>
            </a:r>
            <a:r>
              <a:rPr lang="ar-DZ" dirty="0" smtClean="0"/>
              <a:t> (9) وَالنَّخْلَ </a:t>
            </a:r>
            <a:r>
              <a:rPr lang="ar-DZ" dirty="0" err="1" smtClean="0"/>
              <a:t>بَاسِقَاتٍ</a:t>
            </a:r>
            <a:r>
              <a:rPr lang="ar-DZ" dirty="0" smtClean="0"/>
              <a:t> لَهَا طَلْعٌ نَضِيدٌ) [ق: 6- 10].			</a:t>
            </a:r>
            <a:br>
              <a:rPr lang="ar-DZ" dirty="0" smtClean="0"/>
            </a:br>
            <a:endParaRPr lang="fr-F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b="1" dirty="0" smtClean="0"/>
              <a:t>الوليد بن المغيرة</a:t>
            </a:r>
            <a:br>
              <a:rPr lang="ar-DZ" b="1" dirty="0" smtClean="0"/>
            </a:br>
            <a:endParaRPr lang="fr-FR" dirty="0"/>
          </a:p>
        </p:txBody>
      </p:sp>
      <p:sp>
        <p:nvSpPr>
          <p:cNvPr id="3" name="Espace réservé du contenu 2"/>
          <p:cNvSpPr>
            <a:spLocks noGrp="1"/>
          </p:cNvSpPr>
          <p:nvPr>
            <p:ph idx="1"/>
          </p:nvPr>
        </p:nvSpPr>
        <p:spPr/>
        <p:txBody>
          <a:bodyPr/>
          <a:lstStyle/>
          <a:p>
            <a:pPr algn="just" rtl="1"/>
            <a:r>
              <a:rPr lang="ar-DZ" dirty="0" smtClean="0"/>
              <a:t>والله إن لقوله الذي يقول حلاوة وإن عليه لطلاوة وإنه لمثمر أعلاه مغدق أسفله وإنه ليعلو وما يعلى، وإنه ليحطم ما تحته، قال: لا يرضى عنك قومك حتى تقول فيه! قال: فدعني حتى أفكر، فلما فكر قال: هذا سحر (يؤثر </a:t>
            </a:r>
            <a:r>
              <a:rPr lang="ar-DZ" dirty="0" err="1" smtClean="0"/>
              <a:t>يأثره</a:t>
            </a:r>
            <a:r>
              <a:rPr lang="ar-DZ" dirty="0" smtClean="0"/>
              <a:t> عن غيره)، فنزلت: </a:t>
            </a:r>
            <a:r>
              <a:rPr lang="ar-DZ" dirty="0" err="1" smtClean="0"/>
              <a:t>ذرني</a:t>
            </a:r>
            <a:r>
              <a:rPr lang="ar-DZ" dirty="0" smtClean="0"/>
              <a:t> ومن خلقت وحيداً. </a:t>
            </a:r>
          </a:p>
          <a:p>
            <a:pPr algn="just" rtl="1"/>
            <a:r>
              <a:rPr lang="ar-DZ" dirty="0" smtClean="0"/>
              <a:t>قال الحاكم: هذا حديث صحيح الإسناد على شرط البخاري </a:t>
            </a:r>
          </a:p>
          <a:p>
            <a:pPr algn="r" rtl="1"/>
            <a:endParaRPr lang="fr-F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lgn="just" rtl="1"/>
            <a:r>
              <a:rPr lang="ar-DZ" dirty="0" smtClean="0"/>
              <a:t>لقد كان لهذا الجمال الرفيع </a:t>
            </a:r>
            <a:r>
              <a:rPr lang="ar-DZ" dirty="0" err="1" smtClean="0"/>
              <a:t>فى</a:t>
            </a:r>
            <a:r>
              <a:rPr lang="ar-DZ" dirty="0" smtClean="0"/>
              <a:t> القرآن الكريم أثر كبير </a:t>
            </a:r>
            <a:r>
              <a:rPr lang="ar-DZ" dirty="0" err="1" smtClean="0"/>
              <a:t>فى</a:t>
            </a:r>
            <a:r>
              <a:rPr lang="ar-DZ" dirty="0" smtClean="0"/>
              <a:t> نفوس المسلمين، مما ارتقى بمستوى الحس </a:t>
            </a:r>
            <a:r>
              <a:rPr lang="ar-DZ" dirty="0" err="1" smtClean="0"/>
              <a:t>الجمالى</a:t>
            </a:r>
            <a:r>
              <a:rPr lang="ar-DZ" dirty="0" smtClean="0"/>
              <a:t> </a:t>
            </a:r>
            <a:r>
              <a:rPr lang="ar-DZ" dirty="0" err="1" smtClean="0"/>
              <a:t>فى</a:t>
            </a:r>
            <a:r>
              <a:rPr lang="ar-DZ" dirty="0" smtClean="0"/>
              <a:t> فن الخط </a:t>
            </a:r>
            <a:r>
              <a:rPr lang="ar-DZ" dirty="0" err="1" smtClean="0"/>
              <a:t>العربى</a:t>
            </a:r>
            <a:r>
              <a:rPr lang="ar-DZ" dirty="0" smtClean="0"/>
              <a:t>، وفنون العمارة، وأصبح الخط </a:t>
            </a:r>
            <a:r>
              <a:rPr lang="ar-DZ" dirty="0" err="1" smtClean="0"/>
              <a:t>العربى</a:t>
            </a:r>
            <a:r>
              <a:rPr lang="ar-DZ" dirty="0" smtClean="0"/>
              <a:t> فضلاً عن وظيفته اللغوية كتسجيل لأصوات اللغة، أصبح قيمة جمالية.</a:t>
            </a:r>
            <a:endParaRPr lang="fr-FR" dirty="0" smtClean="0"/>
          </a:p>
          <a:p>
            <a:pPr algn="just"/>
            <a:r>
              <a:rPr lang="fr-FR" dirty="0" smtClean="0"/>
              <a:t>114 merveilleux chapitres dans lesquels notre </a:t>
            </a:r>
            <a:r>
              <a:rPr lang="fr-FR" dirty="0" err="1" smtClean="0"/>
              <a:t>Rabb</a:t>
            </a:r>
            <a:r>
              <a:rPr lang="fr-FR" dirty="0" smtClean="0"/>
              <a:t> (Seigneur) nous décrit d’une façon absolument sublime les réalités de cette vie ainsi que celles de l’autre. Qu’Allah nous dévoile les beautés innombrables de ce livre merveilleux.</a:t>
            </a:r>
            <a:endParaRPr lang="fr-F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حسِّن صوتك بالقرآن</a:t>
            </a:r>
            <a:endParaRPr lang="fr-FR" dirty="0"/>
          </a:p>
        </p:txBody>
      </p:sp>
      <p:sp>
        <p:nvSpPr>
          <p:cNvPr id="3" name="Espace réservé du contenu 2"/>
          <p:cNvSpPr>
            <a:spLocks noGrp="1"/>
          </p:cNvSpPr>
          <p:nvPr>
            <p:ph idx="1"/>
          </p:nvPr>
        </p:nvSpPr>
        <p:spPr/>
        <p:txBody>
          <a:bodyPr>
            <a:normAutofit fontScale="77500" lnSpcReduction="20000"/>
          </a:bodyPr>
          <a:lstStyle/>
          <a:p>
            <a:pPr algn="just" rtl="1"/>
            <a:r>
              <a:rPr lang="ar-DZ" dirty="0" smtClean="0"/>
              <a:t>مِن معالِم الطريق لتجد حلاوة القرآن: أن تُحسِّن صوتك بالقرآن</a:t>
            </a:r>
            <a:r>
              <a:rPr lang="fr-FR" dirty="0" smtClean="0"/>
              <a:t> </a:t>
            </a:r>
            <a:r>
              <a:rPr lang="ar-DZ" dirty="0" smtClean="0"/>
              <a:t>بحسب استطاعتك.</a:t>
            </a:r>
          </a:p>
          <a:p>
            <a:pPr algn="just" rtl="1"/>
            <a:r>
              <a:rPr lang="ar-DZ" dirty="0" smtClean="0"/>
              <a:t>ولذلك قال النبيُّ -صلى الله عليه وسلم-: «ما أَذِنَ الله لشيءٍ ما أَذِنَ لنبيٍّ يَتغنَّى بالقرآن»(</a:t>
            </a:r>
            <a:r>
              <a:rPr lang="ar-SA" dirty="0"/>
              <a:t>أخرجه </a:t>
            </a:r>
            <a:r>
              <a:rPr lang="ar-SA" dirty="0" smtClean="0"/>
              <a:t>البخاري</a:t>
            </a:r>
            <a:r>
              <a:rPr lang="ar-DZ" dirty="0" smtClean="0"/>
              <a:t>) ويَتغنَّى: يعني يُحسِّن صوته ويَرفع صوته </a:t>
            </a:r>
            <a:r>
              <a:rPr lang="ar-DZ" dirty="0" err="1" smtClean="0"/>
              <a:t>به</a:t>
            </a:r>
            <a:r>
              <a:rPr lang="ar-DZ" dirty="0" smtClean="0"/>
              <a:t>.</a:t>
            </a:r>
          </a:p>
          <a:p>
            <a:pPr algn="just" rtl="1">
              <a:buNone/>
            </a:pPr>
            <a:endParaRPr lang="ar-DZ" dirty="0" smtClean="0"/>
          </a:p>
          <a:p>
            <a:pPr algn="just"/>
            <a:r>
              <a:rPr lang="fr-FR" dirty="0" smtClean="0"/>
              <a:t>Le Prophète avait également recommandé que l’on mette davantage encore en exergue la beauté du texte coranique par le moyen de la beauté naturelle de sa voix</a:t>
            </a:r>
            <a:r>
              <a:rPr lang="ar-DZ" dirty="0" smtClean="0"/>
              <a:t>.</a:t>
            </a:r>
          </a:p>
          <a:p>
            <a:pPr algn="just"/>
            <a:r>
              <a:rPr lang="fr-FR" dirty="0" smtClean="0"/>
              <a:t>Le Prophète  dit : " Embellissez la lecture du Coran par vos voix. Celui qui ne module pas le Coran, ne lit pas comme nous. Rien n’est plus agréable à Dieu que d’écouter un prophète psalmodier l’Ecriture sainte."</a:t>
            </a:r>
            <a:endParaRPr lang="fr-F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u contenu 2"/>
          <p:cNvSpPr>
            <a:spLocks noGrp="1"/>
          </p:cNvSpPr>
          <p:nvPr>
            <p:ph idx="1"/>
          </p:nvPr>
        </p:nvSpPr>
        <p:spPr>
          <a:xfrm>
            <a:off x="457200" y="500063"/>
            <a:ext cx="8229600" cy="6215062"/>
          </a:xfrm>
        </p:spPr>
        <p:txBody>
          <a:bodyPr>
            <a:normAutofit fontScale="92500"/>
          </a:bodyPr>
          <a:lstStyle/>
          <a:p>
            <a:pPr algn="just"/>
            <a:r>
              <a:rPr lang="fr-FR" sz="3000" dirty="0" smtClean="0"/>
              <a:t>Un de ses Compagnons racontait : </a:t>
            </a:r>
            <a:r>
              <a:rPr lang="fr-FR" sz="3000" i="1" dirty="0" smtClean="0"/>
              <a:t>“Je me souviens avoir entendu le Prophète réciter la sourate </a:t>
            </a:r>
            <a:r>
              <a:rPr lang="fr-FR" sz="3000" i="1" dirty="0" err="1" smtClean="0"/>
              <a:t>at</a:t>
            </a:r>
            <a:r>
              <a:rPr lang="fr-FR" sz="3000" i="1" dirty="0" smtClean="0"/>
              <a:t>-</a:t>
            </a:r>
            <a:r>
              <a:rPr lang="fr-FR" sz="3000" i="1" dirty="0" err="1" smtClean="0"/>
              <a:t>Tîn</a:t>
            </a:r>
            <a:r>
              <a:rPr lang="fr-FR" sz="3000" i="1" dirty="0" smtClean="0"/>
              <a:t> pendant la prière du soir ; je n’ai jamais entendu une plus belle voix – ou récitation – que la sienne”</a:t>
            </a:r>
            <a:r>
              <a:rPr lang="fr-FR" sz="3000" dirty="0" smtClean="0"/>
              <a:t>     (rapporté par al-</a:t>
            </a:r>
            <a:r>
              <a:rPr lang="fr-FR" sz="3000" dirty="0" err="1" smtClean="0"/>
              <a:t>Bukhârî</a:t>
            </a:r>
            <a:r>
              <a:rPr lang="fr-FR" sz="3000" dirty="0" smtClean="0"/>
              <a:t> et </a:t>
            </a:r>
            <a:r>
              <a:rPr lang="fr-FR" sz="3000" dirty="0" err="1" smtClean="0"/>
              <a:t>Muslim</a:t>
            </a:r>
            <a:r>
              <a:rPr lang="fr-FR" sz="3000" dirty="0" smtClean="0"/>
              <a:t>).</a:t>
            </a:r>
          </a:p>
          <a:p>
            <a:pPr algn="just"/>
            <a:r>
              <a:rPr lang="fr-FR" sz="3000" dirty="0" err="1" smtClean="0"/>
              <a:t>Jubayr</a:t>
            </a:r>
            <a:r>
              <a:rPr lang="fr-FR" sz="3000" dirty="0" smtClean="0"/>
              <a:t> Ibn Mu</a:t>
            </a:r>
            <a:r>
              <a:rPr lang="fr-FR" sz="3000" u="sng" dirty="0" smtClean="0"/>
              <a:t>t</a:t>
            </a:r>
            <a:r>
              <a:rPr lang="fr-FR" sz="3000" dirty="0" smtClean="0"/>
              <a:t>`</a:t>
            </a:r>
            <a:r>
              <a:rPr lang="fr-FR" sz="3000" dirty="0" err="1" smtClean="0"/>
              <a:t>im</a:t>
            </a:r>
            <a:r>
              <a:rPr lang="fr-FR" sz="3000" dirty="0" smtClean="0"/>
              <a:t> dit : "J’entendis le Messager de Dieu, paix et bénédiction de Dieu sur lui, réciter à la prière du coucher du soleil la sourate </a:t>
            </a:r>
            <a:r>
              <a:rPr lang="fr-FR" sz="3000" i="1" dirty="0" err="1" smtClean="0"/>
              <a:t>A</a:t>
            </a:r>
            <a:r>
              <a:rPr lang="fr-FR" sz="3000" i="1" u="sng" dirty="0" err="1" smtClean="0"/>
              <a:t>t</a:t>
            </a:r>
            <a:r>
              <a:rPr lang="fr-FR" sz="3000" i="1" dirty="0" smtClean="0"/>
              <a:t>-</a:t>
            </a:r>
            <a:r>
              <a:rPr lang="fr-FR" sz="3000" i="1" u="sng" dirty="0" err="1" smtClean="0"/>
              <a:t>T</a:t>
            </a:r>
            <a:r>
              <a:rPr lang="fr-FR" sz="3000" i="1" dirty="0" err="1" smtClean="0"/>
              <a:t>ûr</a:t>
            </a:r>
            <a:r>
              <a:rPr lang="fr-FR" sz="3000" dirty="0" smtClean="0"/>
              <a:t> ; je n’avais jamais entendu une voix ni une récitation plus belles que les siennes. Puis, quand je l’entendis réciter dans cette sourate le verset : "Ont-ils été créés à partir du néant ou bien sont-ils eux-mêmes les créateurs ?" , j’ai eu l’impression que mon âme s’était fendue et que mon cœur allait s’envoler."</a:t>
            </a:r>
          </a:p>
          <a:p>
            <a:pPr>
              <a:buFont typeface="Wingdings 2" pitchFamily="18" charset="2"/>
              <a:buNone/>
            </a:pPr>
            <a:endParaRPr lang="fr-FR"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1"/>
          <p:cNvSpPr>
            <a:spLocks noGrp="1"/>
          </p:cNvSpPr>
          <p:nvPr>
            <p:ph type="title"/>
          </p:nvPr>
        </p:nvSpPr>
        <p:spPr>
          <a:xfrm>
            <a:off x="457200" y="285750"/>
            <a:ext cx="8229600" cy="1357300"/>
          </a:xfrm>
        </p:spPr>
        <p:txBody>
          <a:bodyPr/>
          <a:lstStyle/>
          <a:p>
            <a:pPr algn="ctr"/>
            <a:r>
              <a:rPr lang="fr-FR" sz="4000" b="1" i="1" dirty="0" smtClean="0"/>
              <a:t>Lequel a la plus belle voix lors de la récitation du Coran</a:t>
            </a:r>
            <a:endParaRPr lang="fr-FR" sz="4000" b="1" dirty="0" smtClean="0"/>
          </a:p>
        </p:txBody>
      </p:sp>
      <p:sp>
        <p:nvSpPr>
          <p:cNvPr id="27651" name="Espace réservé du contenu 2"/>
          <p:cNvSpPr>
            <a:spLocks noGrp="1"/>
          </p:cNvSpPr>
          <p:nvPr>
            <p:ph idx="1"/>
          </p:nvPr>
        </p:nvSpPr>
        <p:spPr>
          <a:xfrm>
            <a:off x="428596" y="2000240"/>
            <a:ext cx="8229600" cy="4525963"/>
          </a:xfrm>
        </p:spPr>
        <p:txBody>
          <a:bodyPr>
            <a:normAutofit fontScale="92500"/>
          </a:bodyPr>
          <a:lstStyle/>
          <a:p>
            <a:pPr algn="r" rtl="1"/>
            <a:r>
              <a:rPr lang="ar-DZ" dirty="0" smtClean="0"/>
              <a:t>عن ابن عباس رضي الله تعالى عنه ، قال : سئل النبي - صلى الله عليه وسلم - مَن أحسن الناس قراءة ؟ قال : " من إذا سمعته يقرأ رأيت أنه يخشى الله ” </a:t>
            </a:r>
            <a:r>
              <a:rPr lang="ar-DZ" dirty="0" err="1" smtClean="0"/>
              <a:t>الدارمي</a:t>
            </a:r>
            <a:r>
              <a:rPr lang="ar-DZ" dirty="0" smtClean="0"/>
              <a:t> والطبراني</a:t>
            </a:r>
            <a:endParaRPr lang="ar-DZ" i="1" dirty="0" smtClean="0"/>
          </a:p>
          <a:p>
            <a:pPr algn="just"/>
            <a:r>
              <a:rPr lang="fr-FR" sz="3200" i="1" dirty="0" smtClean="0"/>
              <a:t>“De tous les hommes, lequel a la plus belle voix lors de la récitation du Coran, et fait la meilleure récitation ?”</a:t>
            </a:r>
            <a:r>
              <a:rPr lang="fr-FR" sz="3200" dirty="0" smtClean="0"/>
              <a:t> demanda-t-on un jour au Prophète. </a:t>
            </a:r>
            <a:r>
              <a:rPr lang="fr-FR" sz="3200" i="1" dirty="0" smtClean="0"/>
              <a:t>“C’est celui qui, lorsque tu l’entends faire cette récitation, tu ressens qu’il craint Dieu”</a:t>
            </a:r>
            <a:r>
              <a:rPr lang="fr-FR" sz="3200" dirty="0" smtClean="0"/>
              <a:t> (rapporté par ad-</a:t>
            </a:r>
            <a:r>
              <a:rPr lang="fr-FR" sz="3200" dirty="0" err="1" smtClean="0"/>
              <a:t>Dârimî</a:t>
            </a:r>
            <a:r>
              <a:rPr lang="fr-FR" sz="3200" dirty="0" smtClean="0"/>
              <a:t>, authentifié par al-</a:t>
            </a:r>
            <a:r>
              <a:rPr lang="fr-FR" sz="3200" dirty="0" err="1" smtClean="0"/>
              <a:t>Albânî</a:t>
            </a:r>
            <a:r>
              <a:rPr lang="fr-FR" sz="3200" dirty="0" smtClean="0"/>
              <a:t>).</a:t>
            </a:r>
          </a:p>
          <a:p>
            <a:pPr algn="just"/>
            <a:endParaRPr lang="fr-FR" sz="3200" dirty="0" smtClean="0"/>
          </a:p>
          <a:p>
            <a:pPr algn="just"/>
            <a:endParaRPr lang="fr-FR" sz="3200"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smtClean="0"/>
              <a:t>On peut rappeler que le Coran est le seul livre qui puisse être retenu par </a:t>
            </a:r>
            <a:r>
              <a:rPr lang="fr-FR" dirty="0" smtClean="0"/>
              <a:t>cœur </a:t>
            </a:r>
            <a:r>
              <a:rPr lang="fr-FR" dirty="0" smtClean="0"/>
              <a:t>(aisément) malgré un contenu volumineux. Avec ce miracle qui dure depuis 14 siècles, Allah </a:t>
            </a:r>
            <a:r>
              <a:rPr lang="fr-FR" dirty="0" err="1" smtClean="0"/>
              <a:t>Taala</a:t>
            </a:r>
            <a:r>
              <a:rPr lang="fr-FR" dirty="0" smtClean="0"/>
              <a:t> a protégé sa Parole en la plaçant</a:t>
            </a:r>
            <a:br>
              <a:rPr lang="fr-FR" dirty="0" smtClean="0"/>
            </a:br>
            <a:r>
              <a:rPr lang="fr-FR" dirty="0" smtClean="0"/>
              <a:t>dans un endroit où personne ne peut l’altérer: le </a:t>
            </a:r>
            <a:r>
              <a:rPr lang="fr-FR" dirty="0" smtClean="0"/>
              <a:t>cœur </a:t>
            </a:r>
            <a:r>
              <a:rPr lang="fr-FR" dirty="0" smtClean="0"/>
              <a:t>de l’homme</a:t>
            </a:r>
            <a:endParaRPr lang="fr-F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الجمال المعنوي</a:t>
            </a:r>
            <a:endParaRPr lang="fr-FR" dirty="0"/>
          </a:p>
        </p:txBody>
      </p:sp>
      <p:sp>
        <p:nvSpPr>
          <p:cNvPr id="3" name="Espace réservé du contenu 2"/>
          <p:cNvSpPr>
            <a:spLocks noGrp="1"/>
          </p:cNvSpPr>
          <p:nvPr>
            <p:ph idx="1"/>
          </p:nvPr>
        </p:nvSpPr>
        <p:spPr>
          <a:xfrm>
            <a:off x="457200" y="1857364"/>
            <a:ext cx="8229600" cy="4268799"/>
          </a:xfrm>
        </p:spPr>
        <p:txBody>
          <a:bodyPr>
            <a:normAutofit/>
          </a:bodyPr>
          <a:lstStyle/>
          <a:p>
            <a:pPr algn="just" rtl="1"/>
            <a:r>
              <a:rPr lang="ar-DZ" dirty="0" smtClean="0"/>
              <a:t>فالإسلام لم يحصر الجمال في المادّیّات والجسد فقط وإنّما جعله في القیم والأخلاق أیضاً، وفي حسن المنطق، وحسن المعاشرة. </a:t>
            </a:r>
            <a:endParaRPr lang="ar-DZ" dirty="0" smtClean="0"/>
          </a:p>
          <a:p>
            <a:pPr algn="just" rtl="1"/>
            <a:r>
              <a:rPr lang="ar-DZ" dirty="0" smtClean="0"/>
              <a:t>كما </a:t>
            </a:r>
            <a:r>
              <a:rPr lang="ar-DZ" dirty="0" smtClean="0"/>
              <a:t>بیّن ذلك الغزاليّ بقوله: (فاعلم أنَّ  الحسن والجمال موجود في غیر </a:t>
            </a:r>
            <a:r>
              <a:rPr lang="ar-DZ" dirty="0" err="1" smtClean="0"/>
              <a:t>المحسوسات</a:t>
            </a:r>
            <a:r>
              <a:rPr lang="ar-DZ" dirty="0" smtClean="0"/>
              <a:t>؛ إذ یقال ھذا خلق حسن، </a:t>
            </a:r>
            <a:r>
              <a:rPr lang="ar-DZ" dirty="0" err="1" smtClean="0"/>
              <a:t>و</a:t>
            </a:r>
            <a:r>
              <a:rPr lang="ar-DZ" dirty="0" smtClean="0"/>
              <a:t>ھذا علم حسن، </a:t>
            </a:r>
            <a:r>
              <a:rPr lang="ar-DZ" dirty="0" err="1" smtClean="0"/>
              <a:t>و</a:t>
            </a:r>
            <a:r>
              <a:rPr lang="ar-DZ" dirty="0" smtClean="0"/>
              <a:t>ھ</a:t>
            </a:r>
            <a:r>
              <a:rPr lang="ar-DZ" dirty="0" err="1" smtClean="0"/>
              <a:t>ذه</a:t>
            </a:r>
            <a:r>
              <a:rPr lang="ar-DZ" dirty="0" smtClean="0"/>
              <a:t> سیرة حسنة، </a:t>
            </a:r>
            <a:r>
              <a:rPr lang="ar-DZ" dirty="0" err="1" smtClean="0"/>
              <a:t>و</a:t>
            </a:r>
            <a:r>
              <a:rPr lang="ar-DZ" dirty="0" smtClean="0"/>
              <a:t>ھ</a:t>
            </a:r>
            <a:r>
              <a:rPr lang="ar-DZ" dirty="0" err="1" smtClean="0"/>
              <a:t>ذه</a:t>
            </a:r>
            <a:r>
              <a:rPr lang="ar-DZ" dirty="0" smtClean="0"/>
              <a:t> </a:t>
            </a:r>
            <a:r>
              <a:rPr lang="ar-DZ" dirty="0" smtClean="0"/>
              <a:t>صفات جمیلة).</a:t>
            </a:r>
            <a:endParaRPr lang="ar-DZ" dirty="0" smtClean="0"/>
          </a:p>
          <a:p>
            <a:pPr algn="r" rtl="1">
              <a:buNone/>
            </a:pPr>
            <a:endParaRPr lang="fr-F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401080" cy="6286544"/>
          </a:xfrm>
        </p:spPr>
        <p:txBody>
          <a:bodyPr>
            <a:normAutofit fontScale="77500" lnSpcReduction="20000"/>
          </a:bodyPr>
          <a:lstStyle/>
          <a:p>
            <a:pPr algn="r" rtl="1"/>
            <a:r>
              <a:rPr lang="ar-DZ" dirty="0" smtClean="0"/>
              <a:t>قال علي رضي الله عنه:</a:t>
            </a:r>
          </a:p>
          <a:p>
            <a:pPr algn="r" rtl="1"/>
            <a:r>
              <a:rPr lang="ar-SA" i="1" dirty="0" smtClean="0"/>
              <a:t>ليس الجمال بأثوابٍ تزيننا *** إن الجمال جمال العلم والأدب</a:t>
            </a:r>
            <a:endParaRPr lang="fr-FR" i="1" dirty="0" smtClean="0"/>
          </a:p>
          <a:p>
            <a:r>
              <a:rPr lang="fr-FR" b="1" dirty="0" smtClean="0"/>
              <a:t>La beauté d'une personne</a:t>
            </a:r>
            <a:r>
              <a:rPr lang="fr-FR" dirty="0" smtClean="0"/>
              <a:t> n'est pas dans les vêtements qu'elle porte, </a:t>
            </a:r>
            <a:r>
              <a:rPr lang="fr-FR" i="1" dirty="0" smtClean="0"/>
              <a:t>Mais  la véritable beauté est celle de sa science et son bon </a:t>
            </a:r>
            <a:r>
              <a:rPr lang="fr-FR" i="1" dirty="0" smtClean="0"/>
              <a:t>caractère.</a:t>
            </a:r>
            <a:endParaRPr lang="ar-DZ" i="1" dirty="0" smtClean="0"/>
          </a:p>
          <a:p>
            <a:pPr algn="r" rtl="1"/>
            <a:r>
              <a:rPr lang="ar-DZ" dirty="0" smtClean="0"/>
              <a:t>ا</a:t>
            </a:r>
            <a:r>
              <a:rPr lang="ar-SA" dirty="0" smtClean="0"/>
              <a:t>لشاعر الأديب أبي الفتح </a:t>
            </a:r>
            <a:r>
              <a:rPr lang="ar-SA" dirty="0" err="1" smtClean="0"/>
              <a:t>البستي</a:t>
            </a:r>
            <a:endParaRPr lang="fr-FR" dirty="0" smtClean="0"/>
          </a:p>
          <a:p>
            <a:pPr algn="r" rtl="1"/>
            <a:r>
              <a:rPr lang="ar-SA" dirty="0" smtClean="0"/>
              <a:t>يا </a:t>
            </a:r>
            <a:r>
              <a:rPr lang="ar-SA" sz="2400" dirty="0" smtClean="0"/>
              <a:t>خادم الجسم كم تسعى لخدمته &amp; أتطلب الربح فيما فيه خسران</a:t>
            </a:r>
            <a:endParaRPr lang="fr-FR" sz="2400" dirty="0" smtClean="0"/>
          </a:p>
          <a:p>
            <a:pPr algn="r" rtl="1"/>
            <a:r>
              <a:rPr lang="ar-SA" sz="2400" dirty="0" smtClean="0"/>
              <a:t>أقبل على النفس واستعمل فضائلها &amp; فأنت بالنفس لا بالجسم إنسان</a:t>
            </a:r>
            <a:endParaRPr lang="fr-FR" sz="2400" dirty="0" smtClean="0"/>
          </a:p>
          <a:p>
            <a:r>
              <a:rPr lang="fr-FR" dirty="0" smtClean="0"/>
              <a:t>Ô serviteur du corps! Combien t'emplois-tu à le servir    Et demandes-tu du gain là où il y a perte</a:t>
            </a:r>
            <a:br>
              <a:rPr lang="fr-FR" dirty="0" smtClean="0"/>
            </a:br>
            <a:r>
              <a:rPr lang="fr-FR" dirty="0" smtClean="0"/>
              <a:t>Occupe-toi donc de ton âme et persévère à parfaire son bonheur..Car c'est par l'esprit non par le corps, que tu es homme.</a:t>
            </a:r>
            <a:endParaRPr lang="ar-DZ" dirty="0" smtClean="0"/>
          </a:p>
          <a:p>
            <a:pPr algn="r" rtl="1"/>
            <a:r>
              <a:rPr lang="ar-DZ" dirty="0" smtClean="0"/>
              <a:t>صن الحسن بالتقوى وإلا فيذهب     فنور التقى يكسو جمالا ويكسب</a:t>
            </a:r>
          </a:p>
          <a:p>
            <a:pPr algn="r" rtl="1"/>
            <a:r>
              <a:rPr lang="ar-DZ" dirty="0" smtClean="0"/>
              <a:t>وما ينفع الوجه الجميل جماله     وليس له فعل جميل مهذب</a:t>
            </a:r>
          </a:p>
          <a:p>
            <a:pPr algn="r" rtl="1"/>
            <a:r>
              <a:rPr lang="ar-DZ" dirty="0" smtClean="0"/>
              <a:t>فيا حسن الوجه اتق الله إن ترد     دوام جمال ليس يفنى ويذهب </a:t>
            </a:r>
            <a:r>
              <a:rPr lang="fr-FR" dirty="0" smtClean="0"/>
              <a:t/>
            </a:r>
            <a:br>
              <a:rPr lang="fr-FR" dirty="0" smtClean="0"/>
            </a:br>
            <a:endParaRPr lang="ar-DZ" i="1" dirty="0" smtClean="0"/>
          </a:p>
          <a:p>
            <a:pPr algn="r" rtl="1"/>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ar-SA" b="1" dirty="0" smtClean="0"/>
              <a:t>الحق وحده لا يكفي</a:t>
            </a:r>
            <a:endParaRPr lang="fr-FR" dirty="0"/>
          </a:p>
        </p:txBody>
      </p:sp>
      <p:sp>
        <p:nvSpPr>
          <p:cNvPr id="3" name="Espace réservé du contenu 2"/>
          <p:cNvSpPr>
            <a:spLocks noGrp="1"/>
          </p:cNvSpPr>
          <p:nvPr>
            <p:ph idx="1"/>
          </p:nvPr>
        </p:nvSpPr>
        <p:spPr>
          <a:xfrm>
            <a:off x="214282" y="1071546"/>
            <a:ext cx="8572560" cy="5500726"/>
          </a:xfrm>
        </p:spPr>
        <p:txBody>
          <a:bodyPr>
            <a:normAutofit fontScale="92500" lnSpcReduction="20000"/>
          </a:bodyPr>
          <a:lstStyle/>
          <a:p>
            <a:pPr algn="just" rtl="1"/>
            <a:r>
              <a:rPr lang="ar-DZ" dirty="0" smtClean="0"/>
              <a:t>إ</a:t>
            </a:r>
            <a:r>
              <a:rPr lang="ar-SA" dirty="0" smtClean="0"/>
              <a:t>ن القرآن لم يكن حقًّا فحسب، وإنما كان حقًّا جميلاً، بل معجزًا في جماله</a:t>
            </a:r>
            <a:r>
              <a:rPr lang="fr-FR" dirty="0" smtClean="0"/>
              <a:t>.</a:t>
            </a:r>
            <a:endParaRPr lang="ar-DZ" dirty="0" smtClean="0"/>
          </a:p>
          <a:p>
            <a:pPr algn="just" rtl="1"/>
            <a:r>
              <a:rPr lang="ar-SA" dirty="0" smtClean="0"/>
              <a:t>ولو كان الإنسان عقلاً فقط </a:t>
            </a:r>
            <a:r>
              <a:rPr lang="ar-SA" dirty="0" err="1" smtClean="0"/>
              <a:t>فلربما</a:t>
            </a:r>
            <a:r>
              <a:rPr lang="ar-SA" dirty="0" smtClean="0"/>
              <a:t> كان </a:t>
            </a:r>
            <a:r>
              <a:rPr lang="ar-SA" dirty="0" err="1" smtClean="0"/>
              <a:t>الأوفق</a:t>
            </a:r>
            <a:r>
              <a:rPr lang="ar-SA" dirty="0" smtClean="0"/>
              <a:t> له أن يكون كتاب حقائق علمية، ولكن فطرة الله في الإنسان أنه يتذوق الجمال، فوق كونه يعقل المنطق</a:t>
            </a:r>
            <a:r>
              <a:rPr lang="fr-FR" dirty="0" smtClean="0"/>
              <a:t>.</a:t>
            </a:r>
            <a:endParaRPr lang="ar-DZ" dirty="0" smtClean="0"/>
          </a:p>
          <a:p>
            <a:pPr algn="just" rtl="1"/>
            <a:r>
              <a:rPr lang="ar-SA" dirty="0" smtClean="0"/>
              <a:t>وسنرى كذلك أن النبي لم يكن داعية حق محض فحسب، بل هو من الجمال بمكان؛ لقد هيأه الله للرسالة فكان أجمل الناس خُلُقًا</a:t>
            </a:r>
            <a:r>
              <a:rPr lang="ar-DZ" dirty="0" smtClean="0"/>
              <a:t>{</a:t>
            </a:r>
            <a:r>
              <a:rPr lang="ar-SA" dirty="0" smtClean="0"/>
              <a:t>وَإِنَّكَ لَعَلَى خُلُقٍ عَظِيمٍ</a:t>
            </a:r>
            <a:r>
              <a:rPr lang="ar-DZ" dirty="0" smtClean="0"/>
              <a:t>}</a:t>
            </a:r>
            <a:r>
              <a:rPr lang="fr-FR" dirty="0" smtClean="0"/>
              <a:t> </a:t>
            </a:r>
            <a:r>
              <a:rPr lang="ar-SA" dirty="0" smtClean="0"/>
              <a:t>القلم</a:t>
            </a:r>
            <a:r>
              <a:rPr lang="fr-FR" dirty="0" smtClean="0"/>
              <a:t>.</a:t>
            </a:r>
            <a:r>
              <a:rPr lang="ar-DZ" dirty="0" smtClean="0"/>
              <a:t> </a:t>
            </a:r>
          </a:p>
          <a:p>
            <a:pPr algn="just" rtl="1"/>
            <a:r>
              <a:rPr lang="ar-SA" dirty="0" smtClean="0"/>
              <a:t>ولكن ينبغي أن نتذكر كذلك أنه كان أجمل الناس خَلْقًا. روى </a:t>
            </a:r>
            <a:r>
              <a:rPr lang="ar-SA" dirty="0" err="1" smtClean="0"/>
              <a:t>البراء</a:t>
            </a:r>
            <a:r>
              <a:rPr lang="ar-SA" dirty="0" smtClean="0"/>
              <a:t> بن </a:t>
            </a:r>
            <a:r>
              <a:rPr lang="ar-SA" dirty="0" err="1" smtClean="0"/>
              <a:t>عازب</a:t>
            </a:r>
            <a:r>
              <a:rPr lang="ar-SA" dirty="0" smtClean="0"/>
              <a:t> فقال: "كان رسول الله أحسن الناس وجهًا وأحسنه خلقًا، ليس بالطويل الذاهب ولا بالقصير</a:t>
            </a:r>
            <a:r>
              <a:rPr lang="fr-FR" dirty="0" smtClean="0"/>
              <a:t>.”</a:t>
            </a:r>
            <a:r>
              <a:rPr lang="ar-DZ" dirty="0" smtClean="0"/>
              <a:t> </a:t>
            </a:r>
            <a:r>
              <a:rPr lang="ar-SA" dirty="0" smtClean="0"/>
              <a:t>ولما سئل </a:t>
            </a:r>
            <a:r>
              <a:rPr lang="ar-SA" dirty="0" err="1" smtClean="0"/>
              <a:t>البراء</a:t>
            </a:r>
            <a:r>
              <a:rPr lang="ar-SA" dirty="0" smtClean="0"/>
              <a:t> أكان وجه النبي مثل السيف؟ قال: لا، بل مثل القمر</a:t>
            </a:r>
            <a:r>
              <a:rPr lang="fr-FR" dirty="0" smtClean="0"/>
              <a:t>”</a:t>
            </a:r>
            <a:r>
              <a:rPr lang="ar-DZ" dirty="0" smtClean="0"/>
              <a:t>.</a:t>
            </a:r>
            <a:endParaRPr lang="fr-FR" dirty="0" smtClean="0"/>
          </a:p>
          <a:p>
            <a:pPr algn="just" rtl="1"/>
            <a:r>
              <a:rPr lang="ar-SA" dirty="0" smtClean="0"/>
              <a:t>إن الدخول إلى النفس من باب الجمال، هو منهج قرآني ونبوي</a:t>
            </a:r>
            <a:r>
              <a:rPr lang="fr-FR" dirty="0" smtClean="0"/>
              <a:t>.</a:t>
            </a:r>
          </a:p>
          <a:p>
            <a:pPr algn="r" rtl="1"/>
            <a:endParaRPr lang="fr-FR" dirty="0" smtClean="0"/>
          </a:p>
          <a:p>
            <a:pPr algn="r" rtl="1"/>
            <a:endParaRPr lang="fr-F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smtClean="0"/>
              <a:t>جمال الروح هو محل نظر الله</a:t>
            </a:r>
            <a:endParaRPr lang="fr-FR" dirty="0"/>
          </a:p>
        </p:txBody>
      </p:sp>
      <p:sp>
        <p:nvSpPr>
          <p:cNvPr id="3" name="Espace réservé du contenu 2"/>
          <p:cNvSpPr>
            <a:spLocks noGrp="1"/>
          </p:cNvSpPr>
          <p:nvPr>
            <p:ph idx="1"/>
          </p:nvPr>
        </p:nvSpPr>
        <p:spPr/>
        <p:txBody>
          <a:bodyPr>
            <a:normAutofit fontScale="85000" lnSpcReduction="10000"/>
          </a:bodyPr>
          <a:lstStyle/>
          <a:p>
            <a:pPr algn="r" rtl="1"/>
            <a:r>
              <a:rPr lang="ar-SA" dirty="0" smtClean="0"/>
              <a:t>جمال الروح هو محل نظر الله:  إن الله لا ينظر إلى صوركم  </a:t>
            </a:r>
            <a:endParaRPr lang="fr-FR" dirty="0" smtClean="0"/>
          </a:p>
          <a:p>
            <a:pPr algn="r" rtl="1"/>
            <a:r>
              <a:rPr lang="ar-SA" dirty="0" smtClean="0"/>
              <a:t>جمال الروح جمال دائم  يستطيع </a:t>
            </a:r>
            <a:r>
              <a:rPr lang="ar-SA" dirty="0" err="1" smtClean="0"/>
              <a:t>الانسان</a:t>
            </a:r>
            <a:r>
              <a:rPr lang="ar-SA" dirty="0" smtClean="0"/>
              <a:t> أن يزداد منه..كلما مرت عليه الأيام... وأما جمال الجسم فهو جمال متناقص كلما مرت عليه السنوات خبا بريقه</a:t>
            </a:r>
            <a:endParaRPr lang="fr-FR" dirty="0" smtClean="0"/>
          </a:p>
          <a:p>
            <a:pPr algn="r" rtl="1"/>
            <a:r>
              <a:rPr lang="ar-SA" dirty="0" smtClean="0"/>
              <a:t>حتى الأعمى يستطيع أن يرى جمال الروح</a:t>
            </a:r>
            <a:endParaRPr lang="fr-FR" dirty="0" smtClean="0"/>
          </a:p>
          <a:p>
            <a:pPr algn="r" rtl="1"/>
            <a:r>
              <a:rPr lang="ar-SA" dirty="0" smtClean="0"/>
              <a:t>قد لا تملك جمالا تكون </a:t>
            </a:r>
            <a:r>
              <a:rPr lang="ar-SA" dirty="0" err="1" smtClean="0"/>
              <a:t>به</a:t>
            </a:r>
            <a:r>
              <a:rPr lang="ar-SA" dirty="0" smtClean="0"/>
              <a:t> مقبولا عند الناس </a:t>
            </a:r>
            <a:endParaRPr lang="fr-FR" dirty="0" smtClean="0"/>
          </a:p>
          <a:p>
            <a:pPr algn="r" rtl="1"/>
            <a:r>
              <a:rPr lang="ar-SA" dirty="0" smtClean="0"/>
              <a:t>ولكنك تستطيع أن ترفع مكانتك عند الناس بأنواع أخرى من أسباب علو الشخصية</a:t>
            </a:r>
            <a:endParaRPr lang="fr-FR" dirty="0" smtClean="0"/>
          </a:p>
          <a:p>
            <a:pPr algn="r" rtl="1"/>
            <a:r>
              <a:rPr lang="ar-SA" b="1" dirty="0" smtClean="0"/>
              <a:t>عطاء بن أبي </a:t>
            </a:r>
            <a:r>
              <a:rPr lang="ar-SA" b="1" dirty="0" err="1" smtClean="0"/>
              <a:t>رباح</a:t>
            </a:r>
            <a:r>
              <a:rPr lang="ar-SA" b="1" dirty="0" smtClean="0"/>
              <a:t>:</a:t>
            </a:r>
            <a:r>
              <a:rPr lang="ar-SA" dirty="0" smtClean="0"/>
              <a:t> لم يلتفت إلى جمال صورته وشكله.. لكنه أدرك أن قيمة </a:t>
            </a:r>
            <a:r>
              <a:rPr lang="ar-SA" dirty="0" err="1" smtClean="0"/>
              <a:t>الانسان</a:t>
            </a:r>
            <a:r>
              <a:rPr lang="ar-SA" dirty="0" smtClean="0"/>
              <a:t> الحقيقة إنما تكون بجمال روحه وكمال نفسه</a:t>
            </a:r>
            <a:endParaRPr lang="fr-FR" dirty="0" smtClean="0"/>
          </a:p>
          <a:p>
            <a:pPr algn="r" rtl="1"/>
            <a:endParaRPr lang="fr-F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vraie beauté est celle de l'âme</a:t>
            </a:r>
            <a:endParaRPr lang="fr-FR" dirty="0"/>
          </a:p>
        </p:txBody>
      </p:sp>
      <p:sp>
        <p:nvSpPr>
          <p:cNvPr id="3" name="Espace réservé du contenu 2"/>
          <p:cNvSpPr>
            <a:spLocks noGrp="1"/>
          </p:cNvSpPr>
          <p:nvPr>
            <p:ph idx="1"/>
          </p:nvPr>
        </p:nvSpPr>
        <p:spPr/>
        <p:txBody>
          <a:bodyPr/>
          <a:lstStyle/>
          <a:p>
            <a:pPr algn="just"/>
            <a:r>
              <a:rPr lang="fr-FR" dirty="0" smtClean="0"/>
              <a:t>La vraie beauté est celle de l'âme ne la négligeons pas car c'est elle qui reste après que la beauté se soit fanée.</a:t>
            </a:r>
          </a:p>
          <a:p>
            <a:pPr algn="just"/>
            <a:r>
              <a:rPr lang="fr-FR" dirty="0" smtClean="0"/>
              <a:t>Le Coran ne parle pas du corps du Prophète, mais seulement de son cœur, lieu de descente de la Révélation.</a:t>
            </a:r>
            <a:endParaRPr lang="fr-F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i="1" dirty="0" smtClean="0"/>
              <a:t>Mais</a:t>
            </a:r>
            <a:r>
              <a:rPr lang="fr-FR" dirty="0" smtClean="0"/>
              <a:t> le </a:t>
            </a:r>
            <a:r>
              <a:rPr lang="fr-FR" i="1" dirty="0" smtClean="0"/>
              <a:t>vêtement</a:t>
            </a:r>
            <a:r>
              <a:rPr lang="fr-FR" dirty="0" smtClean="0"/>
              <a:t> de la piété voilà qui est meilleur.</a:t>
            </a:r>
            <a:endParaRPr lang="fr-FR" dirty="0"/>
          </a:p>
        </p:txBody>
      </p:sp>
      <p:sp>
        <p:nvSpPr>
          <p:cNvPr id="3" name="Espace réservé du contenu 2"/>
          <p:cNvSpPr>
            <a:spLocks noGrp="1"/>
          </p:cNvSpPr>
          <p:nvPr>
            <p:ph idx="1"/>
          </p:nvPr>
        </p:nvSpPr>
        <p:spPr/>
        <p:txBody>
          <a:bodyPr>
            <a:normAutofit fontScale="92500" lnSpcReduction="20000"/>
          </a:bodyPr>
          <a:lstStyle/>
          <a:p>
            <a:pPr algn="just" rtl="1"/>
            <a:r>
              <a:rPr lang="ar-DZ" dirty="0" smtClean="0"/>
              <a:t>(يَا بَنِي آدَمَ قَدْ أَنْزَلْنَا عَلَيْكُمْ لِبَاساً يُوَارِي </a:t>
            </a:r>
            <a:r>
              <a:rPr lang="ar-DZ" dirty="0" err="1" smtClean="0"/>
              <a:t>سَوْآتِكُمْ</a:t>
            </a:r>
            <a:r>
              <a:rPr lang="ar-DZ" dirty="0" smtClean="0"/>
              <a:t> وَرِيشاً وَلِبَاسُ التَّقْوَى ذَلِكَ خَيْرٌ ذَلِكَ مِنْ آيَاتِ اللَّهِ لَعَلَّهُمْ يَذَّكَّرُونَ) [الأعراف: 26]</a:t>
            </a:r>
          </a:p>
          <a:p>
            <a:pPr algn="just"/>
            <a:r>
              <a:rPr lang="fr-FR" dirty="0" smtClean="0"/>
              <a:t>Ô enfants d'Adam! Nous avons fait descendre sur vous un vêtement pour cacher vos nudités, ainsi que des parures. - Mais le vêtement de la piété voilà qui est meilleur. - C'est un des signes (de la puissance) d'Allah. Afin qu'ils se rappellent.</a:t>
            </a:r>
            <a:endParaRPr lang="ar-DZ" dirty="0" smtClean="0"/>
          </a:p>
          <a:p>
            <a:pPr algn="just" rtl="1"/>
            <a:r>
              <a:rPr lang="ar-DZ" dirty="0" smtClean="0"/>
              <a:t>ولباس التقوى هو الذي يحفظ على المرء دينه وخلقه</a:t>
            </a:r>
          </a:p>
          <a:p>
            <a:pPr algn="just" rtl="1"/>
            <a:r>
              <a:rPr lang="ar-DZ" dirty="0" smtClean="0"/>
              <a:t>إذا المرء لم يلبس ثيابا من التقى ... تقلب عريانا وإن كان كاسيا</a:t>
            </a:r>
            <a:br>
              <a:rPr lang="ar-DZ" dirty="0" smtClean="0"/>
            </a:br>
            <a:r>
              <a:rPr lang="ar-DZ" dirty="0" smtClean="0"/>
              <a:t>وخير لباس المرء طاعة ربه ... ولا خير فيمن كان لله عاصيا</a:t>
            </a:r>
            <a:endParaRPr lang="fr-F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pPr eaLnBrk="1" hangingPunct="1">
              <a:defRPr/>
            </a:pPr>
            <a:r>
              <a:rPr lang="fr-FR" smtClean="0"/>
              <a:t>Parole de sage</a:t>
            </a:r>
          </a:p>
        </p:txBody>
      </p:sp>
      <p:sp>
        <p:nvSpPr>
          <p:cNvPr id="40963" name="Rectangle 3"/>
          <p:cNvSpPr>
            <a:spLocks noGrp="1" noChangeArrowheads="1"/>
          </p:cNvSpPr>
          <p:nvPr>
            <p:ph type="body" idx="1"/>
          </p:nvPr>
        </p:nvSpPr>
        <p:spPr>
          <a:xfrm>
            <a:off x="457200" y="1600200"/>
            <a:ext cx="8229600" cy="4997450"/>
          </a:xfrm>
        </p:spPr>
        <p:txBody>
          <a:bodyPr/>
          <a:lstStyle/>
          <a:p>
            <a:pPr algn="just" eaLnBrk="1" hangingPunct="1">
              <a:lnSpc>
                <a:spcPct val="90000"/>
              </a:lnSpc>
            </a:pPr>
            <a:r>
              <a:rPr lang="fr-FR" smtClean="0"/>
              <a:t>Tout comme il ne convient pas que l’homme se présente aux gens avec des habits sales, il n’est pas convenable qu’il laisse son cœur atteint par des maladies secrètes alors que celui-ci est l’endroit que </a:t>
            </a:r>
            <a:r>
              <a:rPr lang="ar-SA" sz="4000" smtClean="0"/>
              <a:t>الله</a:t>
            </a:r>
            <a:r>
              <a:rPr lang="fr-FR" smtClean="0"/>
              <a:t>, Exalté et Glorifié soit-Il, regarde.</a:t>
            </a:r>
            <a:endParaRPr lang="ar-SA" smtClean="0"/>
          </a:p>
          <a:p>
            <a:pPr algn="just" eaLnBrk="1" hangingPunct="1">
              <a:lnSpc>
                <a:spcPct val="90000"/>
              </a:lnSpc>
            </a:pPr>
            <a:r>
              <a:rPr lang="fr-FR" smtClean="0"/>
              <a:t>Tu soignes ton corps périssable en espérant qu’il reste éternellement Et tu laisses ton cœur malade, alors que lui restera.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fr-FR" dirty="0" smtClean="0"/>
              <a:t>Les hôtes du Tout-Miséricordieux</a:t>
            </a:r>
            <a:endParaRPr lang="fr-FR" dirty="0"/>
          </a:p>
        </p:txBody>
      </p:sp>
      <p:sp>
        <p:nvSpPr>
          <p:cNvPr id="3" name="Espace réservé du contenu 2"/>
          <p:cNvSpPr>
            <a:spLocks noGrp="1"/>
          </p:cNvSpPr>
          <p:nvPr>
            <p:ph idx="1"/>
          </p:nvPr>
        </p:nvSpPr>
        <p:spPr/>
        <p:txBody>
          <a:bodyPr>
            <a:normAutofit fontScale="70000" lnSpcReduction="20000"/>
          </a:bodyPr>
          <a:lstStyle/>
          <a:p>
            <a:pPr algn="just"/>
            <a:r>
              <a:rPr lang="fr-FR" dirty="0" smtClean="0"/>
              <a:t>Lorsque j’étais en train d’accomplir mon pèlerinage Je me suis alors regardé transpirant dans mon «</a:t>
            </a:r>
            <a:r>
              <a:rPr lang="fr-FR" dirty="0" err="1" smtClean="0"/>
              <a:t>Ihram</a:t>
            </a:r>
            <a:r>
              <a:rPr lang="fr-FR" dirty="0" smtClean="0"/>
              <a:t>» peu élégant et mal à l’aise.</a:t>
            </a:r>
          </a:p>
          <a:p>
            <a:pPr algn="just"/>
            <a:r>
              <a:rPr lang="fr-FR" dirty="0" smtClean="0"/>
              <a:t>J’ai pensé qu’à l’accoutumé lorsque je suis invité j’essaye de soigner mon apparence et m’embellir pour honorer celui qui m’invite.</a:t>
            </a:r>
          </a:p>
          <a:p>
            <a:pPr algn="just"/>
            <a:r>
              <a:rPr lang="fr-FR" dirty="0" smtClean="0"/>
              <a:t>Puis après une longue séance d’invocations lors de la station à Arafat je compris qu’en réalité je m’étais embellis comme jamais.</a:t>
            </a:r>
          </a:p>
          <a:p>
            <a:pPr algn="just"/>
            <a:r>
              <a:rPr lang="fr-FR" dirty="0" smtClean="0"/>
              <a:t>J’ai délaissé tout confort pour porter un habit de patience qui me projette dans l’océan de l’humilité et tout cela dans le seul but de me soumettre à mon Seigneur.</a:t>
            </a:r>
          </a:p>
          <a:p>
            <a:pPr algn="just"/>
            <a:r>
              <a:rPr lang="fr-FR" dirty="0" smtClean="0"/>
              <a:t>Le sacrifice, la patience, l’humilité, la soumission et la simplicité sont les vêtements qui viennent embellir l’âme.</a:t>
            </a:r>
          </a:p>
          <a:p>
            <a:pPr algn="just"/>
            <a:r>
              <a:rPr lang="fr-FR" b="1" dirty="0" smtClean="0"/>
              <a:t> « Allah ne regarde pas votre apparence extérieure et votre richesse, plutôt Il regarde vos cœurs et actes. »  </a:t>
            </a:r>
            <a:r>
              <a:rPr lang="fr-FR" dirty="0" smtClean="0"/>
              <a:t>Rapporté par </a:t>
            </a:r>
            <a:r>
              <a:rPr lang="fr-FR" dirty="0" err="1" smtClean="0"/>
              <a:t>Muslim</a:t>
            </a:r>
            <a:r>
              <a:rPr lang="fr-FR" dirty="0" smtClean="0"/>
              <a:t> (1356)</a:t>
            </a:r>
          </a:p>
          <a:p>
            <a:endParaRPr lang="fr-F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الجمال والحسن في الكلام</a:t>
            </a:r>
            <a:endParaRPr lang="fr-FR" dirty="0"/>
          </a:p>
        </p:txBody>
      </p:sp>
      <p:sp>
        <p:nvSpPr>
          <p:cNvPr id="3" name="Espace réservé du contenu 2"/>
          <p:cNvSpPr>
            <a:spLocks noGrp="1"/>
          </p:cNvSpPr>
          <p:nvPr>
            <p:ph idx="1"/>
          </p:nvPr>
        </p:nvSpPr>
        <p:spPr/>
        <p:txBody>
          <a:bodyPr>
            <a:normAutofit/>
          </a:bodyPr>
          <a:lstStyle/>
          <a:p>
            <a:pPr algn="r" rtl="1"/>
            <a:r>
              <a:rPr lang="ar-DZ" dirty="0" smtClean="0"/>
              <a:t>فالجمال المعنوي موجود في الأقوال الحسنة، </a:t>
            </a:r>
            <a:r>
              <a:rPr lang="ar-DZ" dirty="0" err="1" smtClean="0"/>
              <a:t>و</a:t>
            </a:r>
            <a:r>
              <a:rPr lang="ar-DZ" dirty="0" smtClean="0"/>
              <a:t> الألفاظ الطيبة، قال تعالى: ((و من أحسن قولا ممن دعا </a:t>
            </a:r>
            <a:r>
              <a:rPr lang="ar-DZ" dirty="0" err="1" smtClean="0"/>
              <a:t>الى</a:t>
            </a:r>
            <a:r>
              <a:rPr lang="ar-DZ" dirty="0" smtClean="0"/>
              <a:t> الله </a:t>
            </a:r>
            <a:r>
              <a:rPr lang="ar-DZ" dirty="0" err="1" smtClean="0"/>
              <a:t>و</a:t>
            </a:r>
            <a:r>
              <a:rPr lang="ar-DZ" dirty="0" smtClean="0"/>
              <a:t> عمل صالحا وقال إنني من المسلمين)).</a:t>
            </a:r>
          </a:p>
          <a:p>
            <a:pPr algn="r" rtl="1"/>
            <a:r>
              <a:rPr lang="ar-DZ" dirty="0" smtClean="0"/>
              <a:t>{وقولوا للناس حسنا}</a:t>
            </a:r>
          </a:p>
          <a:p>
            <a:pPr algn="r" rtl="1"/>
            <a:r>
              <a:rPr lang="ar-DZ" dirty="0" smtClean="0"/>
              <a:t>{وقل لعبادي يقولوا التي هي أحسن}</a:t>
            </a:r>
          </a:p>
          <a:p>
            <a:pPr algn="r" rtl="1"/>
            <a:r>
              <a:rPr lang="ar-DZ" dirty="0" smtClean="0"/>
              <a:t>{ولا تجادلوا أهل الكتاب إلا بالتي هي أحسن}</a:t>
            </a:r>
          </a:p>
          <a:p>
            <a:pPr algn="r" rtl="1"/>
            <a:r>
              <a:rPr lang="ar-DZ" dirty="0" smtClean="0"/>
              <a:t>{ادفع بالتي هي أحسن</a:t>
            </a:r>
            <a:r>
              <a:rPr lang="ar-DZ" dirty="0" smtClean="0"/>
              <a:t>}</a:t>
            </a:r>
            <a:endParaRPr lang="fr-FR"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الصبر الجميل</a:t>
            </a:r>
            <a:endParaRPr lang="fr-FR" dirty="0"/>
          </a:p>
        </p:txBody>
      </p:sp>
      <p:sp>
        <p:nvSpPr>
          <p:cNvPr id="3" name="Espace réservé du contenu 2"/>
          <p:cNvSpPr>
            <a:spLocks noGrp="1"/>
          </p:cNvSpPr>
          <p:nvPr>
            <p:ph idx="1"/>
          </p:nvPr>
        </p:nvSpPr>
        <p:spPr/>
        <p:txBody>
          <a:bodyPr/>
          <a:lstStyle/>
          <a:p>
            <a:pPr algn="r" rtl="1"/>
            <a:r>
              <a:rPr lang="ar-DZ" dirty="0" smtClean="0"/>
              <a:t>قال الله سبحانه (فَاصْبِرْ صَبْراً جَمِيلاً) [</a:t>
            </a:r>
            <a:r>
              <a:rPr lang="ar-DZ" dirty="0" err="1" smtClean="0"/>
              <a:t>المعارج</a:t>
            </a:r>
            <a:r>
              <a:rPr lang="ar-DZ" dirty="0" smtClean="0"/>
              <a:t>: 5]، والصبر الجميل هو الذي لا شكوى معه ولا جزع فيه.</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beauté d’Allah</a:t>
            </a:r>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fr-FR" dirty="0">
                <a:latin typeface="+mj-lt"/>
              </a:rPr>
              <a:t>Un des noms magnifiques d’Allah est Al </a:t>
            </a:r>
            <a:r>
              <a:rPr lang="fr-FR" dirty="0" err="1">
                <a:latin typeface="+mj-lt"/>
              </a:rPr>
              <a:t>Jamîl</a:t>
            </a:r>
            <a:r>
              <a:rPr lang="fr-FR" dirty="0">
                <a:latin typeface="+mj-lt"/>
              </a:rPr>
              <a:t> (Le beau). </a:t>
            </a:r>
            <a:r>
              <a:rPr lang="fr-FR" b="1" dirty="0" smtClean="0"/>
              <a:t>Le Sublime </a:t>
            </a:r>
          </a:p>
          <a:p>
            <a:r>
              <a:rPr lang="fr-FR" i="1" dirty="0" smtClean="0"/>
              <a:t>C'est Celui qui est Sublime dans Son essence, qui possède la beauté</a:t>
            </a:r>
            <a:r>
              <a:rPr lang="fr-FR" dirty="0" smtClean="0"/>
              <a:t> </a:t>
            </a:r>
            <a:r>
              <a:rPr lang="fr-FR" i="1" dirty="0" smtClean="0"/>
              <a:t>absolue</a:t>
            </a:r>
            <a:r>
              <a:rPr lang="fr-FR" dirty="0" smtClean="0"/>
              <a:t>  </a:t>
            </a:r>
            <a:r>
              <a:rPr lang="fr-FR" i="1" dirty="0" smtClean="0"/>
              <a:t>dans Ses noms, Ses attributs et Ses actes.</a:t>
            </a:r>
            <a:endParaRPr lang="ar-DZ" dirty="0" smtClean="0">
              <a:latin typeface="+mj-lt"/>
            </a:endParaRPr>
          </a:p>
          <a:p>
            <a:pPr algn="just"/>
            <a:r>
              <a:rPr lang="fr-FR" dirty="0" smtClean="0">
                <a:latin typeface="+mj-lt"/>
              </a:rPr>
              <a:t>Le prophète </a:t>
            </a:r>
            <a:r>
              <a:rPr lang="fr-FR" dirty="0" err="1">
                <a:latin typeface="+mj-lt"/>
              </a:rPr>
              <a:t>sallallahu</a:t>
            </a:r>
            <a:r>
              <a:rPr lang="fr-FR" dirty="0">
                <a:latin typeface="+mj-lt"/>
              </a:rPr>
              <a:t> ‘</a:t>
            </a:r>
            <a:r>
              <a:rPr lang="fr-FR" dirty="0" err="1">
                <a:latin typeface="+mj-lt"/>
              </a:rPr>
              <a:t>alayhi</a:t>
            </a:r>
            <a:r>
              <a:rPr lang="fr-FR" dirty="0">
                <a:latin typeface="+mj-lt"/>
              </a:rPr>
              <a:t> </a:t>
            </a:r>
            <a:r>
              <a:rPr lang="fr-FR" dirty="0" err="1">
                <a:latin typeface="+mj-lt"/>
              </a:rPr>
              <a:t>wa</a:t>
            </a:r>
            <a:r>
              <a:rPr lang="fr-FR" dirty="0">
                <a:latin typeface="+mj-lt"/>
              </a:rPr>
              <a:t> </a:t>
            </a:r>
            <a:r>
              <a:rPr lang="fr-FR" dirty="0" err="1" smtClean="0">
                <a:latin typeface="+mj-lt"/>
              </a:rPr>
              <a:t>sallam</a:t>
            </a:r>
            <a:r>
              <a:rPr lang="fr-FR" dirty="0" smtClean="0">
                <a:latin typeface="+mj-lt"/>
              </a:rPr>
              <a:t> </a:t>
            </a:r>
            <a:r>
              <a:rPr lang="fr-FR" dirty="0">
                <a:latin typeface="+mj-lt"/>
              </a:rPr>
              <a:t>a </a:t>
            </a:r>
            <a:r>
              <a:rPr lang="fr-FR" dirty="0" smtClean="0">
                <a:latin typeface="+mj-lt"/>
              </a:rPr>
              <a:t>dit: </a:t>
            </a:r>
            <a:r>
              <a:rPr lang="fr-FR" dirty="0">
                <a:latin typeface="+mj-lt"/>
              </a:rPr>
              <a:t>« Allah est beau et aime la beauté » Rapporté par </a:t>
            </a:r>
            <a:r>
              <a:rPr lang="fr-FR" dirty="0" err="1" smtClean="0">
                <a:latin typeface="+mj-lt"/>
              </a:rPr>
              <a:t>Muslim</a:t>
            </a:r>
            <a:r>
              <a:rPr lang="fr-FR" dirty="0" smtClean="0">
                <a:latin typeface="+mj-lt"/>
              </a:rPr>
              <a:t>.</a:t>
            </a:r>
            <a:endParaRPr lang="ar-DZ" dirty="0" smtClean="0">
              <a:latin typeface="+mj-lt"/>
            </a:endParaRPr>
          </a:p>
          <a:p>
            <a:pPr algn="just" rtl="1"/>
            <a:r>
              <a:rPr lang="ar-SA" dirty="0" smtClean="0"/>
              <a:t>وكذلك هو جميل في أسمائه، فإنها كلها حسنى بل أحسن الأسماء على الإطلاق وأجملها، قال تعالى: </a:t>
            </a:r>
            <a:r>
              <a:rPr lang="ar-SA" b="1" dirty="0" smtClean="0"/>
              <a:t>{وَلِلَّهِ الْأَسْمَاءُ الْحُسْنَى فَادْعُوهُ </a:t>
            </a:r>
            <a:r>
              <a:rPr lang="ar-SA" b="1" dirty="0" err="1" smtClean="0"/>
              <a:t>بِهَا</a:t>
            </a:r>
            <a:r>
              <a:rPr lang="ar-SA" b="1" dirty="0" smtClean="0"/>
              <a:t>}</a:t>
            </a:r>
            <a:r>
              <a:rPr lang="ar-SA" dirty="0" smtClean="0"/>
              <a:t> الأعراف (180).</a:t>
            </a:r>
            <a:endParaRPr lang="ar-DZ" dirty="0" smtClean="0">
              <a:latin typeface="+mj-lt"/>
            </a:endParaRPr>
          </a:p>
          <a:p>
            <a:pPr algn="just"/>
            <a:r>
              <a:rPr lang="fr-FR" dirty="0" smtClean="0">
                <a:latin typeface="+mj-lt"/>
              </a:rPr>
              <a:t>«C’est à Allah qu’appartiennent les sublimes noms » [</a:t>
            </a:r>
            <a:r>
              <a:rPr lang="fr-FR" dirty="0" err="1" smtClean="0">
                <a:latin typeface="+mj-lt"/>
              </a:rPr>
              <a:t>Al-A’raf</a:t>
            </a:r>
            <a:r>
              <a:rPr lang="fr-FR" dirty="0" smtClean="0">
                <a:latin typeface="+mj-lt"/>
              </a:rPr>
              <a:t> | v180 ]</a:t>
            </a:r>
            <a:endParaRPr lang="fr-FR"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إن الله جميل يحب الجمال</a:t>
            </a:r>
            <a:endParaRPr lang="fr-FR" dirty="0"/>
          </a:p>
        </p:txBody>
      </p:sp>
      <p:sp>
        <p:nvSpPr>
          <p:cNvPr id="3" name="Espace réservé du contenu 2"/>
          <p:cNvSpPr>
            <a:spLocks noGrp="1"/>
          </p:cNvSpPr>
          <p:nvPr>
            <p:ph idx="1"/>
          </p:nvPr>
        </p:nvSpPr>
        <p:spPr/>
        <p:txBody>
          <a:bodyPr/>
          <a:lstStyle/>
          <a:p>
            <a:pPr algn="just" rtl="1"/>
            <a:r>
              <a:rPr lang="ar-DZ" dirty="0" smtClean="0"/>
              <a:t>قال رسول الله صلى الله عليه وسلم في الحديث الذي يرويه ابن مسعود رضي الله عنه: "لا يدخل النار من كان في قلبه مثقال حبة من إيمان، ولا يدخل الجنة من كان في قلبه مثقال حبة من كبر"، عند ذلك قال رجل: يا رسول الله إني ليعجبني أن يكون ثوبي غسيلًا ورأسي دهينًا وشراك نعلي جيدًا -وذكر أشياء حتى ذكر علاقة سوطه- أفمن الكبْر ذلك يا رسول الله؟ فقال رسول الله صلى الله عليه وسلم: "لا، ذلك الجمال، إن الله جميل يحب الجمال، ولكن الكبْر من سفه الحق وازدرى الناس" (رواه مسلم </a:t>
            </a:r>
            <a:r>
              <a:rPr lang="ar-DZ" dirty="0" err="1" smtClean="0"/>
              <a:t>و</a:t>
            </a:r>
            <a:r>
              <a:rPr lang="ar-DZ" dirty="0" smtClean="0"/>
              <a:t> الترمذي </a:t>
            </a:r>
            <a:r>
              <a:rPr lang="ar-DZ" dirty="0" err="1" smtClean="0"/>
              <a:t>و</a:t>
            </a:r>
            <a:r>
              <a:rPr lang="ar-DZ" dirty="0" smtClean="0"/>
              <a:t> ابن ماجه).</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smtClean="0"/>
              <a:t>Allah est Beau et Il aime la beauté</a:t>
            </a:r>
            <a:endParaRPr lang="fr-FR" dirty="0"/>
          </a:p>
        </p:txBody>
      </p:sp>
      <p:sp>
        <p:nvSpPr>
          <p:cNvPr id="3" name="Espace réservé du contenu 2"/>
          <p:cNvSpPr>
            <a:spLocks noGrp="1"/>
          </p:cNvSpPr>
          <p:nvPr>
            <p:ph idx="1"/>
          </p:nvPr>
        </p:nvSpPr>
        <p:spPr/>
        <p:txBody>
          <a:bodyPr/>
          <a:lstStyle/>
          <a:p>
            <a:pPr algn="just"/>
            <a:r>
              <a:rPr lang="fr-FR" dirty="0" smtClean="0"/>
              <a:t>D’après 'Abdullah Ibn </a:t>
            </a:r>
            <a:r>
              <a:rPr lang="fr-FR" dirty="0" err="1" smtClean="0"/>
              <a:t>Mas'ud</a:t>
            </a:r>
            <a:r>
              <a:rPr lang="fr-FR" dirty="0" smtClean="0"/>
              <a:t> (</a:t>
            </a:r>
            <a:r>
              <a:rPr lang="fr-FR" i="1" dirty="0" err="1" smtClean="0"/>
              <a:t>radiallahu</a:t>
            </a:r>
            <a:r>
              <a:rPr lang="fr-FR" i="1" dirty="0" smtClean="0"/>
              <a:t> '</a:t>
            </a:r>
            <a:r>
              <a:rPr lang="fr-FR" i="1" dirty="0" err="1" smtClean="0"/>
              <a:t>anhu</a:t>
            </a:r>
            <a:r>
              <a:rPr lang="fr-FR" dirty="0" smtClean="0"/>
              <a:t>), le prophète (</a:t>
            </a:r>
            <a:r>
              <a:rPr lang="fr-FR" i="1" dirty="0" err="1" smtClean="0"/>
              <a:t>sallallahu</a:t>
            </a:r>
            <a:r>
              <a:rPr lang="fr-FR" i="1" dirty="0" smtClean="0"/>
              <a:t> '</a:t>
            </a:r>
            <a:r>
              <a:rPr lang="fr-FR" i="1" dirty="0" err="1" smtClean="0"/>
              <a:t>alayhi</a:t>
            </a:r>
            <a:r>
              <a:rPr lang="fr-FR" i="1" dirty="0" smtClean="0"/>
              <a:t> </a:t>
            </a:r>
            <a:r>
              <a:rPr lang="fr-FR" i="1" dirty="0" err="1" smtClean="0"/>
              <a:t>wa</a:t>
            </a:r>
            <a:r>
              <a:rPr lang="fr-FR" i="1" dirty="0" smtClean="0"/>
              <a:t> </a:t>
            </a:r>
            <a:r>
              <a:rPr lang="fr-FR" i="1" dirty="0" err="1" smtClean="0"/>
              <a:t>sallam</a:t>
            </a:r>
            <a:r>
              <a:rPr lang="fr-FR" dirty="0" smtClean="0"/>
              <a:t>) a dit : </a:t>
            </a:r>
            <a:r>
              <a:rPr lang="fr-FR" i="1" dirty="0" smtClean="0"/>
              <a:t>« N’entrera pas au Paradis quiconque a le poids d'un atome d’orgueil dans son cœur. »</a:t>
            </a:r>
            <a:r>
              <a:rPr lang="fr-FR" dirty="0" smtClean="0"/>
              <a:t> Un homme a dit : "Et si un homme aime les beaux vêtements et les belles chaussures ? » Il dit : </a:t>
            </a:r>
            <a:r>
              <a:rPr lang="fr-FR" i="1" dirty="0" smtClean="0"/>
              <a:t>« Allah est Beau et Il aime la beauté. L’orgueil c’est de refuser la vérité </a:t>
            </a:r>
            <a:r>
              <a:rPr lang="fr-FR" dirty="0" smtClean="0"/>
              <a:t>et le mépris des gens</a:t>
            </a:r>
            <a:r>
              <a:rPr lang="fr-FR" i="1" dirty="0" smtClean="0"/>
              <a:t>».</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1534</TotalTime>
  <Words>6413</Words>
  <Application>Microsoft Office PowerPoint</Application>
  <PresentationFormat>Affichage à l'écran (4:3)</PresentationFormat>
  <Paragraphs>240</Paragraphs>
  <Slides>66</Slides>
  <Notes>1</Notes>
  <HiddenSlides>0</HiddenSlides>
  <MMClips>0</MMClips>
  <ScaleCrop>false</ScaleCrop>
  <HeadingPairs>
    <vt:vector size="4" baseType="variant">
      <vt:variant>
        <vt:lpstr>Thème</vt:lpstr>
      </vt:variant>
      <vt:variant>
        <vt:i4>1</vt:i4>
      </vt:variant>
      <vt:variant>
        <vt:lpstr>Titres des diapositives</vt:lpstr>
      </vt:variant>
      <vt:variant>
        <vt:i4>66</vt:i4>
      </vt:variant>
    </vt:vector>
  </HeadingPairs>
  <TitlesOfParts>
    <vt:vector size="67" baseType="lpstr">
      <vt:lpstr>Thème Office</vt:lpstr>
      <vt:lpstr>La beauté de l’Islam</vt:lpstr>
      <vt:lpstr>Diapositive 2</vt:lpstr>
      <vt:lpstr>فطرَ الله النفوسَ على الإحساس بالجمال</vt:lpstr>
      <vt:lpstr>Diapositive 4</vt:lpstr>
      <vt:lpstr>Diapositive 5</vt:lpstr>
      <vt:lpstr>الحق وحده لا يكفي</vt:lpstr>
      <vt:lpstr>La beauté d’Allah</vt:lpstr>
      <vt:lpstr>إن الله جميل يحب الجمال</vt:lpstr>
      <vt:lpstr>Allah est Beau et Il aime la beauté</vt:lpstr>
      <vt:lpstr>وَعَائِلٌ مُسْتَكْبِرٌ</vt:lpstr>
      <vt:lpstr>Diapositive 11</vt:lpstr>
      <vt:lpstr>Diapositive 12</vt:lpstr>
      <vt:lpstr>أعظم النعم رؤية المؤمنين ربهم يوم القيامة</vt:lpstr>
      <vt:lpstr>Diapositive 14</vt:lpstr>
      <vt:lpstr>كلمة ابن القيم</vt:lpstr>
      <vt:lpstr>Diapositive 16</vt:lpstr>
      <vt:lpstr>الجمال في خلق الله</vt:lpstr>
      <vt:lpstr>Diapositive 18</vt:lpstr>
      <vt:lpstr>Diapositive 19</vt:lpstr>
      <vt:lpstr>Très important</vt:lpstr>
      <vt:lpstr>Comment expliqué cette parole</vt:lpstr>
      <vt:lpstr>Diapositive 22</vt:lpstr>
      <vt:lpstr>كان الإمام مالك يُعنى بلباسه عنايةً تامةً</vt:lpstr>
      <vt:lpstr>Diapositive 24</vt:lpstr>
      <vt:lpstr>Diapositive 25</vt:lpstr>
      <vt:lpstr>وسُنَّةُ نبينا أحقُّ أن تُتَّبَعَ</vt:lpstr>
      <vt:lpstr>Diapositive 27</vt:lpstr>
      <vt:lpstr>Diapositive 28</vt:lpstr>
      <vt:lpstr>قصة خولة بنت حكيم</vt:lpstr>
      <vt:lpstr>Diapositive 30</vt:lpstr>
      <vt:lpstr>أم الدرداء</vt:lpstr>
      <vt:lpstr>Diapositive 32</vt:lpstr>
      <vt:lpstr>سليمان الصرح الممرد من قوارير</vt:lpstr>
      <vt:lpstr>Allah ne regarde ni vos corps</vt:lpstr>
      <vt:lpstr>علاقة الحسن والجمال بالعبادة</vt:lpstr>
      <vt:lpstr>Ihsanالإحسان </vt:lpstr>
      <vt:lpstr>مفهوم الجودة</vt:lpstr>
      <vt:lpstr>Diapositive 38</vt:lpstr>
      <vt:lpstr>Diapositive 39</vt:lpstr>
      <vt:lpstr>Diapositive 40</vt:lpstr>
      <vt:lpstr>L’odeur du prophète</vt:lpstr>
      <vt:lpstr>كان صلى الله عليه وسلم أرقى مثال للجمال</vt:lpstr>
      <vt:lpstr>Diapositive 43</vt:lpstr>
      <vt:lpstr>Diapositive 44</vt:lpstr>
      <vt:lpstr>جمال ابتسامة النبي</vt:lpstr>
      <vt:lpstr>Diapositive 46</vt:lpstr>
      <vt:lpstr>Diapositive 47</vt:lpstr>
      <vt:lpstr>La vraie beauté ne peut pas être dissociée de la pudeur.</vt:lpstr>
      <vt:lpstr>La simplicité</vt:lpstr>
      <vt:lpstr>جمال القرآن</vt:lpstr>
      <vt:lpstr>الشيخ صالح بن عبد الله بن حميد</vt:lpstr>
      <vt:lpstr>الوليد بن المغيرة </vt:lpstr>
      <vt:lpstr>Diapositive 53</vt:lpstr>
      <vt:lpstr>حسِّن صوتك بالقرآن</vt:lpstr>
      <vt:lpstr>Diapositive 55</vt:lpstr>
      <vt:lpstr>Lequel a la plus belle voix lors de la récitation du Coran</vt:lpstr>
      <vt:lpstr>Diapositive 57</vt:lpstr>
      <vt:lpstr>الجمال المعنوي</vt:lpstr>
      <vt:lpstr>Diapositive 59</vt:lpstr>
      <vt:lpstr>جمال الروح هو محل نظر الله</vt:lpstr>
      <vt:lpstr>La vraie beauté est celle de l'âme</vt:lpstr>
      <vt:lpstr>Mais le vêtement de la piété voilà qui est meilleur.</vt:lpstr>
      <vt:lpstr>Parole de sage</vt:lpstr>
      <vt:lpstr>Les hôtes du Tout-Miséricordieux</vt:lpstr>
      <vt:lpstr>الجمال والحسن في الكلام</vt:lpstr>
      <vt:lpstr>الصبر الجميل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beauté de l’Islam</dc:title>
  <dc:creator>abdelmajid nouar</dc:creator>
  <cp:lastModifiedBy>salem12</cp:lastModifiedBy>
  <cp:revision>45</cp:revision>
  <dcterms:created xsi:type="dcterms:W3CDTF">2016-03-11T00:24:44Z</dcterms:created>
  <dcterms:modified xsi:type="dcterms:W3CDTF">2016-03-19T13:54:40Z</dcterms:modified>
</cp:coreProperties>
</file>