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sldIdLst>
    <p:sldId id="256" r:id="rId2"/>
    <p:sldId id="319" r:id="rId3"/>
    <p:sldId id="351" r:id="rId4"/>
    <p:sldId id="285" r:id="rId5"/>
    <p:sldId id="258" r:id="rId6"/>
    <p:sldId id="286" r:id="rId7"/>
    <p:sldId id="257" r:id="rId8"/>
    <p:sldId id="265" r:id="rId9"/>
    <p:sldId id="264" r:id="rId10"/>
    <p:sldId id="261" r:id="rId11"/>
    <p:sldId id="292" r:id="rId12"/>
    <p:sldId id="293" r:id="rId13"/>
    <p:sldId id="304" r:id="rId14"/>
    <p:sldId id="305" r:id="rId15"/>
    <p:sldId id="357" r:id="rId16"/>
    <p:sldId id="267" r:id="rId17"/>
    <p:sldId id="358" r:id="rId18"/>
    <p:sldId id="306" r:id="rId19"/>
    <p:sldId id="307" r:id="rId20"/>
    <p:sldId id="360" r:id="rId21"/>
    <p:sldId id="347" r:id="rId22"/>
    <p:sldId id="359" r:id="rId23"/>
    <p:sldId id="308" r:id="rId24"/>
    <p:sldId id="309" r:id="rId25"/>
    <p:sldId id="310" r:id="rId26"/>
    <p:sldId id="311" r:id="rId27"/>
    <p:sldId id="312" r:id="rId28"/>
    <p:sldId id="356" r:id="rId29"/>
    <p:sldId id="355" r:id="rId30"/>
    <p:sldId id="313" r:id="rId31"/>
    <p:sldId id="314" r:id="rId32"/>
    <p:sldId id="315" r:id="rId33"/>
    <p:sldId id="316" r:id="rId34"/>
    <p:sldId id="349" r:id="rId35"/>
    <p:sldId id="348" r:id="rId36"/>
    <p:sldId id="317" r:id="rId37"/>
    <p:sldId id="318" r:id="rId38"/>
    <p:sldId id="350" r:id="rId39"/>
    <p:sldId id="320" r:id="rId40"/>
    <p:sldId id="321" r:id="rId41"/>
    <p:sldId id="322" r:id="rId42"/>
    <p:sldId id="323" r:id="rId43"/>
    <p:sldId id="353" r:id="rId44"/>
    <p:sldId id="352" r:id="rId45"/>
    <p:sldId id="324" r:id="rId46"/>
    <p:sldId id="325" r:id="rId47"/>
    <p:sldId id="326" r:id="rId48"/>
    <p:sldId id="327" r:id="rId49"/>
    <p:sldId id="328" r:id="rId50"/>
    <p:sldId id="329" r:id="rId51"/>
    <p:sldId id="330" r:id="rId52"/>
    <p:sldId id="331" r:id="rId53"/>
    <p:sldId id="332" r:id="rId54"/>
    <p:sldId id="333" r:id="rId55"/>
    <p:sldId id="334" r:id="rId56"/>
    <p:sldId id="335" r:id="rId57"/>
    <p:sldId id="336" r:id="rId58"/>
    <p:sldId id="337" r:id="rId59"/>
    <p:sldId id="338" r:id="rId60"/>
    <p:sldId id="339" r:id="rId61"/>
    <p:sldId id="340" r:id="rId62"/>
    <p:sldId id="260" r:id="rId63"/>
    <p:sldId id="287" r:id="rId64"/>
    <p:sldId id="302" r:id="rId65"/>
    <p:sldId id="303" r:id="rId66"/>
    <p:sldId id="291" r:id="rId67"/>
    <p:sldId id="279" r:id="rId68"/>
    <p:sldId id="280" r:id="rId69"/>
    <p:sldId id="281" r:id="rId70"/>
    <p:sldId id="282" r:id="rId71"/>
    <p:sldId id="283" r:id="rId72"/>
    <p:sldId id="284" r:id="rId73"/>
    <p:sldId id="341" r:id="rId74"/>
    <p:sldId id="344" r:id="rId75"/>
    <p:sldId id="342" r:id="rId76"/>
    <p:sldId id="343" r:id="rId77"/>
    <p:sldId id="345" r:id="rId78"/>
    <p:sldId id="346" r:id="rId79"/>
  </p:sldIdLst>
  <p:sldSz cx="9144000" cy="6858000" type="screen4x3"/>
  <p:notesSz cx="6858000" cy="9144000"/>
  <p:defaultTextStyle>
    <a:defPPr>
      <a:defRPr lang="fr-FR"/>
    </a:defPPr>
    <a:lvl1pPr algn="r" rtl="0" fontAlgn="base">
      <a:spcBef>
        <a:spcPct val="0"/>
      </a:spcBef>
      <a:spcAft>
        <a:spcPct val="0"/>
      </a:spcAft>
      <a:defRPr kern="1200">
        <a:solidFill>
          <a:schemeClr val="tx1"/>
        </a:solidFill>
        <a:latin typeface="Arial" charset="0"/>
        <a:ea typeface="+mn-ea"/>
        <a:cs typeface="Arial" charset="0"/>
      </a:defRPr>
    </a:lvl1pPr>
    <a:lvl2pPr marL="457200" algn="r" rtl="0" fontAlgn="base">
      <a:spcBef>
        <a:spcPct val="0"/>
      </a:spcBef>
      <a:spcAft>
        <a:spcPct val="0"/>
      </a:spcAft>
      <a:defRPr kern="1200">
        <a:solidFill>
          <a:schemeClr val="tx1"/>
        </a:solidFill>
        <a:latin typeface="Arial" charset="0"/>
        <a:ea typeface="+mn-ea"/>
        <a:cs typeface="Arial" charset="0"/>
      </a:defRPr>
    </a:lvl2pPr>
    <a:lvl3pPr marL="914400" algn="r" rtl="0" fontAlgn="base">
      <a:spcBef>
        <a:spcPct val="0"/>
      </a:spcBef>
      <a:spcAft>
        <a:spcPct val="0"/>
      </a:spcAft>
      <a:defRPr kern="1200">
        <a:solidFill>
          <a:schemeClr val="tx1"/>
        </a:solidFill>
        <a:latin typeface="Arial" charset="0"/>
        <a:ea typeface="+mn-ea"/>
        <a:cs typeface="Arial" charset="0"/>
      </a:defRPr>
    </a:lvl3pPr>
    <a:lvl4pPr marL="1371600" algn="r" rtl="0" fontAlgn="base">
      <a:spcBef>
        <a:spcPct val="0"/>
      </a:spcBef>
      <a:spcAft>
        <a:spcPct val="0"/>
      </a:spcAft>
      <a:defRPr kern="1200">
        <a:solidFill>
          <a:schemeClr val="tx1"/>
        </a:solidFill>
        <a:latin typeface="Arial" charset="0"/>
        <a:ea typeface="+mn-ea"/>
        <a:cs typeface="Arial" charset="0"/>
      </a:defRPr>
    </a:lvl4pPr>
    <a:lvl5pPr marL="1828800" algn="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08" y="-96"/>
      </p:cViewPr>
      <p:guideLst>
        <p:guide orient="horz" pos="2160"/>
        <p:guide pos="2880"/>
      </p:guideLst>
    </p:cSldViewPr>
  </p:slideViewPr>
  <p:notesTextViewPr>
    <p:cViewPr>
      <p:scale>
        <a:sx n="1" d="1"/>
        <a:sy n="1" d="1"/>
      </p:scale>
      <p:origin x="0" y="0"/>
    </p:cViewPr>
  </p:notesTextViewPr>
  <p:sorterViewPr>
    <p:cViewPr>
      <p:scale>
        <a:sx n="66" d="100"/>
        <a:sy n="66" d="100"/>
      </p:scale>
      <p:origin x="0" y="255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9084A75-1873-426E-B1F3-9D953B575661}" type="datetimeFigureOut">
              <a:rPr lang="fr-FR"/>
              <a:pPr>
                <a:defRPr/>
              </a:pPr>
              <a:t>20/12/2012</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C8C9A02-4D9A-4F70-863B-3EADB1023F5F}"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301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4301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94C1FD4-5807-4AFC-AA95-02A46DBD84A4}" type="slidenum">
              <a:rPr lang="fr-FR">
                <a:cs typeface="Arial" charset="0"/>
              </a:rPr>
              <a:pPr fontAlgn="base">
                <a:spcBef>
                  <a:spcPct val="0"/>
                </a:spcBef>
                <a:spcAft>
                  <a:spcPct val="0"/>
                </a:spcAft>
              </a:pPr>
              <a:t>32</a:t>
            </a:fld>
            <a:endParaRPr lang="fr-FR">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1CAC1A-4645-47E3-84E8-281CDF4F7FBD}" type="slidenum">
              <a:rPr lang="fr-FR">
                <a:cs typeface="Arial" charset="0"/>
              </a:rPr>
              <a:pPr fontAlgn="base">
                <a:spcBef>
                  <a:spcPct val="0"/>
                </a:spcBef>
                <a:spcAft>
                  <a:spcPct val="0"/>
                </a:spcAft>
              </a:pPr>
              <a:t>44</a:t>
            </a:fld>
            <a:endParaRPr lang="fr-FR">
              <a:cs typeface="Arial" charset="0"/>
            </a:endParaRPr>
          </a:p>
        </p:txBody>
      </p:sp>
      <p:sp>
        <p:nvSpPr>
          <p:cNvPr id="563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7987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7987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1FCF14-F0A8-4360-AF72-6809DCC3E3A4}" type="slidenum">
              <a:rPr lang="fr-FR">
                <a:cs typeface="Arial" charset="0"/>
              </a:rPr>
              <a:pPr fontAlgn="base">
                <a:spcBef>
                  <a:spcPct val="0"/>
                </a:spcBef>
                <a:spcAft>
                  <a:spcPct val="0"/>
                </a:spcAft>
              </a:pPr>
              <a:t>66</a:t>
            </a:fld>
            <a:endParaRPr lang="fr-FR">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42C7A9BF-0EF8-48C3-875F-357AF7673A84}" type="datetimeFigureOut">
              <a:rPr lang="fr-FR"/>
              <a:pPr>
                <a:defRPr/>
              </a:pPr>
              <a:t>20/12/2012</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CD97CAB-B05E-438E-AFCC-EDCAD64528B0}" type="slidenum">
              <a:rPr lang="fr-FR"/>
              <a:pPr>
                <a:defRP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9695285-73FE-48F0-B5AE-E0C1EA73CCBA}" type="datetimeFigureOut">
              <a:rPr lang="fr-FR"/>
              <a:pPr>
                <a:defRPr/>
              </a:pPr>
              <a:t>20/12/2012</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BFFD181-F799-407C-8AF2-69C7C7F187E9}"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57540F08-C687-4AE2-8CFF-CE9C2EB9BEB6}" type="datetimeFigureOut">
              <a:rPr lang="fr-FR"/>
              <a:pPr>
                <a:defRPr/>
              </a:pPr>
              <a:t>20/12/2012</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B8ED21D-20DB-4F33-9AFA-23C5E6BA4790}"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56187911-43BF-4853-9C5D-44F88AEA7E07}" type="datetimeFigureOut">
              <a:rPr lang="fr-FR"/>
              <a:pPr>
                <a:defRPr/>
              </a:pPr>
              <a:t>20/12/2012</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E61DEA8-1995-46AD-B8AC-C2FD8298519B}"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AFB0A51E-DA2A-4214-B7A4-7B52080B1403}" type="datetimeFigureOut">
              <a:rPr lang="fr-FR"/>
              <a:pPr>
                <a:defRPr/>
              </a:pPr>
              <a:t>20/12/2012</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B040E6D-7AB5-4CC5-A795-C2E085717830}"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215DA8EB-510C-40C4-91CC-BDF644003FB0}" type="datetimeFigureOut">
              <a:rPr lang="fr-FR"/>
              <a:pPr>
                <a:defRPr/>
              </a:pPr>
              <a:t>20/12/2012</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0DB1CB38-BDD0-45CC-86D0-24C87D1BE08E}"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AD62B84B-E7D0-490A-A498-0DC55EC5214E}" type="datetimeFigureOut">
              <a:rPr lang="fr-FR"/>
              <a:pPr>
                <a:defRPr/>
              </a:pPr>
              <a:t>20/12/2012</a:t>
            </a:fld>
            <a:endParaRPr lang="fr-FR" dirty="0"/>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977F9D3A-DD20-4D8E-9946-D90544C1F581}"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9730F063-EBE2-4D79-8551-6A90E225BEAD}" type="datetimeFigureOut">
              <a:rPr lang="fr-FR"/>
              <a:pPr>
                <a:defRPr/>
              </a:pPr>
              <a:t>20/12/2012</a:t>
            </a:fld>
            <a:endParaRPr lang="fr-FR" dirty="0"/>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27274B6F-8F9E-417C-A51F-509B9098B406}"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6D7254AB-C141-4C65-99B8-9C0A86604EDD}" type="datetimeFigureOut">
              <a:rPr lang="fr-FR"/>
              <a:pPr>
                <a:defRPr/>
              </a:pPr>
              <a:t>20/12/2012</a:t>
            </a:fld>
            <a:endParaRPr lang="fr-FR" dirty="0"/>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C917A08C-6557-4CAB-B530-82471DEFE6B3}"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7A4E737C-438E-488C-AA36-886C37AE67BC}" type="datetimeFigureOut">
              <a:rPr lang="fr-FR"/>
              <a:pPr>
                <a:defRPr/>
              </a:pPr>
              <a:t>20/12/2012</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E7082C89-8CB4-4D77-BBBD-B49E06115AC5}"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3B52FF9C-F180-4D5C-8378-81BC5BF64BC8}" type="datetimeFigureOut">
              <a:rPr lang="fr-FR"/>
              <a:pPr>
                <a:defRPr/>
              </a:pPr>
              <a:t>20/12/2012</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4FF66A0-0C53-4148-9AA3-7C4441367ACB}"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A36FB55-7A63-40AC-BAD9-E758D11DC011}" type="datetimeFigureOut">
              <a:rPr lang="fr-FR"/>
              <a:pPr>
                <a:defRPr/>
              </a:pPr>
              <a:t>20/12/2012</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E85BD55-2B8B-457E-9697-E2BBF4D829F8}"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almentdhar.skyrock.com/3064874419-posted-on-2012-01-26.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re 1"/>
          <p:cNvSpPr>
            <a:spLocks noGrp="1"/>
          </p:cNvSpPr>
          <p:nvPr>
            <p:ph type="ctrTitle"/>
          </p:nvPr>
        </p:nvSpPr>
        <p:spPr/>
        <p:txBody>
          <a:bodyPr/>
          <a:lstStyle/>
          <a:p>
            <a:r>
              <a:rPr lang="ar-SA" smtClean="0"/>
              <a:t>الإيمان أولا</a:t>
            </a:r>
            <a:br>
              <a:rPr lang="ar-SA" smtClean="0"/>
            </a:br>
            <a:r>
              <a:rPr lang="ar-SA" smtClean="0"/>
              <a:t>أعمال القلوب</a:t>
            </a:r>
            <a:endParaRPr lang="fr-FR" smtClean="0"/>
          </a:p>
        </p:txBody>
      </p:sp>
      <p:sp>
        <p:nvSpPr>
          <p:cNvPr id="3" name="Sous-titre 2"/>
          <p:cNvSpPr>
            <a:spLocks noGrp="1"/>
          </p:cNvSpPr>
          <p:nvPr>
            <p:ph type="subTitle" idx="1"/>
          </p:nvPr>
        </p:nvSpPr>
        <p:spPr/>
        <p:txBody>
          <a:bodyPr rtlCol="0">
            <a:normAutofit/>
          </a:bodyPr>
          <a:lstStyle/>
          <a:p>
            <a:pPr fontAlgn="auto">
              <a:spcAft>
                <a:spcPts val="0"/>
              </a:spcAft>
              <a:buFont typeface="Arial" pitchFamily="34" charset="0"/>
              <a:buNone/>
              <a:defRPr/>
            </a:pPr>
            <a:r>
              <a:rPr lang="fr-FR" dirty="0" smtClean="0"/>
              <a:t>3- La foi en premier</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260350"/>
            <a:ext cx="8229600" cy="1800225"/>
          </a:xfrm>
        </p:spPr>
        <p:txBody>
          <a:bodyPr rtlCol="0">
            <a:normAutofit fontScale="90000"/>
          </a:bodyPr>
          <a:lstStyle/>
          <a:p>
            <a:pPr fontAlgn="auto">
              <a:spcAft>
                <a:spcPts val="0"/>
              </a:spcAft>
              <a:defRPr/>
            </a:pPr>
            <a:r>
              <a:rPr lang="ar-SA" dirty="0"/>
              <a:t>الشعور بمعية </a:t>
            </a:r>
            <a:r>
              <a:rPr lang="ar-SA" dirty="0" smtClean="0"/>
              <a:t>الله</a:t>
            </a:r>
            <a:br>
              <a:rPr lang="ar-SA" dirty="0" smtClean="0"/>
            </a:br>
            <a:r>
              <a:rPr lang="fr-FR" dirty="0" smtClean="0"/>
              <a:t>Développé un </a:t>
            </a:r>
            <a:r>
              <a:rPr lang="fr-FR" dirty="0"/>
              <a:t>fort sentiment de Présence </a:t>
            </a:r>
            <a:r>
              <a:rPr lang="fr-FR" dirty="0" smtClean="0"/>
              <a:t>d’Allah</a:t>
            </a:r>
            <a:r>
              <a:rPr lang="ar-SA" dirty="0"/>
              <a:t/>
            </a:r>
            <a:br>
              <a:rPr lang="ar-SA" dirty="0"/>
            </a:br>
            <a:endParaRPr lang="fr-FR" dirty="0"/>
          </a:p>
        </p:txBody>
      </p:sp>
      <p:sp>
        <p:nvSpPr>
          <p:cNvPr id="23554" name="Espace réservé du contenu 2"/>
          <p:cNvSpPr>
            <a:spLocks noGrp="1"/>
          </p:cNvSpPr>
          <p:nvPr>
            <p:ph idx="1"/>
          </p:nvPr>
        </p:nvSpPr>
        <p:spPr>
          <a:xfrm>
            <a:off x="457200" y="1989138"/>
            <a:ext cx="8229600" cy="4137025"/>
          </a:xfrm>
        </p:spPr>
        <p:txBody>
          <a:bodyPr/>
          <a:lstStyle/>
          <a:p>
            <a:pPr algn="just"/>
            <a:endParaRPr lang="ar-SA" smtClean="0"/>
          </a:p>
          <a:p>
            <a:pPr algn="just"/>
            <a:r>
              <a:rPr lang="fr-FR" smtClean="0"/>
              <a:t>Allâh - Subhânahu - est avec Ses serviteurs où qu’ils soient : sur la terre, ou en mer, ou dans le ciel, ou dans l’obscurité, ou dans la lumière ou en toute situation Il est avec nous où que nous soyons.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re 1"/>
          <p:cNvSpPr>
            <a:spLocks noGrp="1"/>
          </p:cNvSpPr>
          <p:nvPr>
            <p:ph type="title"/>
          </p:nvPr>
        </p:nvSpPr>
        <p:spPr/>
        <p:txBody>
          <a:bodyPr/>
          <a:lstStyle/>
          <a:p>
            <a:r>
              <a:rPr lang="ar-SA" b="1" i="1" u="sng" smtClean="0"/>
              <a:t>وَهُوَ مَعَكُمْ</a:t>
            </a:r>
            <a:r>
              <a:rPr lang="ar-SA" u="sng" smtClean="0"/>
              <a:t> أَيْنَ مَا كُنْتُمْ}</a:t>
            </a:r>
            <a:r>
              <a:rPr lang="fr-FR" u="sng" smtClean="0"/>
              <a:t>}</a:t>
            </a:r>
            <a:endParaRPr lang="fr-FR" smtClean="0"/>
          </a:p>
        </p:txBody>
      </p:sp>
      <p:sp>
        <p:nvSpPr>
          <p:cNvPr id="3" name="Espace réservé du contenu 2"/>
          <p:cNvSpPr>
            <a:spLocks noGrp="1"/>
          </p:cNvSpPr>
          <p:nvPr>
            <p:ph idx="1"/>
          </p:nvPr>
        </p:nvSpPr>
        <p:spPr/>
        <p:txBody>
          <a:bodyPr rtlCol="0">
            <a:normAutofit fontScale="92500" lnSpcReduction="10000"/>
          </a:bodyPr>
          <a:lstStyle/>
          <a:p>
            <a:pPr algn="just" fontAlgn="auto">
              <a:spcAft>
                <a:spcPts val="0"/>
              </a:spcAft>
              <a:buFont typeface="Arial" pitchFamily="34" charset="0"/>
              <a:buChar char="•"/>
              <a:defRPr/>
            </a:pPr>
            <a:r>
              <a:rPr lang="fr-FR" dirty="0" smtClean="0"/>
              <a:t>« Il est avec vous où que vous soyez »</a:t>
            </a:r>
          </a:p>
          <a:p>
            <a:pPr algn="just" fontAlgn="auto">
              <a:spcAft>
                <a:spcPts val="0"/>
              </a:spcAft>
              <a:buFont typeface="Arial" pitchFamily="34" charset="0"/>
              <a:buChar char="•"/>
              <a:defRPr/>
            </a:pPr>
            <a:r>
              <a:rPr lang="fr-FR" dirty="0" smtClean="0"/>
              <a:t>« Pas de conversation secrète entre trois sans qu’Il ne soit leur quatrième, ni entre cinq sans qu’Il n’y ne soit leur sixième, ni moins ni plus que cela sans qu’Il ne soit avec eux, là où ils se trouvent. »</a:t>
            </a:r>
          </a:p>
          <a:p>
            <a:pPr algn="just" rtl="1" fontAlgn="auto">
              <a:spcAft>
                <a:spcPts val="0"/>
              </a:spcAft>
              <a:buFont typeface="Arial" pitchFamily="34" charset="0"/>
              <a:buChar char="•"/>
              <a:defRPr/>
            </a:pPr>
            <a:r>
              <a:rPr lang="ar-SA" dirty="0" smtClean="0"/>
              <a:t>{أَلَمْ تَرَ أَنَّ اللَّهَ يَعْلَمُ مَا فِي السَّمَاوَاتِ وَمَا فِي الأَرْضِ مَا يَكُونُ مِن نَّجْوَى ثَلاثَةٍ إِلاَّ هُوَ رَابِعُهُمْ وَلا خَمْسَةٍ إِلاَّ هُوَ سَادِسُهُمْ وَلا أَدْنَى مِن ذَلِكَ وَلا أَكْثَرَ إِلاَّ هُوَ مَعَهُمْ أَيْنَ مَا كَانُوا ثُمَّ يُنَبِّئُهُم بِمَا عَمِلُوا يَوْمَ الْقِيَامَةِ إِنَّ اللَّهَ بِكُلِّ شَيْءٍ عَلِيمٌ}</a:t>
            </a:r>
            <a:endParaRPr lang="fr-FR" dirty="0" smtClean="0"/>
          </a:p>
          <a:p>
            <a:pPr fontAlgn="auto">
              <a:spcAft>
                <a:spcPts val="0"/>
              </a:spcAft>
              <a:buFont typeface="Arial" pitchFamily="34" charset="0"/>
              <a:buChar char="•"/>
              <a:defRPr/>
            </a:pP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p:txBody>
          <a:bodyPr/>
          <a:lstStyle/>
          <a:p>
            <a:r>
              <a:rPr lang="ar-SA" b="1" smtClean="0"/>
              <a:t>وَإِذَا سَأَلَكَ عِبَادِي عَنِّي فَإِنِّي قَرِيبٌ</a:t>
            </a:r>
            <a:endParaRPr lang="fr-FR" smtClean="0"/>
          </a:p>
        </p:txBody>
      </p:sp>
      <p:sp>
        <p:nvSpPr>
          <p:cNvPr id="3" name="Espace réservé du contenu 2"/>
          <p:cNvSpPr>
            <a:spLocks noGrp="1"/>
          </p:cNvSpPr>
          <p:nvPr>
            <p:ph idx="1"/>
          </p:nvPr>
        </p:nvSpPr>
        <p:spPr/>
        <p:txBody>
          <a:bodyPr rtlCol="0">
            <a:normAutofit fontScale="77500" lnSpcReduction="20000"/>
          </a:bodyPr>
          <a:lstStyle/>
          <a:p>
            <a:pPr algn="just" rtl="1" fontAlgn="auto">
              <a:spcAft>
                <a:spcPts val="0"/>
              </a:spcAft>
              <a:buFont typeface="Arial" pitchFamily="34" charset="0"/>
              <a:buChar char="•"/>
              <a:defRPr/>
            </a:pPr>
            <a:r>
              <a:rPr lang="ar-SA" b="1" dirty="0" smtClean="0"/>
              <a:t>قال تعالى: (وَإِذَا سَأَلَكَ عِبَادِي عَنِّي فَإِنِّي قَرِيبٌ أُجِيبُ دَعْوَةَ الدَّاعِ إِذَا دَعَانِ فَلْيَسْتَجِيبُواْ لِي وَلْيُؤْمِنُواْ بِي لَعَلَّهُمْ</a:t>
            </a:r>
            <a:r>
              <a:rPr lang="fr-FR" b="1" dirty="0" smtClean="0"/>
              <a:t>    </a:t>
            </a:r>
            <a:r>
              <a:rPr lang="ar-SA" b="1" dirty="0" smtClean="0"/>
              <a:t> يَرْشُدُونَ )</a:t>
            </a:r>
            <a:endParaRPr lang="fr-FR" dirty="0" smtClean="0"/>
          </a:p>
          <a:p>
            <a:pPr algn="just" fontAlgn="auto">
              <a:spcAft>
                <a:spcPts val="0"/>
              </a:spcAft>
              <a:buFont typeface="Arial" pitchFamily="34" charset="0"/>
              <a:buChar char="•"/>
              <a:defRPr/>
            </a:pPr>
            <a:r>
              <a:rPr lang="fr-FR" dirty="0" smtClean="0"/>
              <a:t>Allâh - Ta’âla  dit :« Et quand Mes serviteurs t’interrogent sur Moi. Alors Je suis tout proche : Je réponds à l’appel de celui qui Me prie quand il Me prie »</a:t>
            </a:r>
            <a:endParaRPr lang="ar-SA" dirty="0" smtClean="0"/>
          </a:p>
          <a:p>
            <a:pPr marL="0" indent="0" algn="just" fontAlgn="auto">
              <a:spcAft>
                <a:spcPts val="0"/>
              </a:spcAft>
              <a:buFont typeface="Arial" pitchFamily="34" charset="0"/>
              <a:buNone/>
              <a:defRPr/>
            </a:pPr>
            <a:endParaRPr lang="fr-FR" dirty="0" smtClean="0"/>
          </a:p>
          <a:p>
            <a:pPr algn="just" rtl="1" fontAlgn="auto">
              <a:spcAft>
                <a:spcPts val="0"/>
              </a:spcAft>
              <a:buFont typeface="Arial" pitchFamily="34" charset="0"/>
              <a:buChar char="•"/>
              <a:defRPr/>
            </a:pPr>
            <a:r>
              <a:rPr lang="ar-SA" b="1" dirty="0" smtClean="0"/>
              <a:t>{</a:t>
            </a:r>
            <a:r>
              <a:rPr lang="ar-SY" b="1" dirty="0" smtClean="0"/>
              <a:t>وَلَقَدْ </a:t>
            </a:r>
            <a:r>
              <a:rPr lang="ar-SY" b="1" dirty="0"/>
              <a:t>خَلَقْنَا الْإِنسَانَ وَنَعْلَمُ مَا تُوَسْوِسُ بِهِ نَفْسُهُ وَنَحْنُ أَقْرَبُ إِلَيْهِ مِنْ حَبْلِ </a:t>
            </a:r>
            <a:r>
              <a:rPr lang="ar-SY" b="1" dirty="0" smtClean="0"/>
              <a:t>الْوَرِيد</a:t>
            </a:r>
            <a:r>
              <a:rPr lang="ar-SA" b="1" dirty="0" smtClean="0"/>
              <a:t>}.</a:t>
            </a:r>
            <a:endParaRPr lang="ar-SA" dirty="0" smtClean="0"/>
          </a:p>
          <a:p>
            <a:pPr algn="just" fontAlgn="auto">
              <a:spcAft>
                <a:spcPts val="0"/>
              </a:spcAft>
              <a:buFont typeface="Arial" pitchFamily="34" charset="0"/>
              <a:buChar char="•"/>
              <a:defRPr/>
            </a:pPr>
            <a:r>
              <a:rPr lang="fr-FR" dirty="0" smtClean="0"/>
              <a:t>Dans </a:t>
            </a:r>
            <a:r>
              <a:rPr lang="fr-FR" dirty="0"/>
              <a:t>un autre verset du Coran Allah nous fait savoir qu’il est plus proche de l’homme que sa propre veine jugulaire </a:t>
            </a:r>
            <a:r>
              <a:rPr lang="fr-FR" dirty="0" smtClean="0"/>
              <a:t>: </a:t>
            </a:r>
            <a:r>
              <a:rPr lang="ar-SA" dirty="0" smtClean="0"/>
              <a:t>}</a:t>
            </a:r>
            <a:r>
              <a:rPr lang="fr-FR" dirty="0" smtClean="0"/>
              <a:t>Nous </a:t>
            </a:r>
            <a:r>
              <a:rPr lang="fr-FR" dirty="0"/>
              <a:t>avons effectivement créé l’homme et Nous savons ce que son âme lui suggère et Nous sommes plus près de lui que sa veine </a:t>
            </a:r>
            <a:r>
              <a:rPr lang="fr-FR" dirty="0" smtClean="0"/>
              <a:t>jugulaire</a:t>
            </a:r>
            <a:r>
              <a:rPr lang="ar-SA" dirty="0" smtClean="0"/>
              <a:t>{</a:t>
            </a:r>
            <a:r>
              <a:rPr lang="fr-FR" dirty="0" smtClean="0"/>
              <a:t> </a:t>
            </a:r>
          </a:p>
          <a:p>
            <a:pPr algn="just" fontAlgn="auto">
              <a:spcAft>
                <a:spcPts val="0"/>
              </a:spcAft>
              <a:buFont typeface="Arial" pitchFamily="34" charset="0"/>
              <a:buChar char="•"/>
              <a:defRPr/>
            </a:pP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dirty="0" smtClean="0"/>
              <a:t>Il Ya une relation directe entre Adhikr </a:t>
            </a:r>
            <a:r>
              <a:rPr lang="fr-FR" dirty="0"/>
              <a:t>et </a:t>
            </a:r>
            <a:r>
              <a:rPr lang="fr-FR" dirty="0" smtClean="0"/>
              <a:t>le sentiment </a:t>
            </a:r>
            <a:r>
              <a:rPr lang="fr-FR" dirty="0"/>
              <a:t>de Présence </a:t>
            </a:r>
            <a:r>
              <a:rPr lang="fr-FR" dirty="0" smtClean="0"/>
              <a:t>d’Allah</a:t>
            </a:r>
            <a:endParaRPr lang="fr-FR" dirty="0"/>
          </a:p>
        </p:txBody>
      </p:sp>
      <p:sp>
        <p:nvSpPr>
          <p:cNvPr id="3" name="Espace réservé du contenu 2"/>
          <p:cNvSpPr>
            <a:spLocks noGrp="1"/>
          </p:cNvSpPr>
          <p:nvPr>
            <p:ph idx="1"/>
          </p:nvPr>
        </p:nvSpPr>
        <p:spPr>
          <a:xfrm>
            <a:off x="457200" y="1844675"/>
            <a:ext cx="8229600" cy="4281488"/>
          </a:xfrm>
        </p:spPr>
        <p:txBody>
          <a:bodyPr rtlCol="0">
            <a:normAutofit lnSpcReduction="10000"/>
          </a:bodyPr>
          <a:lstStyle/>
          <a:p>
            <a:pPr algn="just" fontAlgn="auto">
              <a:spcAft>
                <a:spcPts val="0"/>
              </a:spcAft>
              <a:buFont typeface="Arial" pitchFamily="34" charset="0"/>
              <a:buChar char="•"/>
              <a:defRPr/>
            </a:pPr>
            <a:r>
              <a:rPr lang="fr-FR" dirty="0"/>
              <a:t>Après la lecture du Coran, il n'y a pas une adoration exercée par la langue aussi noble et aussi méritoire que l'évocation (dhikr) d'Allah et Son invocation par la demande (du'â) sincère </a:t>
            </a:r>
            <a:r>
              <a:rPr lang="fr-FR" dirty="0" smtClean="0"/>
              <a:t>:</a:t>
            </a:r>
            <a:endParaRPr lang="fr-FR" dirty="0"/>
          </a:p>
          <a:p>
            <a:pPr algn="just" fontAlgn="auto">
              <a:spcAft>
                <a:spcPts val="0"/>
              </a:spcAft>
              <a:buFont typeface="Arial" pitchFamily="34" charset="0"/>
              <a:buChar char="•"/>
              <a:defRPr/>
            </a:pPr>
            <a:r>
              <a:rPr lang="fr-FR" dirty="0"/>
              <a:t>{ Et invoque ton Seigneur en toi-même, avec humilité et crainte, à mi-voix, à l'aube et au soleil couchant et ne sois pas du nombre des insouciants. } [ Sourate 7 - Verset 205 ]</a:t>
            </a:r>
          </a:p>
          <a:p>
            <a:pPr fontAlgn="auto">
              <a:spcAft>
                <a:spcPts val="0"/>
              </a:spcAft>
              <a:buFont typeface="Arial" pitchFamily="34" charset="0"/>
              <a:buChar char="•"/>
              <a:defRPr/>
            </a:pPr>
            <a:endParaRPr lang="fr-FR" dirty="0"/>
          </a:p>
          <a:p>
            <a:pPr fontAlgn="auto">
              <a:spcAft>
                <a:spcPts val="0"/>
              </a:spcAft>
              <a:buFont typeface="Arial" pitchFamily="34" charset="0"/>
              <a:buChar char="•"/>
              <a:defRPr/>
            </a:pP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250"/>
            <a:ext cx="8229600" cy="5649913"/>
          </a:xfrm>
        </p:spPr>
        <p:txBody>
          <a:bodyPr rtlCol="0">
            <a:normAutofit fontScale="85000" lnSpcReduction="20000"/>
          </a:bodyPr>
          <a:lstStyle/>
          <a:p>
            <a:pPr algn="just" fontAlgn="auto">
              <a:spcAft>
                <a:spcPts val="0"/>
              </a:spcAft>
              <a:buFont typeface="Arial" pitchFamily="34" charset="0"/>
              <a:buChar char="•"/>
              <a:defRPr/>
            </a:pPr>
            <a:r>
              <a:rPr lang="fr-FR" dirty="0"/>
              <a:t>Le rappel (dhikr) </a:t>
            </a:r>
            <a:r>
              <a:rPr lang="fr-FR" dirty="0" smtClean="0"/>
              <a:t>crée </a:t>
            </a:r>
            <a:r>
              <a:rPr lang="fr-FR" dirty="0"/>
              <a:t>un climat de vie spirituelle, un sentiment de la présence </a:t>
            </a:r>
            <a:r>
              <a:rPr lang="fr-FR" dirty="0" smtClean="0"/>
              <a:t>d’Allah qui </a:t>
            </a:r>
            <a:r>
              <a:rPr lang="fr-FR" dirty="0"/>
              <a:t>a dit </a:t>
            </a:r>
            <a:r>
              <a:rPr lang="fr-FR" dirty="0" smtClean="0"/>
              <a:t>: { </a:t>
            </a:r>
            <a:r>
              <a:rPr lang="fr-FR" dirty="0"/>
              <a:t>[...] Où que vous vous tourniez, la Face d'Allah est donc là, Allah a la grâce immense ; </a:t>
            </a:r>
            <a:r>
              <a:rPr lang="fr-FR" dirty="0" smtClean="0"/>
              <a:t>Il </a:t>
            </a:r>
            <a:r>
              <a:rPr lang="fr-FR" dirty="0"/>
              <a:t>est Omniscient. } [ Sourate 2 - Verset 115 </a:t>
            </a:r>
            <a:r>
              <a:rPr lang="fr-FR" dirty="0" smtClean="0"/>
              <a:t>]</a:t>
            </a:r>
            <a:endParaRPr lang="ar-SA" dirty="0" smtClean="0"/>
          </a:p>
          <a:p>
            <a:pPr algn="just" rtl="1" fontAlgn="auto">
              <a:spcAft>
                <a:spcPts val="0"/>
              </a:spcAft>
              <a:buFont typeface="Arial" pitchFamily="34" charset="0"/>
              <a:buChar char="•"/>
              <a:defRPr/>
            </a:pPr>
            <a:r>
              <a:rPr lang="ar-SA" dirty="0" smtClean="0"/>
              <a:t>{</a:t>
            </a:r>
            <a:r>
              <a:rPr lang="ar-SY" dirty="0" smtClean="0"/>
              <a:t> </a:t>
            </a:r>
            <a:r>
              <a:rPr lang="ar-SY" dirty="0"/>
              <a:t>وَلِلَّهِ الْمَشْرِقُ وَالْمَغْرِبُ فَأَيْنَمَا تُوَلُّوا فَثَمَّ وَجْهُ اللَّهِ إِنَّ اللَّهَ وَاسِعٌ </a:t>
            </a:r>
            <a:r>
              <a:rPr lang="ar-SY" dirty="0" smtClean="0"/>
              <a:t>عَلِيمٌ</a:t>
            </a:r>
            <a:r>
              <a:rPr lang="ar-SA" dirty="0" smtClean="0"/>
              <a:t>}</a:t>
            </a:r>
            <a:r>
              <a:rPr lang="ar-SY" dirty="0" smtClean="0"/>
              <a:t> </a:t>
            </a:r>
            <a:r>
              <a:rPr lang="ar-SY" dirty="0"/>
              <a:t>(115</a:t>
            </a:r>
            <a:r>
              <a:rPr lang="ar-SY" dirty="0" smtClean="0"/>
              <a:t>)﴾</a:t>
            </a:r>
            <a:endParaRPr lang="ar-SA" dirty="0" smtClean="0"/>
          </a:p>
          <a:p>
            <a:pPr marL="0" indent="0" algn="just" rtl="1" fontAlgn="auto">
              <a:spcAft>
                <a:spcPts val="0"/>
              </a:spcAft>
              <a:buFont typeface="Arial" pitchFamily="34" charset="0"/>
              <a:buNone/>
              <a:defRPr/>
            </a:pPr>
            <a:endParaRPr lang="fr-FR" dirty="0" smtClean="0"/>
          </a:p>
          <a:p>
            <a:pPr algn="just" rtl="1" fontAlgn="auto">
              <a:spcAft>
                <a:spcPts val="0"/>
              </a:spcAft>
              <a:buFont typeface="Arial" pitchFamily="34" charset="0"/>
              <a:buChar char="•"/>
              <a:defRPr/>
            </a:pPr>
            <a:r>
              <a:rPr lang="ar-SY" b="1" dirty="0">
                <a:latin typeface="Traditional Arabic" pitchFamily="18" charset="-78"/>
                <a:cs typeface="Traditional Arabic" pitchFamily="18" charset="-78"/>
              </a:rPr>
              <a:t>عن أبي هريرة - رضي الله عنه - قال : قال النبي - صلى الله عليه وسلم - : يقول الله تعالى : ( أنا عند ظن عبدي بي ، وأنا معه إذا </a:t>
            </a:r>
            <a:r>
              <a:rPr lang="ar-SY" b="1" dirty="0" smtClean="0">
                <a:latin typeface="Traditional Arabic" pitchFamily="18" charset="-78"/>
                <a:cs typeface="Traditional Arabic" pitchFamily="18" charset="-78"/>
              </a:rPr>
              <a:t>ذكرني) </a:t>
            </a:r>
            <a:r>
              <a:rPr lang="ar-SY" b="1" dirty="0">
                <a:latin typeface="Traditional Arabic" pitchFamily="18" charset="-78"/>
                <a:cs typeface="Traditional Arabic" pitchFamily="18" charset="-78"/>
              </a:rPr>
              <a:t>رواه البخاري ومسلم .</a:t>
            </a:r>
            <a:endParaRPr lang="fr-FR" dirty="0">
              <a:latin typeface="Traditional Arabic" pitchFamily="18" charset="-78"/>
              <a:cs typeface="Traditional Arabic" pitchFamily="18" charset="-78"/>
            </a:endParaRPr>
          </a:p>
          <a:p>
            <a:pPr algn="just" fontAlgn="auto">
              <a:spcAft>
                <a:spcPts val="0"/>
              </a:spcAft>
              <a:buFont typeface="Arial" pitchFamily="34" charset="0"/>
              <a:buChar char="•"/>
              <a:defRPr/>
            </a:pPr>
            <a:r>
              <a:rPr lang="fr-FR" dirty="0"/>
              <a:t>Et dans un hadîth qudsî, Allah dit </a:t>
            </a:r>
            <a:r>
              <a:rPr lang="fr-FR" dirty="0" smtClean="0"/>
              <a:t>: "</a:t>
            </a:r>
            <a:r>
              <a:rPr lang="fr-FR" dirty="0"/>
              <a:t>Je suis avec Mon serviteur tant qu'il M'évoque et que ses lèvres Me mentionnent</a:t>
            </a:r>
            <a:r>
              <a:rPr lang="fr-FR" dirty="0" smtClean="0"/>
              <a:t>.</a:t>
            </a:r>
            <a:r>
              <a:rPr lang="fr-FR" dirty="0"/>
              <a:t> </a:t>
            </a:r>
            <a:r>
              <a:rPr lang="fr-FR" dirty="0" smtClean="0"/>
              <a:t>«</a:t>
            </a:r>
            <a:r>
              <a:rPr lang="ar-SA" dirty="0" smtClean="0"/>
              <a:t>	</a:t>
            </a:r>
            <a:r>
              <a:rPr lang="fr-FR" dirty="0" smtClean="0"/>
              <a:t> </a:t>
            </a:r>
            <a:r>
              <a:rPr lang="ar-SA" dirty="0" smtClean="0"/>
              <a:t>	</a:t>
            </a:r>
            <a:r>
              <a:rPr lang="fr-FR" dirty="0" smtClean="0"/>
              <a:t> 	 			 	</a:t>
            </a:r>
            <a:r>
              <a:rPr lang="fr-FR" dirty="0"/>
              <a:t> </a:t>
            </a:r>
            <a:r>
              <a:rPr lang="fr-FR" dirty="0" smtClean="0"/>
              <a:t>      </a:t>
            </a:r>
            <a:r>
              <a:rPr lang="fr-FR" sz="2800" dirty="0"/>
              <a:t/>
            </a:r>
            <a:br>
              <a:rPr lang="fr-FR" sz="2800" dirty="0"/>
            </a:br>
            <a:endParaRPr lang="fr-FR" sz="2800" dirty="0"/>
          </a:p>
          <a:p>
            <a:pPr fontAlgn="auto">
              <a:spcAft>
                <a:spcPts val="0"/>
              </a:spcAft>
              <a:buFont typeface="Arial" pitchFamily="34" charset="0"/>
              <a:buChar char="•"/>
              <a:defRPr/>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title"/>
          </p:nvPr>
        </p:nvSpPr>
        <p:spPr/>
        <p:txBody>
          <a:bodyPr/>
          <a:lstStyle/>
          <a:p>
            <a:r>
              <a:rPr lang="ar-SA" smtClean="0">
                <a:cs typeface="Arial" charset="0"/>
              </a:rPr>
              <a:t>اجلس بنا نؤمن ساعة</a:t>
            </a:r>
            <a:endParaRPr lang="fr-FR" smtClean="0">
              <a:cs typeface="Arial" charset="0"/>
            </a:endParaRPr>
          </a:p>
        </p:txBody>
      </p:sp>
      <p:sp>
        <p:nvSpPr>
          <p:cNvPr id="93187" name="Rectangle 3"/>
          <p:cNvSpPr>
            <a:spLocks noGrp="1"/>
          </p:cNvSpPr>
          <p:nvPr>
            <p:ph type="body" idx="1"/>
          </p:nvPr>
        </p:nvSpPr>
        <p:spPr/>
        <p:txBody>
          <a:bodyPr/>
          <a:lstStyle/>
          <a:p>
            <a:pPr algn="r" rtl="1">
              <a:lnSpc>
                <a:spcPct val="80000"/>
              </a:lnSpc>
            </a:pPr>
            <a:r>
              <a:rPr lang="ar-SA" sz="2800" smtClean="0">
                <a:latin typeface="Traditional Arabic" pitchFamily="18" charset="-78"/>
                <a:cs typeface="Traditional Arabic" pitchFamily="18" charset="-78"/>
              </a:rPr>
              <a:t>قال معاذ بن جبل لأحد أصحابه يتذاكر معه : " اجلس بنا نؤمن ساعة " رواه البخاري</a:t>
            </a:r>
            <a:r>
              <a:rPr lang="ar-EG" sz="2800" smtClean="0">
                <a:latin typeface="Traditional Arabic" pitchFamily="18" charset="-78"/>
                <a:cs typeface="Traditional Arabic" pitchFamily="18" charset="-78"/>
              </a:rPr>
              <a:t>.</a:t>
            </a:r>
          </a:p>
          <a:p>
            <a:pPr algn="r" rtl="1">
              <a:lnSpc>
                <a:spcPct val="80000"/>
              </a:lnSpc>
            </a:pPr>
            <a:r>
              <a:rPr lang="ar-EG" sz="2800" smtClean="0">
                <a:latin typeface="Traditional Arabic" pitchFamily="18" charset="-78"/>
                <a:cs typeface="Traditional Arabic" pitchFamily="18" charset="-78"/>
              </a:rPr>
              <a:t>وفي رواية: </a:t>
            </a:r>
            <a:r>
              <a:rPr lang="ar-SA" sz="2800" smtClean="0">
                <a:latin typeface="Traditional Arabic" pitchFamily="18" charset="-78"/>
                <a:cs typeface="Traditional Arabic" pitchFamily="18" charset="-78"/>
              </a:rPr>
              <a:t>كان معاذ بن جبل يقول للرجل من إخوانه :</a:t>
            </a:r>
            <a:r>
              <a:rPr lang="ar-EG" sz="2800" smtClean="0">
                <a:latin typeface="Traditional Arabic" pitchFamily="18" charset="-78"/>
                <a:cs typeface="Traditional Arabic" pitchFamily="18" charset="-78"/>
              </a:rPr>
              <a:t>    </a:t>
            </a:r>
            <a:r>
              <a:rPr lang="ar-SA" sz="2800" smtClean="0">
                <a:latin typeface="Traditional Arabic" pitchFamily="18" charset="-78"/>
                <a:cs typeface="Traditional Arabic" pitchFamily="18" charset="-78"/>
              </a:rPr>
              <a:t> " اجلس بنا نؤمن ساعة فيجلسان فيذكران الله تعالى </a:t>
            </a:r>
            <a:r>
              <a:rPr lang="ar-EG" sz="2800" smtClean="0">
                <a:latin typeface="Traditional Arabic" pitchFamily="18" charset="-78"/>
                <a:cs typeface="Traditional Arabic" pitchFamily="18" charset="-78"/>
              </a:rPr>
              <a:t> </a:t>
            </a:r>
            <a:r>
              <a:rPr lang="ar-SA" sz="2800" smtClean="0">
                <a:latin typeface="Traditional Arabic" pitchFamily="18" charset="-78"/>
                <a:cs typeface="Traditional Arabic" pitchFamily="18" charset="-78"/>
              </a:rPr>
              <a:t>ويحمدانه ”</a:t>
            </a:r>
            <a:endParaRPr lang="ar-EG" sz="2800" smtClean="0">
              <a:latin typeface="Traditional Arabic" pitchFamily="18" charset="-78"/>
              <a:cs typeface="Traditional Arabic" pitchFamily="18" charset="-78"/>
            </a:endParaRPr>
          </a:p>
          <a:p>
            <a:pPr algn="r" rtl="1">
              <a:lnSpc>
                <a:spcPct val="80000"/>
              </a:lnSpc>
            </a:pPr>
            <a:r>
              <a:rPr lang="ar-SA" sz="2800" smtClean="0">
                <a:latin typeface="Traditional Arabic" pitchFamily="18" charset="-78"/>
                <a:cs typeface="Traditional Arabic" pitchFamily="18" charset="-78"/>
              </a:rPr>
              <a:t>قال أبو الدرداء : " كان ابن رواحة يأخذ بيدي ويقول : " تعال نؤمن ساعة ، إن القلب أسرع تقلباً من القدر إذا استجمعت غليانها " </a:t>
            </a:r>
            <a:endParaRPr lang="ar-EG" sz="2800" smtClean="0">
              <a:latin typeface="Traditional Arabic" pitchFamily="18" charset="-78"/>
              <a:cs typeface="Traditional Arabic" pitchFamily="18" charset="-78"/>
            </a:endParaRPr>
          </a:p>
          <a:p>
            <a:pPr algn="r" rtl="1">
              <a:lnSpc>
                <a:spcPct val="80000"/>
              </a:lnSpc>
            </a:pPr>
            <a:r>
              <a:rPr lang="ar-SA" sz="2800" smtClean="0">
                <a:latin typeface="Traditional Arabic" pitchFamily="18" charset="-78"/>
                <a:cs typeface="Traditional Arabic" pitchFamily="18" charset="-78"/>
              </a:rPr>
              <a:t>وفي شعب الإيمان للبيهقي : " عن عطاء بن يسار أن عبد الله بن رواحه قال لصاحب له : " تعال حتى نؤمن ساعة " قال أو لسنا مؤمنين ؟ قال : " بلى ولكنا نذكر الله فنزداد إيماناً " </a:t>
            </a:r>
            <a:endParaRPr lang="ar-EG" sz="2800" smtClean="0">
              <a:latin typeface="Traditional Arabic" pitchFamily="18" charset="-78"/>
              <a:cs typeface="Traditional Arabic" pitchFamily="18" charset="-78"/>
            </a:endParaRPr>
          </a:p>
          <a:p>
            <a:pPr algn="r" rtl="1">
              <a:lnSpc>
                <a:spcPct val="80000"/>
              </a:lnSpc>
            </a:pPr>
            <a:r>
              <a:rPr lang="ar-SA" sz="2800" smtClean="0"/>
              <a:t> </a:t>
            </a:r>
            <a:r>
              <a:rPr lang="ar-SA" sz="2800" smtClean="0">
                <a:latin typeface="Traditional Arabic" pitchFamily="18" charset="-78"/>
                <a:cs typeface="Traditional Arabic" pitchFamily="18" charset="-78"/>
              </a:rPr>
              <a:t>وكان عمر بن الخطاب رضي الله عنه يقول : يا أبا موسى ذكرنا ربنا فيقرأ وهم يستمعون </a:t>
            </a:r>
            <a:endParaRPr lang="fr-FR" sz="2800" smtClean="0">
              <a:latin typeface="Traditional Arabic" pitchFamily="18" charset="-78"/>
              <a:cs typeface="Traditional Arabic" pitchFamily="18"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3375"/>
            <a:ext cx="8229600" cy="5792788"/>
          </a:xfrm>
        </p:spPr>
        <p:txBody>
          <a:bodyPr rtlCol="0">
            <a:normAutofit fontScale="85000" lnSpcReduction="10000"/>
          </a:bodyPr>
          <a:lstStyle/>
          <a:p>
            <a:pPr algn="just" fontAlgn="auto">
              <a:spcAft>
                <a:spcPts val="0"/>
              </a:spcAft>
              <a:buFont typeface="Arial" pitchFamily="34" charset="0"/>
              <a:buChar char="•"/>
              <a:defRPr/>
            </a:pPr>
            <a:r>
              <a:rPr lang="fr-FR" dirty="0"/>
              <a:t>Et le terme "foi" désigne-t-il aussi dans nos sources : </a:t>
            </a:r>
            <a:r>
              <a:rPr lang="fr-FR" i="1" dirty="0"/>
              <a:t>"l'évocation de Dieu" </a:t>
            </a:r>
            <a:r>
              <a:rPr lang="fr-FR" dirty="0" smtClean="0"/>
              <a:t>la </a:t>
            </a:r>
            <a:r>
              <a:rPr lang="fr-FR" dirty="0"/>
              <a:t>présence, dans son esprit, de réalités de l'au-delà – ce qui contredit l'oubli (</a:t>
            </a:r>
            <a:r>
              <a:rPr lang="fr-FR" b="1" i="1" dirty="0"/>
              <a:t>nis'yân</a:t>
            </a:r>
            <a:r>
              <a:rPr lang="fr-FR" dirty="0"/>
              <a:t>) et l'insouciance (</a:t>
            </a:r>
            <a:r>
              <a:rPr lang="fr-FR" b="1" i="1" dirty="0"/>
              <a:t>ghaf'la</a:t>
            </a:r>
            <a:r>
              <a:rPr lang="fr-FR" dirty="0"/>
              <a:t>) – </a:t>
            </a:r>
          </a:p>
          <a:p>
            <a:pPr algn="just" fontAlgn="auto">
              <a:spcAft>
                <a:spcPts val="0"/>
              </a:spcAft>
              <a:buFont typeface="Arial" pitchFamily="34" charset="0"/>
              <a:buChar char="•"/>
              <a:defRPr/>
            </a:pPr>
            <a:r>
              <a:rPr lang="fr-FR" b="1" dirty="0" smtClean="0"/>
              <a:t>Mu'âdh </a:t>
            </a:r>
            <a:r>
              <a:rPr lang="fr-FR" b="1" dirty="0"/>
              <a:t>ibn Jabal disait ainsi parfois à un de ses compagnons : </a:t>
            </a:r>
            <a:r>
              <a:rPr lang="fr-FR" b="1" i="1" dirty="0"/>
              <a:t>"Assieds-toi avec nous, que nous ayons la foi un instant ("nu'min sâ'atan")"</a:t>
            </a:r>
            <a:r>
              <a:rPr lang="fr-FR" b="1" dirty="0"/>
              <a:t> </a:t>
            </a:r>
            <a:r>
              <a:rPr lang="fr-FR" dirty="0"/>
              <a:t>(cité par al-Bukhârî </a:t>
            </a:r>
            <a:r>
              <a:rPr lang="fr-FR" i="1" dirty="0"/>
              <a:t>ta'lîqan</a:t>
            </a:r>
            <a:r>
              <a:rPr lang="fr-FR" dirty="0"/>
              <a:t>, kitâb ul-îmân) </a:t>
            </a:r>
            <a:endParaRPr lang="fr-FR" dirty="0" smtClean="0"/>
          </a:p>
          <a:p>
            <a:pPr algn="just" fontAlgn="auto">
              <a:spcAft>
                <a:spcPts val="0"/>
              </a:spcAft>
              <a:buFont typeface="Arial" pitchFamily="34" charset="0"/>
              <a:buChar char="•"/>
              <a:defRPr/>
            </a:pPr>
            <a:r>
              <a:rPr lang="fr-FR" dirty="0" smtClean="0"/>
              <a:t> </a:t>
            </a:r>
            <a:r>
              <a:rPr lang="fr-FR" dirty="0"/>
              <a:t>Mu'âdh ne voulait ici assurément pas parler des dimensions </a:t>
            </a:r>
            <a:r>
              <a:rPr lang="fr-FR" dirty="0" smtClean="0"/>
              <a:t>de Akida</a:t>
            </a:r>
            <a:endParaRPr lang="fr-FR" dirty="0"/>
          </a:p>
          <a:p>
            <a:pPr algn="just" fontAlgn="auto">
              <a:spcAft>
                <a:spcPts val="0"/>
              </a:spcAft>
              <a:buFont typeface="Arial" pitchFamily="34" charset="0"/>
              <a:buChar char="•"/>
              <a:defRPr/>
            </a:pPr>
            <a:r>
              <a:rPr lang="fr-FR" dirty="0" smtClean="0"/>
              <a:t>Il parlait </a:t>
            </a:r>
            <a:r>
              <a:rPr lang="fr-FR" dirty="0"/>
              <a:t>en fait de se ré-imprégner de la Présence de Dieu. C'est bien ce qu'une autre version précise : </a:t>
            </a:r>
            <a:r>
              <a:rPr lang="fr-FR" b="1" i="1" dirty="0" smtClean="0"/>
              <a:t>"il </a:t>
            </a:r>
            <a:r>
              <a:rPr lang="fr-FR" b="1" i="1" dirty="0"/>
              <a:t>s'asseyaient alors, pensaient à Dieu (yadhkurâni-llâha) et faisaient Ses louanges </a:t>
            </a:r>
            <a:r>
              <a:rPr lang="fr-FR" b="1" i="1" dirty="0" smtClean="0"/>
              <a:t>".</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p:cNvSpPr>
          <p:nvPr>
            <p:ph type="title"/>
          </p:nvPr>
        </p:nvSpPr>
        <p:spPr>
          <a:xfrm>
            <a:off x="468313" y="2636838"/>
            <a:ext cx="8229600" cy="1143000"/>
          </a:xfrm>
        </p:spPr>
        <p:txBody>
          <a:bodyPr/>
          <a:lstStyle/>
          <a:p>
            <a:r>
              <a:rPr lang="fr-FR" sz="4000" smtClean="0"/>
              <a:t>La certitude</a:t>
            </a:r>
            <a:r>
              <a:rPr lang="ar-EG" sz="4000" smtClean="0"/>
              <a:t>اليقين </a:t>
            </a:r>
            <a:r>
              <a:rPr lang="fr-FR" sz="4000" smtClean="0"/>
              <a:t/>
            </a:r>
            <a:br>
              <a:rPr lang="fr-FR" sz="4000" smtClean="0"/>
            </a:br>
            <a:endParaRPr lang="fr-FR" sz="40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re 1"/>
          <p:cNvSpPr>
            <a:spLocks noGrp="1"/>
          </p:cNvSpPr>
          <p:nvPr>
            <p:ph type="title"/>
          </p:nvPr>
        </p:nvSpPr>
        <p:spPr>
          <a:xfrm>
            <a:off x="457200" y="274638"/>
            <a:ext cx="8229600" cy="777875"/>
          </a:xfrm>
        </p:spPr>
        <p:txBody>
          <a:bodyPr/>
          <a:lstStyle/>
          <a:p>
            <a:r>
              <a:rPr lang="ar-EG" smtClean="0">
                <a:cs typeface="Arial" charset="0"/>
              </a:rPr>
              <a:t>الإيمان بالغيب</a:t>
            </a:r>
            <a:endParaRPr lang="fr-FR" smtClean="0">
              <a:cs typeface="Arial" charset="0"/>
            </a:endParaRPr>
          </a:p>
        </p:txBody>
      </p:sp>
      <p:sp>
        <p:nvSpPr>
          <p:cNvPr id="3" name="Espace réservé du contenu 2"/>
          <p:cNvSpPr>
            <a:spLocks noGrp="1"/>
          </p:cNvSpPr>
          <p:nvPr>
            <p:ph idx="1"/>
          </p:nvPr>
        </p:nvSpPr>
        <p:spPr>
          <a:xfrm>
            <a:off x="457200" y="1484313"/>
            <a:ext cx="8229600" cy="4465637"/>
          </a:xfrm>
        </p:spPr>
        <p:txBody>
          <a:bodyPr>
            <a:normAutofit/>
          </a:bodyPr>
          <a:lstStyle/>
          <a:p>
            <a:pPr algn="just" rtl="1"/>
            <a:r>
              <a:rPr lang="ar-EG" sz="3000" smtClean="0">
                <a:latin typeface="Traditional Arabic" pitchFamily="18" charset="-78"/>
                <a:cs typeface="Traditional Arabic" pitchFamily="18" charset="-78"/>
              </a:rPr>
              <a:t>قال الله تعالى: [</a:t>
            </a:r>
            <a:r>
              <a:rPr lang="ar-SA" smtClean="0">
                <a:latin typeface="Traditional Arabic" pitchFamily="18" charset="-78"/>
                <a:cs typeface="Traditional Arabic" pitchFamily="18" charset="-78"/>
              </a:rPr>
              <a:t>الَّذِينَ يُؤْمِنُونَ بِالْغَيْبِ وَيُقِيمُونَ الصَّلَاةَ وَمِمَّا رَزَقْنَاهُمْ يُنْفِقُونَ</a:t>
            </a:r>
            <a:r>
              <a:rPr lang="ar-EG" smtClean="0">
                <a:latin typeface="Traditional Arabic" pitchFamily="18" charset="-78"/>
                <a:cs typeface="Traditional Arabic" pitchFamily="18" charset="-78"/>
              </a:rPr>
              <a:t>] [</a:t>
            </a:r>
            <a:r>
              <a:rPr lang="ar-SA" smtClean="0">
                <a:latin typeface="Traditional Arabic" pitchFamily="18" charset="-78"/>
                <a:cs typeface="Traditional Arabic" pitchFamily="18" charset="-78"/>
              </a:rPr>
              <a:t>الَّذِينَ يَخْشَوْنَ رَبَّهُمْ بِالْغَيْبِ وَهُمْ مِنَ السَّاعَةِ مُشْفِقُونَ</a:t>
            </a:r>
            <a:r>
              <a:rPr lang="ar-EG" smtClean="0">
                <a:latin typeface="Traditional Arabic" pitchFamily="18" charset="-78"/>
                <a:cs typeface="Traditional Arabic" pitchFamily="18" charset="-78"/>
              </a:rPr>
              <a:t>] [</a:t>
            </a:r>
            <a:r>
              <a:rPr lang="ar-SA" smtClean="0">
                <a:latin typeface="Traditional Arabic" pitchFamily="18" charset="-78"/>
                <a:cs typeface="Traditional Arabic" pitchFamily="18" charset="-78"/>
              </a:rPr>
              <a:t>إِنَّ الَّذِينَ يَخْشَوْنَ رَبَّهُمْ بِالْغَيْبِ لَهُمْ مَغْفِرَةٌ وَأَجْرٌ كَبِيرٌ</a:t>
            </a:r>
            <a:r>
              <a:rPr lang="ar-EG" smtClean="0">
                <a:latin typeface="Traditional Arabic" pitchFamily="18" charset="-78"/>
                <a:cs typeface="Traditional Arabic" pitchFamily="18" charset="-78"/>
              </a:rPr>
              <a:t>] [</a:t>
            </a:r>
            <a:r>
              <a:rPr lang="ar-SA" smtClean="0">
                <a:latin typeface="Traditional Arabic" pitchFamily="18" charset="-78"/>
                <a:cs typeface="Traditional Arabic" pitchFamily="18" charset="-78"/>
              </a:rPr>
              <a:t>إِنَّمَا تُنْذِرُ مَنِ اتَّبَعَ الذِّكْرَ وَخَشِيَ الرَّحْمَنَ بِالْغَيْبِ فَبَشِّرْهُ بِمَغْفِرَةٍ وَأَجْرٍ كَرِيمٍ</a:t>
            </a:r>
            <a:r>
              <a:rPr lang="ar-EG" smtClean="0">
                <a:latin typeface="Traditional Arabic" pitchFamily="18" charset="-78"/>
                <a:cs typeface="Traditional Arabic" pitchFamily="18" charset="-78"/>
              </a:rPr>
              <a:t>]</a:t>
            </a:r>
            <a:r>
              <a:rPr lang="ar-SA" smtClean="0">
                <a:latin typeface="Traditional Arabic" pitchFamily="18" charset="-78"/>
                <a:cs typeface="Traditional Arabic" pitchFamily="18" charset="-78"/>
              </a:rPr>
              <a:t> </a:t>
            </a:r>
            <a:endParaRPr lang="ar-EG" sz="3000" smtClean="0">
              <a:latin typeface="Traditional Arabic" pitchFamily="18" charset="-78"/>
              <a:cs typeface="Traditional Arabic" pitchFamily="18" charset="-78"/>
            </a:endParaRPr>
          </a:p>
          <a:p>
            <a:pPr algn="just"/>
            <a:r>
              <a:rPr lang="fr-FR" sz="2800" smtClean="0"/>
              <a:t>Il faut avoir (par un travail sur son cœur) la certitude (</a:t>
            </a:r>
            <a:r>
              <a:rPr lang="fr-FR" sz="2800" b="1" i="1" u="sng" smtClean="0"/>
              <a:t>al-yaqîn</a:t>
            </a:r>
            <a:r>
              <a:rPr lang="fr-FR" sz="2800" smtClean="0"/>
              <a:t>) sur les éléments de l'invisible (</a:t>
            </a:r>
            <a:r>
              <a:rPr lang="fr-FR" sz="2800" b="1" i="1" smtClean="0"/>
              <a:t>ghayb</a:t>
            </a:r>
            <a:r>
              <a:rPr lang="fr-FR" sz="2800" smtClean="0"/>
              <a:t>) Ce qui englobe les éléments à venir après la mort et après la résurrection, ainsi que sur toutes les promesses (</a:t>
            </a:r>
            <a:r>
              <a:rPr lang="fr-FR" sz="2800" i="1" smtClean="0"/>
              <a:t>wa'da</a:t>
            </a:r>
            <a:r>
              <a:rPr lang="fr-FR" sz="2800" smtClean="0"/>
              <a:t>) et avertissements (</a:t>
            </a:r>
            <a:r>
              <a:rPr lang="fr-FR" sz="2800" i="1" smtClean="0"/>
              <a:t>wa'îd</a:t>
            </a:r>
            <a:r>
              <a:rPr lang="fr-FR" sz="2800" smtClean="0"/>
              <a:t>) faits par Dieu et Son Messager.	</a:t>
            </a:r>
            <a:r>
              <a:rPr lang="fr-FR" sz="3000" smtClean="0"/>
              <a:t> 						</a:t>
            </a:r>
            <a:br>
              <a:rPr lang="fr-FR" sz="3000" smtClean="0"/>
            </a:br>
            <a:endParaRPr lang="fr-FR" sz="30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re 1"/>
          <p:cNvSpPr>
            <a:spLocks noGrp="1"/>
          </p:cNvSpPr>
          <p:nvPr>
            <p:ph type="title"/>
          </p:nvPr>
        </p:nvSpPr>
        <p:spPr>
          <a:xfrm>
            <a:off x="457200" y="274638"/>
            <a:ext cx="8229600" cy="850900"/>
          </a:xfrm>
        </p:spPr>
        <p:txBody>
          <a:bodyPr/>
          <a:lstStyle/>
          <a:p>
            <a:r>
              <a:rPr lang="fr-FR" sz="3600" b="1" i="1" smtClean="0"/>
              <a:t>La certitude (yaqîn) est la foi tout entière</a:t>
            </a:r>
            <a:endParaRPr lang="fr-FR" sz="3600" smtClean="0"/>
          </a:p>
        </p:txBody>
      </p:sp>
      <p:sp>
        <p:nvSpPr>
          <p:cNvPr id="3" name="Espace réservé du contenu 2"/>
          <p:cNvSpPr>
            <a:spLocks noGrp="1"/>
          </p:cNvSpPr>
          <p:nvPr>
            <p:ph idx="1"/>
          </p:nvPr>
        </p:nvSpPr>
        <p:spPr/>
        <p:txBody>
          <a:bodyPr>
            <a:normAutofit/>
          </a:bodyPr>
          <a:lstStyle/>
          <a:p>
            <a:pPr algn="just" rtl="1">
              <a:lnSpc>
                <a:spcPct val="90000"/>
              </a:lnSpc>
            </a:pPr>
            <a:endParaRPr lang="ar-EG" smtClean="0"/>
          </a:p>
          <a:p>
            <a:pPr algn="just" rtl="1">
              <a:lnSpc>
                <a:spcPct val="90000"/>
              </a:lnSpc>
            </a:pPr>
            <a:r>
              <a:rPr lang="ar-EG" smtClean="0">
                <a:latin typeface="Traditional Arabic" pitchFamily="18" charset="-78"/>
                <a:cs typeface="Traditional Arabic" pitchFamily="18" charset="-78"/>
              </a:rPr>
              <a:t>أخرج البخاري   في  صحيحه  قول بن مسعود ( اليقين الإيمان كله ) </a:t>
            </a:r>
          </a:p>
          <a:p>
            <a:pPr algn="just">
              <a:lnSpc>
                <a:spcPct val="90000"/>
              </a:lnSpc>
            </a:pPr>
            <a:r>
              <a:rPr lang="fr-FR" smtClean="0"/>
              <a:t>Ibn Mas'ûd a dit : </a:t>
            </a:r>
            <a:r>
              <a:rPr lang="fr-FR" b="1" i="1" smtClean="0"/>
              <a:t>"La certitude (yaqîn) est la foi tout entière"</a:t>
            </a:r>
            <a:r>
              <a:rPr lang="fr-FR" smtClean="0"/>
              <a:t> (cité par al-Bukhârî </a:t>
            </a:r>
            <a:r>
              <a:rPr lang="fr-FR" i="1" smtClean="0"/>
              <a:t>ta'lîqan</a:t>
            </a:r>
            <a:r>
              <a:rPr lang="fr-FR" smtClean="0"/>
              <a:t>, </a:t>
            </a:r>
            <a:r>
              <a:rPr lang="fr-FR" i="1" smtClean="0"/>
              <a:t>kitâb ul-îmân</a:t>
            </a:r>
            <a:r>
              <a:rPr lang="fr-FR" smtClean="0"/>
              <a:t>) : il voulait dire que la certitude est le fondement de la foi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Espace réservé du contenu 3" descr=":bism"/>
          <p:cNvPicPr>
            <a:picLocks noGrp="1"/>
          </p:cNvPicPr>
          <p:nvPr>
            <p:ph idx="1"/>
          </p:nvPr>
        </p:nvPicPr>
        <p:blipFill>
          <a:blip r:embed="rId2"/>
          <a:srcRect/>
          <a:stretch>
            <a:fillRect/>
          </a:stretch>
        </p:blipFill>
        <p:spPr>
          <a:xfrm>
            <a:off x="684213" y="836613"/>
            <a:ext cx="7632700" cy="424815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p:cNvSpPr>
          <p:nvPr>
            <p:ph type="title"/>
          </p:nvPr>
        </p:nvSpPr>
        <p:spPr/>
        <p:txBody>
          <a:bodyPr/>
          <a:lstStyle/>
          <a:p>
            <a:r>
              <a:rPr lang="ar-EG" smtClean="0">
                <a:cs typeface="Arial" charset="0"/>
              </a:rPr>
              <a:t>الامر كله بيد الله</a:t>
            </a:r>
            <a:endParaRPr lang="fr-FR" smtClean="0">
              <a:cs typeface="Arial" charset="0"/>
            </a:endParaRPr>
          </a:p>
        </p:txBody>
      </p:sp>
      <p:sp>
        <p:nvSpPr>
          <p:cNvPr id="96259" name="Rectangle 3"/>
          <p:cNvSpPr>
            <a:spLocks noGrp="1"/>
          </p:cNvSpPr>
          <p:nvPr>
            <p:ph type="body" idx="1"/>
          </p:nvPr>
        </p:nvSpPr>
        <p:spPr/>
        <p:txBody>
          <a:bodyPr/>
          <a:lstStyle/>
          <a:p>
            <a:pPr algn="just" rtl="1">
              <a:lnSpc>
                <a:spcPct val="90000"/>
              </a:lnSpc>
            </a:pPr>
            <a:r>
              <a:rPr lang="ar-EG" smtClean="0">
                <a:cs typeface="Traditional Arabic" pitchFamily="18" charset="-78"/>
              </a:rPr>
              <a:t>اليقين ان الله تعالى بيده الأمر كله، مالك الملك، ومدبر الأمر، لا يعزب عن علمه شيء في الأرض ولا في السماء، ولا يكون إلا ما يريد.</a:t>
            </a:r>
          </a:p>
          <a:p>
            <a:pPr algn="just">
              <a:lnSpc>
                <a:spcPct val="90000"/>
              </a:lnSpc>
            </a:pPr>
            <a:endParaRPr lang="ar-EG" smtClean="0">
              <a:cs typeface="Traditional Arabic" pitchFamily="18" charset="-78"/>
            </a:endParaRPr>
          </a:p>
          <a:p>
            <a:pPr algn="just">
              <a:lnSpc>
                <a:spcPct val="90000"/>
              </a:lnSpc>
            </a:pPr>
            <a:r>
              <a:rPr lang="fr-FR" smtClean="0"/>
              <a:t>La certitude (</a:t>
            </a:r>
            <a:r>
              <a:rPr lang="fr-FR" b="1" i="1" smtClean="0"/>
              <a:t>al-yaqîn</a:t>
            </a:r>
            <a:r>
              <a:rPr lang="fr-FR" smtClean="0"/>
              <a:t>) sur la croyance que c'est Dieu qui gère chaque événement (</a:t>
            </a:r>
            <a:r>
              <a:rPr lang="fr-FR" b="1" i="1" smtClean="0"/>
              <a:t>kamâlu tawhîd ir-rubûbiyya,</a:t>
            </a:r>
            <a:r>
              <a:rPr lang="fr-FR" smtClean="0"/>
              <a:t>) </a:t>
            </a:r>
          </a:p>
          <a:p>
            <a:pPr algn="just">
              <a:lnSpc>
                <a:spcPct val="90000"/>
              </a:lnSpc>
            </a:pPr>
            <a:r>
              <a:rPr lang="fr-FR" smtClean="0"/>
              <a:t>Et d'avoir fait disparaître la confiance </a:t>
            </a:r>
            <a:r>
              <a:rPr lang="fr-FR" b="1" smtClean="0"/>
              <a:t>excessive</a:t>
            </a:r>
            <a:r>
              <a:rPr lang="fr-FR" smtClean="0"/>
              <a:t> en les causes terrestres (</a:t>
            </a:r>
            <a:r>
              <a:rPr lang="fr-FR" i="1" smtClean="0"/>
              <a:t>asbâb</a:t>
            </a:r>
            <a:r>
              <a:rPr lang="fr-FR" smtClean="0"/>
              <a:t>)</a:t>
            </a:r>
          </a:p>
          <a:p>
            <a:pPr algn="r" rtl="1"/>
            <a:endParaRPr lang="fr-FR"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re 1"/>
          <p:cNvSpPr>
            <a:spLocks noGrp="1"/>
          </p:cNvSpPr>
          <p:nvPr>
            <p:ph type="title"/>
          </p:nvPr>
        </p:nvSpPr>
        <p:spPr/>
        <p:txBody>
          <a:bodyPr/>
          <a:lstStyle/>
          <a:p>
            <a:r>
              <a:rPr lang="ar-SA" smtClean="0"/>
              <a:t>كلمة ابن القيم</a:t>
            </a:r>
            <a:endParaRPr lang="fr-FR" smtClean="0"/>
          </a:p>
        </p:txBody>
      </p:sp>
      <p:sp>
        <p:nvSpPr>
          <p:cNvPr id="31746" name="Espace réservé du contenu 2"/>
          <p:cNvSpPr>
            <a:spLocks noGrp="1"/>
          </p:cNvSpPr>
          <p:nvPr>
            <p:ph idx="1"/>
          </p:nvPr>
        </p:nvSpPr>
        <p:spPr/>
        <p:txBody>
          <a:bodyPr/>
          <a:lstStyle/>
          <a:p>
            <a:pPr algn="just" rtl="1"/>
            <a:r>
              <a:rPr lang="ar-SA" smtClean="0"/>
              <a:t>قال ابن القيم:" اليقين من الإيمان بمنزلة الروح من الجسد، وبه تفاضل العارفون، وفيه تنافس المتنافسون، وإليه شمر العاملون، وهو مع المحبة ركنان للإيمان، وعليهما ينبني وبهما قوامه، وهما يُمدان سائر الأعمال القلبية والبدنية، وعنهما تصدر، وبضعفهما يكون ضعف الأعمال، وبقوتهما تقوى الأعمال، وجميع منازل السائرين إنما تُفتتح بالمحبة واليقين، وهما </a:t>
            </a:r>
            <a:r>
              <a:rPr lang="ar-EG" smtClean="0"/>
              <a:t>ي</a:t>
            </a:r>
            <a:r>
              <a:rPr lang="ar-SA" smtClean="0"/>
              <a:t>ثمران كل عمل صالح، وعلم نافع، وهدى مستقيم[ مدارج السالكين 2/397].</a:t>
            </a:r>
            <a:endParaRPr lang="fr-FR"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p:cNvSpPr>
          <p:nvPr>
            <p:ph type="title"/>
          </p:nvPr>
        </p:nvSpPr>
        <p:spPr/>
        <p:txBody>
          <a:bodyPr/>
          <a:lstStyle/>
          <a:p>
            <a:r>
              <a:rPr lang="ar-EG" smtClean="0">
                <a:cs typeface="Arial" charset="0"/>
              </a:rPr>
              <a:t>وفى الأرض آيات  للموقنين</a:t>
            </a:r>
            <a:endParaRPr lang="fr-FR" smtClean="0">
              <a:cs typeface="Arial" charset="0"/>
            </a:endParaRPr>
          </a:p>
        </p:txBody>
      </p:sp>
      <p:sp>
        <p:nvSpPr>
          <p:cNvPr id="95235" name="Rectangle 3"/>
          <p:cNvSpPr>
            <a:spLocks noGrp="1"/>
          </p:cNvSpPr>
          <p:nvPr>
            <p:ph type="body" idx="1"/>
          </p:nvPr>
        </p:nvSpPr>
        <p:spPr/>
        <p:txBody>
          <a:bodyPr/>
          <a:lstStyle/>
          <a:p>
            <a:pPr algn="r" rtl="1">
              <a:lnSpc>
                <a:spcPct val="90000"/>
              </a:lnSpc>
            </a:pPr>
            <a:r>
              <a:rPr lang="ar-EG" smtClean="0">
                <a:cs typeface="Traditional Arabic" pitchFamily="18" charset="-78"/>
              </a:rPr>
              <a:t>أهل اليقين هم أهل الانتفاع  بالآيات  والبراهين ( وفى الأرض آيات  للموقنين ) الذاريات  </a:t>
            </a:r>
            <a:r>
              <a:rPr lang="ar-EG" sz="1600" smtClean="0">
                <a:cs typeface="Traditional Arabic" pitchFamily="18" charset="-78"/>
              </a:rPr>
              <a:t>20</a:t>
            </a:r>
            <a:r>
              <a:rPr lang="ar-EG" smtClean="0">
                <a:cs typeface="Traditional Arabic" pitchFamily="18" charset="-78"/>
              </a:rPr>
              <a:t> </a:t>
            </a:r>
          </a:p>
          <a:p>
            <a:pPr>
              <a:lnSpc>
                <a:spcPct val="90000"/>
              </a:lnSpc>
            </a:pPr>
            <a:r>
              <a:rPr lang="ar-EG" smtClean="0"/>
              <a:t>]</a:t>
            </a:r>
            <a:r>
              <a:rPr lang="fr-FR" smtClean="0"/>
              <a:t>Il est ainsi des signes sur la Terre pour ceux qui croient avec certitude</a:t>
            </a:r>
            <a:r>
              <a:rPr lang="ar-EG" smtClean="0"/>
              <a:t>[</a:t>
            </a:r>
            <a:r>
              <a:rPr lang="fr-FR" smtClean="0"/>
              <a:t>. </a:t>
            </a:r>
            <a:endParaRPr lang="ar-EG" smtClean="0">
              <a:cs typeface="Traditional Arabic" pitchFamily="18" charset="-78"/>
            </a:endParaRPr>
          </a:p>
          <a:p>
            <a:pPr algn="r" rtl="1">
              <a:lnSpc>
                <a:spcPct val="90000"/>
              </a:lnSpc>
            </a:pPr>
            <a:r>
              <a:rPr lang="ar-EG" smtClean="0">
                <a:cs typeface="Traditional Arabic" pitchFamily="18" charset="-78"/>
              </a:rPr>
              <a:t>أهل اليقين هم أهل الإيمان  قال تعالى (</a:t>
            </a:r>
            <a:r>
              <a:rPr lang="ar-SA" smtClean="0">
                <a:cs typeface="Traditional Arabic" pitchFamily="18" charset="-78"/>
              </a:rPr>
              <a:t>والَّذِينَ يُؤْمِنُونَ بِمَا أُنزِلَ إِلَيْكَ وَمَا أُنزِلَ مِن قَبْلِكَ وَبِالآخِرَةِ هُمْ يُوقِنُونَ</a:t>
            </a:r>
            <a:r>
              <a:rPr lang="ar-EG" smtClean="0">
                <a:cs typeface="Traditional Arabic" pitchFamily="18" charset="-78"/>
              </a:rPr>
              <a:t>) </a:t>
            </a:r>
            <a:r>
              <a:rPr lang="ar-SA" smtClean="0">
                <a:cs typeface="Traditional Arabic" pitchFamily="18" charset="-78"/>
              </a:rPr>
              <a:t>البقرة </a:t>
            </a:r>
            <a:r>
              <a:rPr lang="ar-EG" sz="1600" smtClean="0">
                <a:cs typeface="Traditional Arabic" pitchFamily="18" charset="-78"/>
              </a:rPr>
              <a:t>4</a:t>
            </a:r>
            <a:r>
              <a:rPr lang="ar-EG" smtClean="0"/>
              <a:t> </a:t>
            </a:r>
          </a:p>
          <a:p>
            <a:pPr>
              <a:lnSpc>
                <a:spcPct val="90000"/>
              </a:lnSpc>
            </a:pPr>
            <a:r>
              <a:rPr lang="ar-EG" smtClean="0"/>
              <a:t>]</a:t>
            </a:r>
            <a:r>
              <a:rPr lang="fr-FR" smtClean="0"/>
              <a:t>ceux qui tiennent pour vrai ce qui a été révélé à toi et à tes prédécesseurs et qui croient fermement à la vie future</a:t>
            </a:r>
            <a:r>
              <a:rPr lang="ar-EG" smtClean="0"/>
              <a:t>[</a:t>
            </a:r>
            <a:r>
              <a:rPr lang="fr-FR"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re 1"/>
          <p:cNvSpPr>
            <a:spLocks noGrp="1"/>
          </p:cNvSpPr>
          <p:nvPr>
            <p:ph type="title"/>
          </p:nvPr>
        </p:nvSpPr>
        <p:spPr/>
        <p:txBody>
          <a:bodyPr/>
          <a:lstStyle/>
          <a:p>
            <a:r>
              <a:rPr lang="ar-SA" smtClean="0"/>
              <a:t> عليه السلام</a:t>
            </a:r>
            <a:r>
              <a:rPr lang="fr-FR" smtClean="0"/>
              <a:t>Moussa</a:t>
            </a:r>
            <a:r>
              <a:rPr lang="ar-SA" smtClean="0"/>
              <a:t>موسى </a:t>
            </a:r>
            <a:endParaRPr lang="fr-FR" smtClean="0"/>
          </a:p>
        </p:txBody>
      </p:sp>
      <p:sp>
        <p:nvSpPr>
          <p:cNvPr id="32770" name="Espace réservé du contenu 2"/>
          <p:cNvSpPr>
            <a:spLocks noGrp="1"/>
          </p:cNvSpPr>
          <p:nvPr>
            <p:ph idx="1"/>
          </p:nvPr>
        </p:nvSpPr>
        <p:spPr/>
        <p:txBody>
          <a:bodyPr/>
          <a:lstStyle/>
          <a:p>
            <a:pPr algn="just"/>
            <a:r>
              <a:rPr lang="fr-FR" smtClean="0"/>
              <a:t>Moussa , aurait pu ne pas traverser la mer, en se disant qu'il allait être noyé, cette même mer qui était c'est ouverte en plusieurs chemins avec d'immenses vagues à leur droite et leur gauche.</a:t>
            </a:r>
          </a:p>
          <a:p>
            <a:r>
              <a:rPr lang="fr-FR" smtClean="0"/>
              <a:t>Qui sauva Moussa de Pharaon et son armé ?  Allah  - Seigneur de l'univers.</a:t>
            </a:r>
          </a:p>
          <a:p>
            <a:endParaRPr lang="fr-FR"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re 1"/>
          <p:cNvSpPr>
            <a:spLocks noGrp="1"/>
          </p:cNvSpPr>
          <p:nvPr>
            <p:ph type="title"/>
          </p:nvPr>
        </p:nvSpPr>
        <p:spPr/>
        <p:txBody>
          <a:bodyPr/>
          <a:lstStyle/>
          <a:p>
            <a:r>
              <a:rPr lang="ar-SA" smtClean="0"/>
              <a:t> عليه السلام</a:t>
            </a:r>
            <a:r>
              <a:rPr lang="fr-FR" smtClean="0"/>
              <a:t>Ibrahim</a:t>
            </a:r>
            <a:r>
              <a:rPr lang="ar-SA" smtClean="0"/>
              <a:t>إبراهيم </a:t>
            </a:r>
            <a:endParaRPr lang="fr-FR" smtClean="0"/>
          </a:p>
        </p:txBody>
      </p:sp>
      <p:sp>
        <p:nvSpPr>
          <p:cNvPr id="33794" name="Espace réservé du contenu 2"/>
          <p:cNvSpPr>
            <a:spLocks noGrp="1"/>
          </p:cNvSpPr>
          <p:nvPr>
            <p:ph idx="1"/>
          </p:nvPr>
        </p:nvSpPr>
        <p:spPr/>
        <p:txBody>
          <a:bodyPr/>
          <a:lstStyle/>
          <a:p>
            <a:pPr>
              <a:buFont typeface="Arial" charset="0"/>
              <a:buNone/>
            </a:pPr>
            <a:endParaRPr lang="fr-FR" smtClean="0"/>
          </a:p>
          <a:p>
            <a:pPr algn="just"/>
            <a:r>
              <a:rPr lang="fr-FR" smtClean="0"/>
              <a:t>Ibrahim  aurait pu craindre que le feu ne le brûle.. Mais Ibrahim - sur lui la paix, dit :</a:t>
            </a:r>
          </a:p>
          <a:p>
            <a:pPr algn="just">
              <a:buFont typeface="Arial" charset="0"/>
              <a:buNone/>
            </a:pPr>
            <a:r>
              <a:rPr lang="fr-FR" smtClean="0"/>
              <a:t>    Allah nous suffit; Il est notre meilleur défenseur</a:t>
            </a:r>
          </a:p>
          <a:p>
            <a:pPr algn="just"/>
            <a:r>
              <a:rPr lang="fr-FR" smtClean="0"/>
              <a:t> Allah  ordonna au feu : Nous dîmes : "O feu, sois pour Abraham une fraîcheur salutaire". </a:t>
            </a:r>
          </a:p>
          <a:p>
            <a:endParaRPr lang="fr-FR" smtClean="0"/>
          </a:p>
          <a:p>
            <a:endParaRPr lang="fr-FR" smtClean="0"/>
          </a:p>
          <a:p>
            <a:endParaRPr lang="fr-FR"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ar-SA" dirty="0" smtClean="0"/>
              <a:t>إن الله معنا</a:t>
            </a:r>
            <a:br>
              <a:rPr lang="ar-SA" dirty="0" smtClean="0"/>
            </a:br>
            <a:r>
              <a:rPr lang="fr-FR" dirty="0" smtClean="0"/>
              <a:t>Allah est avec nous</a:t>
            </a:r>
            <a:endParaRPr lang="fr-FR" dirty="0"/>
          </a:p>
        </p:txBody>
      </p:sp>
      <p:sp>
        <p:nvSpPr>
          <p:cNvPr id="3" name="Espace réservé du contenu 2"/>
          <p:cNvSpPr>
            <a:spLocks noGrp="1"/>
          </p:cNvSpPr>
          <p:nvPr>
            <p:ph idx="1"/>
          </p:nvPr>
        </p:nvSpPr>
        <p:spPr>
          <a:xfrm>
            <a:off x="457200" y="1600200"/>
            <a:ext cx="8229600" cy="5043488"/>
          </a:xfrm>
        </p:spPr>
        <p:txBody>
          <a:bodyPr rtlCol="0">
            <a:normAutofit fontScale="92500" lnSpcReduction="20000"/>
          </a:bodyPr>
          <a:lstStyle/>
          <a:p>
            <a:pPr algn="just" fontAlgn="auto">
              <a:spcAft>
                <a:spcPts val="0"/>
              </a:spcAft>
              <a:buFont typeface="Arial" pitchFamily="34" charset="0"/>
              <a:buChar char="•"/>
              <a:defRPr/>
            </a:pPr>
            <a:r>
              <a:rPr lang="fr-FR" dirty="0" smtClean="0"/>
              <a:t>Dans la grotte, Abû Bakr dit au prophète Mu</a:t>
            </a:r>
            <a:r>
              <a:rPr lang="fr-FR" u="sng" dirty="0" smtClean="0"/>
              <a:t>h</a:t>
            </a:r>
            <a:r>
              <a:rPr lang="fr-FR" dirty="0" smtClean="0"/>
              <a:t>ammad - que les salutations de Dieu et Ses bénédictions soient sur lui : "Si l’un d’eux regarde sous ses pieds, il nous verra..." Et le Prophète répondre : "Que penses-tu de deux personnes dont Dieu est le Troisième ?" Cette scène fut consignée par le Coran, sourate 9, le Repentir, verset 40 : "Si vous ne lui portez pas secours... Allah l’a déjà secouru, lorsque les mécréants l’avaient banni, deuxième de deux. Quand ils étaient dans la grotte et qu’il disait à son compagnon : ‹Ne t’afflige pas, car Allah est avec nous…›</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re 1"/>
          <p:cNvSpPr>
            <a:spLocks noGrp="1"/>
          </p:cNvSpPr>
          <p:nvPr>
            <p:ph type="title"/>
          </p:nvPr>
        </p:nvSpPr>
        <p:spPr/>
        <p:txBody>
          <a:bodyPr/>
          <a:lstStyle/>
          <a:p>
            <a:r>
              <a:rPr lang="ar-SA" smtClean="0"/>
              <a:t>حديث ابن عباس</a:t>
            </a:r>
            <a:endParaRPr lang="fr-FR" smtClean="0"/>
          </a:p>
        </p:txBody>
      </p:sp>
      <p:sp>
        <p:nvSpPr>
          <p:cNvPr id="35842" name="Espace réservé du contenu 2"/>
          <p:cNvSpPr>
            <a:spLocks noGrp="1"/>
          </p:cNvSpPr>
          <p:nvPr>
            <p:ph idx="1"/>
          </p:nvPr>
        </p:nvSpPr>
        <p:spPr/>
        <p:txBody>
          <a:bodyPr/>
          <a:lstStyle/>
          <a:p>
            <a:pPr algn="just" rtl="1"/>
            <a:r>
              <a:rPr lang="ar-SA" smtClean="0"/>
              <a:t>عن عبد الله بن عباس رضي الله عنهما قال كنت خلف النبي صلى الله عليه وسلم يوما فقال لي: [ يا غلام إني أعلمك كلمات احفظ الله يحفظك احفظ الله تجده تجاهك إذا سألت فاسأل الله وإذا استعنت فاستعن بالله واعلم أن الأمة لو اجتمعت على أن ينفعوك بشيء لم ينفعوك إلا بشيء قد كتبه الله لك إن اجتمعوا على أن يضروك بشيء لم يضروك إلا بشيء قد كتبه الله عليك رفعت الأقلام وجفت الصحف]</a:t>
            </a:r>
          </a:p>
          <a:p>
            <a:pPr algn="just" rtl="1">
              <a:buFont typeface="Arial" charset="0"/>
              <a:buNone/>
            </a:pPr>
            <a:r>
              <a:rPr lang="ar-SA" smtClean="0"/>
              <a:t>    رواه الترمذي وقال حديث حسن صحيح</a:t>
            </a:r>
            <a:endParaRPr lang="fr-FR"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re 1"/>
          <p:cNvSpPr>
            <a:spLocks noGrp="1"/>
          </p:cNvSpPr>
          <p:nvPr>
            <p:ph type="title"/>
          </p:nvPr>
        </p:nvSpPr>
        <p:spPr/>
        <p:txBody>
          <a:bodyPr/>
          <a:lstStyle/>
          <a:p>
            <a:r>
              <a:rPr lang="fr-FR" smtClean="0"/>
              <a:t>Hadith Ibno Abbâs</a:t>
            </a:r>
          </a:p>
        </p:txBody>
      </p:sp>
      <p:sp>
        <p:nvSpPr>
          <p:cNvPr id="3" name="Espace réservé du contenu 2"/>
          <p:cNvSpPr>
            <a:spLocks noGrp="1"/>
          </p:cNvSpPr>
          <p:nvPr>
            <p:ph idx="1"/>
          </p:nvPr>
        </p:nvSpPr>
        <p:spPr>
          <a:xfrm>
            <a:off x="214313" y="1600200"/>
            <a:ext cx="8715375" cy="5043488"/>
          </a:xfrm>
        </p:spPr>
        <p:txBody>
          <a:bodyPr rtlCol="0">
            <a:normAutofit fontScale="77500" lnSpcReduction="20000"/>
          </a:bodyPr>
          <a:lstStyle/>
          <a:p>
            <a:pPr algn="just" fontAlgn="auto">
              <a:spcAft>
                <a:spcPts val="0"/>
              </a:spcAft>
              <a:buFont typeface="Arial" pitchFamily="34" charset="0"/>
              <a:buChar char="•"/>
              <a:defRPr/>
            </a:pPr>
            <a:r>
              <a:rPr lang="fr-FR" dirty="0" smtClean="0"/>
              <a:t>Abdallâh ben Abbâs a dit : «J'étais un jour derrière le Prophète et il me dit: « O jeune homme, je vais t'enseigner quelques préceptes. Observe les commandements de dieu, il te protègera. Observe les commandements de Dieu, tu le trouveras devant toi. Lorsque tu as à demander quelque chose, demande à Allah. Lorsque tu as à implorer assistance, implore assistance auprès d'Allah. </a:t>
            </a:r>
          </a:p>
          <a:p>
            <a:pPr algn="just" fontAlgn="auto">
              <a:spcAft>
                <a:spcPts val="0"/>
              </a:spcAft>
              <a:buFont typeface="Arial" pitchFamily="34" charset="0"/>
              <a:buChar char="•"/>
              <a:defRPr/>
            </a:pPr>
            <a:r>
              <a:rPr lang="fr-FR" dirty="0" smtClean="0"/>
              <a:t>Sache que si la communauté est d'accord, à l'unanimité, pour te faire quelque bien, cela ne te profitera que dans la mesure où Allah te l'aurait assigné, et si elle est d'accord à l'unanimité pour te causer quelque tort, tu n'en pâtiras en rien, sinon dans la mesure où Allah en aurait ainsi décidé à ton encontre. </a:t>
            </a:r>
          </a:p>
          <a:p>
            <a:pPr algn="just" fontAlgn="auto">
              <a:spcAft>
                <a:spcPts val="0"/>
              </a:spcAft>
              <a:buFont typeface="Arial" pitchFamily="34" charset="0"/>
              <a:buChar char="•"/>
              <a:defRPr/>
            </a:pPr>
            <a:r>
              <a:rPr lang="fr-FR" dirty="0" smtClean="0"/>
              <a:t>Certes, les calames sont levés et l`encre des feuillets a séché ». </a:t>
            </a:r>
          </a:p>
          <a:p>
            <a:pPr algn="just" fontAlgn="auto">
              <a:spcAft>
                <a:spcPts val="0"/>
              </a:spcAft>
              <a:buFont typeface="Arial" pitchFamily="34" charset="0"/>
              <a:buChar char="•"/>
              <a:defRPr/>
            </a:pPr>
            <a:r>
              <a:rPr lang="fr-FR" dirty="0" smtClean="0"/>
              <a:t>(Hadith rapporté par Ahmed,  </a:t>
            </a:r>
            <a:r>
              <a:rPr lang="fr-FR" dirty="0" err="1" smtClean="0"/>
              <a:t>At</a:t>
            </a:r>
            <a:r>
              <a:rPr lang="fr-FR" dirty="0" smtClean="0"/>
              <a:t>-</a:t>
            </a:r>
            <a:r>
              <a:rPr lang="fr-FR" dirty="0" err="1" smtClean="0"/>
              <a:t>Tirmidi</a:t>
            </a:r>
            <a:r>
              <a:rPr lang="fr-FR" dirty="0" smtClean="0"/>
              <a:t> et al Hakim</a:t>
            </a:r>
          </a:p>
          <a:p>
            <a:pPr fontAlgn="auto">
              <a:spcAft>
                <a:spcPts val="0"/>
              </a:spcAft>
              <a:buFont typeface="Arial" pitchFamily="34" charset="0"/>
              <a:buChar char="•"/>
              <a:defRPr/>
            </a:pP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re 1"/>
          <p:cNvSpPr>
            <a:spLocks noGrp="1"/>
          </p:cNvSpPr>
          <p:nvPr>
            <p:ph type="title"/>
          </p:nvPr>
        </p:nvSpPr>
        <p:spPr/>
        <p:txBody>
          <a:bodyPr/>
          <a:lstStyle/>
          <a:p>
            <a:r>
              <a:rPr lang="fr-FR" smtClean="0"/>
              <a:t>La foi ferme</a:t>
            </a:r>
          </a:p>
        </p:txBody>
      </p:sp>
      <p:sp>
        <p:nvSpPr>
          <p:cNvPr id="37890" name="Espace réservé du contenu 2"/>
          <p:cNvSpPr>
            <a:spLocks noGrp="1"/>
          </p:cNvSpPr>
          <p:nvPr>
            <p:ph idx="1"/>
          </p:nvPr>
        </p:nvSpPr>
        <p:spPr/>
        <p:txBody>
          <a:bodyPr/>
          <a:lstStyle/>
          <a:p>
            <a:pPr algn="just"/>
            <a:r>
              <a:rPr lang="fr-FR" smtClean="0"/>
              <a:t>Avec la foi ferme, le croyant se libère de la peur, de la lâcheté, de l'angoisse et de l'ennui : {Dis : "Rien ne nous atteindra, en dehors de ce qu'Allah a prescrit pour nous. Il est notre Protecteur. C'est en Allah que les croyants doivent mettre leur confiance"}.</a:t>
            </a:r>
          </a:p>
          <a:p>
            <a:pPr algn="r" rtl="1"/>
            <a:r>
              <a:rPr lang="ar-EG" smtClean="0"/>
              <a:t>[</a:t>
            </a:r>
            <a:r>
              <a:rPr lang="ar-SA" smtClean="0"/>
              <a:t>قل لن يصيبنا إلا ما كتب الله لنا هو مولانا وعلى الله فليتوكل المؤمنون</a:t>
            </a:r>
            <a:r>
              <a:rPr lang="ar-EG" smtClean="0"/>
              <a:t>] التوبة </a:t>
            </a:r>
            <a:r>
              <a:rPr lang="ar-EG" sz="1600" smtClean="0"/>
              <a:t>51</a:t>
            </a:r>
            <a:endParaRPr lang="fr-FR" sz="1600" smtClean="0"/>
          </a:p>
          <a:p>
            <a:endParaRPr lang="fr-FR"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250"/>
            <a:ext cx="8229600" cy="5649913"/>
          </a:xfrm>
        </p:spPr>
        <p:txBody>
          <a:bodyPr>
            <a:normAutofit/>
          </a:bodyPr>
          <a:lstStyle/>
          <a:p>
            <a:pPr algn="just" rtl="1">
              <a:lnSpc>
                <a:spcPct val="90000"/>
              </a:lnSpc>
            </a:pPr>
            <a:r>
              <a:rPr lang="ar-EG" sz="2400" smtClean="0"/>
              <a:t>[</a:t>
            </a:r>
            <a:r>
              <a:rPr lang="ar-SA" sz="2400" smtClean="0"/>
              <a:t>ولا تدع من دون الله ما لا ينفعك ولا يضرك فإن فعلت فإنك إذا من الظالمين </a:t>
            </a:r>
            <a:r>
              <a:rPr lang="ar-EG" sz="2400" smtClean="0"/>
              <a:t>) </a:t>
            </a:r>
            <a:r>
              <a:rPr lang="ar-SA" sz="2400" smtClean="0"/>
              <a:t>وإن يمسسك الله بضر فلا كاشف له إلا هو وإن يردك بخير فلا راد لفضله يصيب به من يشاء من عباده وهو الغفور الرحيم</a:t>
            </a:r>
            <a:r>
              <a:rPr lang="ar-EG" sz="2400" smtClean="0"/>
              <a:t>] يونس </a:t>
            </a:r>
            <a:endParaRPr lang="fr-FR" sz="2400" smtClean="0">
              <a:cs typeface="Arial" charset="0"/>
            </a:endParaRPr>
          </a:p>
          <a:p>
            <a:pPr algn="just" rtl="1">
              <a:lnSpc>
                <a:spcPct val="90000"/>
              </a:lnSpc>
              <a:buFont typeface="Arial" charset="0"/>
              <a:buNone/>
            </a:pPr>
            <a:endParaRPr lang="ar-EG" sz="2400" smtClean="0"/>
          </a:p>
          <a:p>
            <a:pPr algn="just">
              <a:lnSpc>
                <a:spcPct val="90000"/>
              </a:lnSpc>
            </a:pPr>
            <a:r>
              <a:rPr lang="fr-FR" sz="2400" smtClean="0"/>
              <a:t>Personne ne peut empêcher ce que notre Seigneur a donné, et personne ne peut donner ce qu'Il a empêché.</a:t>
            </a:r>
          </a:p>
          <a:p>
            <a:pPr algn="just">
              <a:lnSpc>
                <a:spcPct val="90000"/>
              </a:lnSpc>
            </a:pPr>
            <a:r>
              <a:rPr lang="ar-SA" sz="2400" smtClean="0"/>
              <a:t>الأمر كله بيد الله</a:t>
            </a:r>
            <a:endParaRPr lang="fr-FR" sz="2400" smtClean="0"/>
          </a:p>
          <a:p>
            <a:pPr algn="just">
              <a:lnSpc>
                <a:spcPct val="90000"/>
              </a:lnSpc>
            </a:pPr>
            <a:r>
              <a:rPr lang="fr-FR" sz="2400" smtClean="0"/>
              <a:t>« Et n’invoque pas en dehors d’Allah ce qui ne peut ni te profiter ni te nuire. Et si tu le fais, tu seras alors du nombre des injustes * Et si Allah fait qu’un mal te touche, nul ne peut l’écarter en dehors de Lui. Et s’Il te veut un bien, nul ne peut repousser Sa grâce. Il en gratifie qui Il veut parmi Ses serviteurs. Et c’est Lui le Pardonneur, le Miséricordieux. »</a:t>
            </a:r>
            <a:endParaRPr lang="ar-EG" sz="2400" smtClean="0"/>
          </a:p>
          <a:p>
            <a:pPr>
              <a:lnSpc>
                <a:spcPct val="90000"/>
              </a:lnSpc>
            </a:pPr>
            <a:endParaRPr lang="fr-FR" sz="2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u contenu 2"/>
          <p:cNvSpPr>
            <a:spLocks noGrp="1"/>
          </p:cNvSpPr>
          <p:nvPr>
            <p:ph idx="1"/>
          </p:nvPr>
        </p:nvSpPr>
        <p:spPr/>
        <p:txBody>
          <a:bodyPr/>
          <a:lstStyle/>
          <a:p>
            <a:pPr algn="r" rtl="1"/>
            <a:r>
              <a:rPr lang="ar-SA" b="1" smtClean="0"/>
              <a:t>يَوْمَ لا يَنفَعُ مَالٌ وَلا بَنُون إِلا مَنْ أَتَى اللَّهَ بِقَلْبٍ سَلِيمٍ</a:t>
            </a:r>
            <a:endParaRPr lang="fr-FR" b="1" smtClean="0"/>
          </a:p>
          <a:p>
            <a:pPr>
              <a:buFont typeface="Arial" charset="0"/>
              <a:buNone/>
            </a:pPr>
            <a:endParaRPr lang="fr-FR" smtClean="0"/>
          </a:p>
          <a:p>
            <a:pPr algn="just"/>
            <a:r>
              <a:rPr lang="fr-FR" smtClean="0"/>
              <a:t> </a:t>
            </a:r>
            <a:r>
              <a:rPr lang="fr-FR" b="1" i="1" smtClean="0"/>
              <a:t>« Le jour où ni les biens, ni les enfants ne seront d’aucune utilité, sauf celui qui vient à Allah avec un cœur sain »</a:t>
            </a:r>
            <a:r>
              <a:rPr lang="fr-FR" smtClean="0"/>
              <a:t> </a:t>
            </a:r>
            <a:r>
              <a:rPr lang="fr-FR" b="1" i="1" smtClean="0"/>
              <a:t>S26 V88 &amp; 89. </a:t>
            </a:r>
            <a:endParaRPr lang="fr-FR"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re 1"/>
          <p:cNvSpPr>
            <a:spLocks noGrp="1"/>
          </p:cNvSpPr>
          <p:nvPr>
            <p:ph type="title"/>
          </p:nvPr>
        </p:nvSpPr>
        <p:spPr/>
        <p:txBody>
          <a:bodyPr/>
          <a:lstStyle/>
          <a:p>
            <a:r>
              <a:rPr lang="fr-FR" sz="3200" b="1" smtClean="0"/>
              <a:t>Faiblesse dans</a:t>
            </a:r>
            <a:r>
              <a:rPr lang="ar-SA" sz="3200" b="1" smtClean="0"/>
              <a:t> </a:t>
            </a:r>
            <a:r>
              <a:rPr lang="fr-FR" sz="3200" b="1" smtClean="0"/>
              <a:t> la certitude= faiblesse de la foi</a:t>
            </a:r>
          </a:p>
        </p:txBody>
      </p:sp>
      <p:sp>
        <p:nvSpPr>
          <p:cNvPr id="39938" name="Espace réservé du contenu 2"/>
          <p:cNvSpPr>
            <a:spLocks noGrp="1"/>
          </p:cNvSpPr>
          <p:nvPr>
            <p:ph idx="1"/>
          </p:nvPr>
        </p:nvSpPr>
        <p:spPr>
          <a:xfrm>
            <a:off x="457200" y="1773238"/>
            <a:ext cx="8229600" cy="4352925"/>
          </a:xfrm>
        </p:spPr>
        <p:txBody>
          <a:bodyPr/>
          <a:lstStyle/>
          <a:p>
            <a:pPr algn="just" rtl="1"/>
            <a:r>
              <a:rPr lang="ar-EG" smtClean="0"/>
              <a:t>ضعف اليقين ضعف في أصل الإيمان</a:t>
            </a:r>
          </a:p>
          <a:p>
            <a:pPr algn="just" rtl="1"/>
            <a:r>
              <a:rPr lang="ar-EG" smtClean="0"/>
              <a:t>وإذا استقر اليقين في قلب العبد تنور واطمأن</a:t>
            </a:r>
          </a:p>
          <a:p>
            <a:pPr algn="just"/>
            <a:r>
              <a:rPr lang="fr-FR" smtClean="0"/>
              <a:t>Aussi, toute faiblesse dans la foi résulte toujours d’une faiblesse dans la certitude. </a:t>
            </a:r>
            <a:endParaRPr lang="ar-SA" smtClean="0"/>
          </a:p>
          <a:p>
            <a:pPr algn="just"/>
            <a:r>
              <a:rPr lang="fr-FR" smtClean="0"/>
              <a:t>Si les gens</a:t>
            </a:r>
            <a:r>
              <a:rPr lang="ar-SA" smtClean="0"/>
              <a:t> </a:t>
            </a:r>
            <a:r>
              <a:rPr lang="fr-FR" smtClean="0"/>
              <a:t>dans leur croyance atteignaient le niveau de conviction (Al-yakin) ils verront leurs cœurs se</a:t>
            </a:r>
            <a:r>
              <a:rPr lang="ar-SA" smtClean="0"/>
              <a:t> </a:t>
            </a:r>
            <a:r>
              <a:rPr lang="fr-FR" smtClean="0"/>
              <a:t>transformer et briller de la lumière de la foi.</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re 1"/>
          <p:cNvSpPr>
            <a:spLocks noGrp="1"/>
          </p:cNvSpPr>
          <p:nvPr>
            <p:ph type="title"/>
          </p:nvPr>
        </p:nvSpPr>
        <p:spPr>
          <a:xfrm>
            <a:off x="457200" y="274638"/>
            <a:ext cx="8229600" cy="922337"/>
          </a:xfrm>
        </p:spPr>
        <p:txBody>
          <a:bodyPr/>
          <a:lstStyle/>
          <a:p>
            <a:r>
              <a:rPr lang="ar-SA" smtClean="0"/>
              <a:t>ومما يدل على أهمية اليقين :</a:t>
            </a:r>
            <a:endParaRPr lang="fr-FR" smtClean="0"/>
          </a:p>
        </p:txBody>
      </p:sp>
      <p:sp>
        <p:nvSpPr>
          <p:cNvPr id="3" name="Espace réservé du contenu 2"/>
          <p:cNvSpPr>
            <a:spLocks noGrp="1"/>
          </p:cNvSpPr>
          <p:nvPr>
            <p:ph idx="1"/>
          </p:nvPr>
        </p:nvSpPr>
        <p:spPr/>
        <p:txBody>
          <a:bodyPr rtlCol="0">
            <a:normAutofit fontScale="92500" lnSpcReduction="10000"/>
          </a:bodyPr>
          <a:lstStyle/>
          <a:p>
            <a:pPr algn="just" rtl="1" fontAlgn="auto">
              <a:spcAft>
                <a:spcPts val="0"/>
              </a:spcAft>
              <a:buFont typeface="Arial" pitchFamily="34" charset="0"/>
              <a:buChar char="•"/>
              <a:defRPr/>
            </a:pPr>
            <a:r>
              <a:rPr lang="ar-SA" dirty="0" smtClean="0"/>
              <a:t>أن </a:t>
            </a:r>
            <a:r>
              <a:rPr lang="ar-SA" dirty="0"/>
              <a:t>الرسول </a:t>
            </a:r>
            <a:r>
              <a:rPr lang="ar-SA" b="1" dirty="0"/>
              <a:t>صَلَّى اللَّهُ عَلَيْهِ وَسَلَّمَ</a:t>
            </a:r>
            <a:r>
              <a:rPr lang="ar-SA" dirty="0"/>
              <a:t> حث المؤمن على أن يسأل ربه اليقين , كما ورد في حديث أبو بكر </a:t>
            </a:r>
            <a:r>
              <a:rPr lang="ar-SA" dirty="0">
                <a:sym typeface="AGA Arabesque"/>
              </a:rPr>
              <a:t>رضي الله عنه</a:t>
            </a:r>
            <a:r>
              <a:rPr lang="ar-SA" dirty="0"/>
              <a:t> قال : قال رسول الله </a:t>
            </a:r>
            <a:r>
              <a:rPr lang="ar-SA" b="1" dirty="0"/>
              <a:t>صَلَّى اللَّهُ عَلَيْهِ وَسَلَّمَ</a:t>
            </a:r>
            <a:r>
              <a:rPr lang="ar-SA" dirty="0"/>
              <a:t> </a:t>
            </a:r>
            <a:r>
              <a:rPr lang="ar-SA" dirty="0" smtClean="0"/>
              <a:t>:  ( </a:t>
            </a:r>
            <a:r>
              <a:rPr lang="ar-SA" dirty="0"/>
              <a:t>سلوا الله المعافاة أو قال : العافية فلم يؤت أحد قط بعد اليقين أفضل من العافية أو المعافاة ) أحمد والترمذي.. صحيح.</a:t>
            </a:r>
          </a:p>
          <a:p>
            <a:pPr algn="just" rtl="1" fontAlgn="auto">
              <a:spcAft>
                <a:spcPts val="0"/>
              </a:spcAft>
              <a:buFont typeface="Arial" pitchFamily="34" charset="0"/>
              <a:buChar char="•"/>
              <a:defRPr/>
            </a:pPr>
            <a:r>
              <a:rPr lang="ar-SA" dirty="0"/>
              <a:t>وكان من دعاءه </a:t>
            </a:r>
            <a:r>
              <a:rPr lang="ar-SA" b="1" dirty="0"/>
              <a:t>صَلَّى اللَّهُ عَلَيْهِ وَسَلَّمَ </a:t>
            </a:r>
            <a:r>
              <a:rPr lang="ar-SA" dirty="0"/>
              <a:t>:( اللهم اقسم لنا من خشيتك ما تحول به بيننا وبين معصيتك , ومن طاعتك ما تبلغنا به جنتك , ومن اليقين ما تهون علينا مصائب الدنيا ). الترمذي وهو </a:t>
            </a:r>
            <a:r>
              <a:rPr lang="ar-SA" dirty="0" smtClean="0"/>
              <a:t>صحيح</a:t>
            </a:r>
          </a:p>
          <a:p>
            <a:pPr algn="just" rtl="1" fontAlgn="auto">
              <a:spcAft>
                <a:spcPts val="0"/>
              </a:spcAft>
              <a:buFont typeface="Arial" pitchFamily="34" charset="0"/>
              <a:buChar char="•"/>
              <a:defRPr/>
            </a:pPr>
            <a:r>
              <a:rPr lang="ar-SA" sz="3000" dirty="0"/>
              <a:t>قال ابن مسعود </a:t>
            </a:r>
            <a:r>
              <a:rPr lang="ar-SA" sz="3000" dirty="0" smtClean="0">
                <a:sym typeface="AGA Arabesque"/>
              </a:rPr>
              <a:t>رضي الله عنه</a:t>
            </a:r>
            <a:r>
              <a:rPr lang="ar-SA" sz="3000" dirty="0" smtClean="0"/>
              <a:t>: </a:t>
            </a:r>
            <a:r>
              <a:rPr lang="ar-SA" sz="3000" dirty="0"/>
              <a:t>" وخير ما ألقي في القلب اليقين "</a:t>
            </a:r>
            <a:endParaRPr lang="fr-FR" sz="3000" dirty="0"/>
          </a:p>
          <a:p>
            <a:pPr algn="r" rtl="1" fontAlgn="auto">
              <a:spcAft>
                <a:spcPts val="0"/>
              </a:spcAft>
              <a:buFont typeface="Arial" pitchFamily="34" charset="0"/>
              <a:buChar char="•"/>
              <a:defRPr/>
            </a:pP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re 1"/>
          <p:cNvSpPr>
            <a:spLocks noGrp="1"/>
          </p:cNvSpPr>
          <p:nvPr>
            <p:ph type="title"/>
          </p:nvPr>
        </p:nvSpPr>
        <p:spPr/>
        <p:txBody>
          <a:bodyPr/>
          <a:lstStyle/>
          <a:p>
            <a:r>
              <a:rPr lang="fr-FR" smtClean="0"/>
              <a:t>L’endurance et la certitude</a:t>
            </a:r>
          </a:p>
        </p:txBody>
      </p:sp>
      <p:sp>
        <p:nvSpPr>
          <p:cNvPr id="3" name="Espace réservé du contenu 2"/>
          <p:cNvSpPr>
            <a:spLocks noGrp="1"/>
          </p:cNvSpPr>
          <p:nvPr>
            <p:ph idx="1"/>
          </p:nvPr>
        </p:nvSpPr>
        <p:spPr>
          <a:xfrm>
            <a:off x="457200" y="1600200"/>
            <a:ext cx="8229600" cy="4852988"/>
          </a:xfrm>
        </p:spPr>
        <p:txBody>
          <a:bodyPr rtlCol="0">
            <a:normAutofit fontScale="77500" lnSpcReduction="20000"/>
          </a:bodyPr>
          <a:lstStyle/>
          <a:p>
            <a:pPr algn="just" fontAlgn="auto">
              <a:spcAft>
                <a:spcPts val="0"/>
              </a:spcAft>
              <a:buFont typeface="Arial" pitchFamily="34" charset="0"/>
              <a:buChar char="•"/>
              <a:defRPr/>
            </a:pPr>
            <a:r>
              <a:rPr lang="fr-FR" dirty="0"/>
              <a:t>L’endurance et la certitude sont donc deux attributs de ceux qui guident les gens dans le </a:t>
            </a:r>
            <a:r>
              <a:rPr lang="fr-FR" dirty="0" smtClean="0"/>
              <a:t>droit chemin</a:t>
            </a:r>
            <a:r>
              <a:rPr lang="fr-FR" dirty="0"/>
              <a:t>. Dans le coran Dieu nous dit </a:t>
            </a:r>
            <a:r>
              <a:rPr lang="fr-FR" dirty="0" smtClean="0"/>
              <a:t>:</a:t>
            </a:r>
            <a:r>
              <a:rPr lang="fr-FR" dirty="0"/>
              <a:t> </a:t>
            </a:r>
            <a:r>
              <a:rPr lang="ar-SA" dirty="0" smtClean="0"/>
              <a:t>}</a:t>
            </a:r>
            <a:r>
              <a:rPr lang="fr-FR" dirty="0" smtClean="0"/>
              <a:t>Et </a:t>
            </a:r>
            <a:r>
              <a:rPr lang="fr-FR" dirty="0"/>
              <a:t>Nous avons désigné parmi eux des dirigeants qui guidaient (les gens) par Notre ordre </a:t>
            </a:r>
            <a:r>
              <a:rPr lang="fr-FR" dirty="0" smtClean="0"/>
              <a:t>aussi</a:t>
            </a:r>
            <a:r>
              <a:rPr lang="ar-SA" dirty="0" smtClean="0"/>
              <a:t> </a:t>
            </a:r>
            <a:r>
              <a:rPr lang="fr-FR" dirty="0" smtClean="0"/>
              <a:t>longtemps </a:t>
            </a:r>
            <a:r>
              <a:rPr lang="fr-FR" dirty="0"/>
              <a:t>qu'ils enduraient et croyaient fermement en Nos versets</a:t>
            </a:r>
            <a:r>
              <a:rPr lang="fr-FR" dirty="0" smtClean="0"/>
              <a:t>.</a:t>
            </a:r>
            <a:r>
              <a:rPr lang="ar-SA" dirty="0" smtClean="0"/>
              <a:t>{</a:t>
            </a:r>
            <a:r>
              <a:rPr lang="ar-SA" dirty="0"/>
              <a:t> </a:t>
            </a:r>
            <a:r>
              <a:rPr lang="fr-FR" sz="2600" dirty="0" smtClean="0"/>
              <a:t>(  As-</a:t>
            </a:r>
            <a:r>
              <a:rPr lang="fr-FR" sz="2600" dirty="0" err="1" smtClean="0"/>
              <a:t>Sajda</a:t>
            </a:r>
            <a:r>
              <a:rPr lang="fr-FR" sz="2600" dirty="0"/>
              <a:t>, Verset 24</a:t>
            </a:r>
            <a:r>
              <a:rPr lang="fr-FR" sz="2600" dirty="0" smtClean="0"/>
              <a:t>)</a:t>
            </a:r>
          </a:p>
          <a:p>
            <a:pPr algn="just" rtl="1" fontAlgn="auto">
              <a:spcAft>
                <a:spcPts val="0"/>
              </a:spcAft>
              <a:buFont typeface="Arial" pitchFamily="34" charset="0"/>
              <a:buChar char="•"/>
              <a:defRPr/>
            </a:pPr>
            <a:r>
              <a:rPr lang="ar-SA" sz="2800" dirty="0" smtClean="0">
                <a:latin typeface="Angsana New" pitchFamily="18" charset="-34"/>
                <a:ea typeface="PMingLiU-ExtB" pitchFamily="18" charset="-120"/>
                <a:cs typeface="Andalus" pitchFamily="18" charset="-78"/>
              </a:rPr>
              <a:t>قال الله </a:t>
            </a:r>
            <a:r>
              <a:rPr lang="ar-SA" sz="2800" dirty="0" err="1" smtClean="0">
                <a:latin typeface="Angsana New" pitchFamily="18" charset="-34"/>
                <a:ea typeface="PMingLiU-ExtB" pitchFamily="18" charset="-120"/>
                <a:cs typeface="Andalus" pitchFamily="18" charset="-78"/>
              </a:rPr>
              <a:t>تعالى:</a:t>
            </a:r>
            <a:r>
              <a:rPr lang="ar-SA" sz="2800" dirty="0" smtClean="0">
                <a:latin typeface="Angsana New" pitchFamily="18" charset="-34"/>
                <a:ea typeface="PMingLiU-ExtB" pitchFamily="18" charset="-120"/>
                <a:cs typeface="Andalus" pitchFamily="18" charset="-78"/>
              </a:rPr>
              <a:t>(وَجَعَلْنَا مِنْهُمْ أَئِمَّةً يَهْدُونَ بِأَمْرِنَا لَمَّا صَبَرُوا وَكَانُوا بِآياتِنَا يُوقِنُونَ</a:t>
            </a:r>
            <a:r>
              <a:rPr lang="ar-SA" sz="2800" dirty="0" err="1" smtClean="0">
                <a:latin typeface="Angsana New" pitchFamily="18" charset="-34"/>
                <a:ea typeface="PMingLiU-ExtB" pitchFamily="18" charset="-120"/>
                <a:cs typeface="Andalus" pitchFamily="18" charset="-78"/>
              </a:rPr>
              <a:t>) </a:t>
            </a:r>
            <a:r>
              <a:rPr lang="ar-SA" sz="2800" dirty="0" smtClean="0">
                <a:latin typeface="Angsana New" pitchFamily="18" charset="-34"/>
                <a:ea typeface="PMingLiU-ExtB" pitchFamily="18" charset="-120"/>
                <a:cs typeface="Andalus" pitchFamily="18" charset="-78"/>
              </a:rPr>
              <a:t>[السجدة:24</a:t>
            </a:r>
            <a:r>
              <a:rPr lang="ar-SA" sz="2800" dirty="0" err="1" smtClean="0">
                <a:latin typeface="Angsana New" pitchFamily="18" charset="-34"/>
                <a:ea typeface="PMingLiU-ExtB" pitchFamily="18" charset="-120"/>
                <a:cs typeface="Andalus" pitchFamily="18" charset="-78"/>
              </a:rPr>
              <a:t>].</a:t>
            </a:r>
            <a:endParaRPr lang="ar-SA" sz="2800" dirty="0" smtClean="0">
              <a:latin typeface="Angsana New" pitchFamily="18" charset="-34"/>
              <a:ea typeface="PMingLiU-ExtB" pitchFamily="18" charset="-120"/>
              <a:cs typeface="Andalus" pitchFamily="18" charset="-78"/>
            </a:endParaRPr>
          </a:p>
          <a:p>
            <a:pPr algn="just" rtl="1" fontAlgn="auto">
              <a:spcAft>
                <a:spcPts val="0"/>
              </a:spcAft>
              <a:buFont typeface="Arial" pitchFamily="34" charset="0"/>
              <a:buChar char="•"/>
              <a:defRPr/>
            </a:pPr>
            <a:r>
              <a:rPr lang="ar-SA" sz="2600" dirty="0" smtClean="0">
                <a:latin typeface="Angsana New" pitchFamily="18" charset="-34"/>
              </a:rPr>
              <a:t>قال عبد الله بن مسعود رضي الله </a:t>
            </a:r>
            <a:r>
              <a:rPr lang="ar-SA" sz="2600" dirty="0" err="1" smtClean="0">
                <a:latin typeface="Angsana New" pitchFamily="18" charset="-34"/>
              </a:rPr>
              <a:t>عنه: </a:t>
            </a:r>
            <a:r>
              <a:rPr lang="ar-SA" sz="2600" dirty="0" smtClean="0">
                <a:latin typeface="Angsana New" pitchFamily="18" charset="-34"/>
              </a:rPr>
              <a:t>[الصبر شطر الإيمان، واليقين الإيمان كله</a:t>
            </a:r>
            <a:r>
              <a:rPr lang="ar-SA" sz="2600" dirty="0" err="1" smtClean="0">
                <a:latin typeface="Angsana New" pitchFamily="18" charset="-34"/>
              </a:rPr>
              <a:t>]</a:t>
            </a:r>
            <a:endParaRPr lang="ar-SA" sz="2600" dirty="0" smtClean="0">
              <a:latin typeface="Angsana New" pitchFamily="18" charset="-34"/>
              <a:ea typeface="PMingLiU-ExtB" pitchFamily="18" charset="-120"/>
              <a:cs typeface="Andalus" pitchFamily="18" charset="-78"/>
            </a:endParaRPr>
          </a:p>
          <a:p>
            <a:pPr algn="just" fontAlgn="auto">
              <a:spcAft>
                <a:spcPts val="0"/>
              </a:spcAft>
              <a:buFont typeface="Arial" pitchFamily="34" charset="0"/>
              <a:buChar char="•"/>
              <a:defRPr/>
            </a:pPr>
            <a:endParaRPr lang="fr-FR" sz="2600" dirty="0" smtClean="0"/>
          </a:p>
          <a:p>
            <a:pPr algn="just" fontAlgn="auto">
              <a:spcAft>
                <a:spcPts val="0"/>
              </a:spcAft>
              <a:buFont typeface="Arial" pitchFamily="34" charset="0"/>
              <a:buChar char="•"/>
              <a:defRPr/>
            </a:pPr>
            <a:r>
              <a:rPr lang="fr-FR" dirty="0" smtClean="0"/>
              <a:t>En </a:t>
            </a:r>
            <a:r>
              <a:rPr lang="fr-FR" dirty="0"/>
              <a:t>effet, sans la patience ils n’auraient pas résisté aux tentations ni réussi dans </a:t>
            </a:r>
            <a:r>
              <a:rPr lang="fr-FR" dirty="0" smtClean="0"/>
              <a:t>les épreuves</a:t>
            </a:r>
            <a:r>
              <a:rPr lang="fr-FR" dirty="0"/>
              <a:t>; </a:t>
            </a:r>
            <a:endParaRPr lang="fr-FR" dirty="0" smtClean="0"/>
          </a:p>
          <a:p>
            <a:pPr algn="just" fontAlgn="auto">
              <a:spcAft>
                <a:spcPts val="0"/>
              </a:spcAft>
              <a:buFont typeface="Arial" pitchFamily="34" charset="0"/>
              <a:buChar char="•"/>
              <a:defRPr/>
            </a:pPr>
            <a:r>
              <a:rPr lang="fr-FR" dirty="0"/>
              <a:t>E</a:t>
            </a:r>
            <a:r>
              <a:rPr lang="fr-FR" dirty="0" smtClean="0"/>
              <a:t>t </a:t>
            </a:r>
            <a:r>
              <a:rPr lang="fr-FR" dirty="0"/>
              <a:t>sans la certitude ils ne seraient pas resté fermes ni n’auraient continué </a:t>
            </a:r>
            <a:r>
              <a:rPr lang="fr-FR" dirty="0" smtClean="0"/>
              <a:t>leur chemin</a:t>
            </a:r>
            <a:r>
              <a:rPr lang="fr-FR" dirty="0"/>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re 1"/>
          <p:cNvSpPr>
            <a:spLocks noGrp="1"/>
          </p:cNvSpPr>
          <p:nvPr>
            <p:ph type="title"/>
          </p:nvPr>
        </p:nvSpPr>
        <p:spPr>
          <a:xfrm>
            <a:off x="457200" y="0"/>
            <a:ext cx="8229600" cy="908050"/>
          </a:xfrm>
        </p:spPr>
        <p:txBody>
          <a:bodyPr/>
          <a:lstStyle/>
          <a:p>
            <a:r>
              <a:rPr lang="ar-SA" smtClean="0"/>
              <a:t>التوكل </a:t>
            </a:r>
            <a:r>
              <a:rPr lang="fr-FR" smtClean="0"/>
              <a:t>La confiance en Allah</a:t>
            </a:r>
          </a:p>
        </p:txBody>
      </p:sp>
      <p:sp>
        <p:nvSpPr>
          <p:cNvPr id="44034" name="Espace réservé du contenu 2"/>
          <p:cNvSpPr>
            <a:spLocks noGrp="1"/>
          </p:cNvSpPr>
          <p:nvPr>
            <p:ph idx="1"/>
          </p:nvPr>
        </p:nvSpPr>
        <p:spPr>
          <a:xfrm>
            <a:off x="457200" y="1268413"/>
            <a:ext cx="8229600" cy="4857750"/>
          </a:xfrm>
        </p:spPr>
        <p:txBody>
          <a:bodyPr/>
          <a:lstStyle/>
          <a:p>
            <a:pPr algn="just" rtl="1"/>
            <a:r>
              <a:rPr lang="ar-SA" smtClean="0"/>
              <a:t>قال تعالى:{قُلْ لَنْ يُصِيبَنا إِلَّا ما كَتَبَ اللَّهُ لَنا هُوَ مَوْلانا وَعَلَى اللَّهِ فَلْيَتَوَكَّلِ الْمُؤْمِنُونَ} [التوبة: 51].</a:t>
            </a:r>
          </a:p>
          <a:p>
            <a:pPr algn="just"/>
            <a:r>
              <a:rPr lang="fr-FR" smtClean="0"/>
              <a:t>Dis-leur : «Rien ne nous atteindra, en dehors de ce que Dieu nous a déjà prescrit. Il est notre Maître ! Et c'est en Lui que les croyants doivent mettre leur </a:t>
            </a:r>
            <a:r>
              <a:rPr lang="fr-FR" sz="2800" smtClean="0"/>
              <a:t>confiance !»</a:t>
            </a:r>
          </a:p>
          <a:p>
            <a:pPr algn="just"/>
            <a:r>
              <a:rPr lang="fr-FR" smtClean="0"/>
              <a:t>{Et place ta confiance en Le Vivant qui ne meurt jamais.} (25/58)</a:t>
            </a:r>
            <a:r>
              <a:rPr lang="ar-SA" smtClean="0"/>
              <a:t> {وَتَوَكَّلْ عَلَى الْحَيِّ الَّذِي لا يَمُوتُ} </a:t>
            </a:r>
            <a:endParaRPr lang="fr-FR"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Espace réservé du contenu 2"/>
          <p:cNvSpPr>
            <a:spLocks noGrp="1"/>
          </p:cNvSpPr>
          <p:nvPr>
            <p:ph idx="1"/>
          </p:nvPr>
        </p:nvSpPr>
        <p:spPr/>
        <p:txBody>
          <a:bodyPr/>
          <a:lstStyle/>
          <a:p>
            <a:pPr algn="just"/>
            <a:r>
              <a:rPr lang="fr-FR" smtClean="0"/>
              <a:t>{Allah aime, en vérité, ceux qui Lui font confiance.} (3/159)</a:t>
            </a:r>
            <a:r>
              <a:rPr lang="ar-SA" smtClean="0"/>
              <a:t> </a:t>
            </a:r>
          </a:p>
          <a:p>
            <a:pPr algn="just" rtl="1"/>
            <a:r>
              <a:rPr lang="ar-SA" smtClean="0"/>
              <a:t>{إِنَّ اللَّهَ يُحِبُّ الْمُتَوَكِّلِينَ} [آل عمران: 159]</a:t>
            </a:r>
            <a:endParaRPr lang="fr-FR" smtClean="0"/>
          </a:p>
          <a:p>
            <a:pPr algn="just"/>
            <a:r>
              <a:rPr lang="fr-FR" smtClean="0"/>
              <a:t>{Et quiconque place sa confiance en Allah, Il lui</a:t>
            </a:r>
            <a:r>
              <a:rPr lang="ar-SA" smtClean="0"/>
              <a:t> </a:t>
            </a:r>
            <a:r>
              <a:rPr lang="fr-FR" smtClean="0"/>
              <a:t>suffit.} (65/3)</a:t>
            </a:r>
            <a:r>
              <a:rPr lang="ar-SA" smtClean="0"/>
              <a:t> </a:t>
            </a:r>
          </a:p>
          <a:p>
            <a:pPr algn="just" rtl="1"/>
            <a:r>
              <a:rPr lang="ar-SA" smtClean="0"/>
              <a:t>{ وَمَنْ يَتَوَكَّلْ عَلَى اللَّهِ فَهُوَ حَسْبُهُ} [الطلاق:3].</a:t>
            </a:r>
            <a:endParaRPr lang="fr-FR" smtClean="0"/>
          </a:p>
          <a:p>
            <a:pPr algn="just"/>
            <a:endParaRPr lang="fr-FR" smtClean="0"/>
          </a:p>
          <a:p>
            <a:pPr algn="r" rtl="1"/>
            <a:endParaRPr lang="fr-FR"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re 1"/>
          <p:cNvSpPr>
            <a:spLocks noGrp="1"/>
          </p:cNvSpPr>
          <p:nvPr>
            <p:ph type="title"/>
          </p:nvPr>
        </p:nvSpPr>
        <p:spPr/>
        <p:txBody>
          <a:bodyPr/>
          <a:lstStyle/>
          <a:p>
            <a:r>
              <a:rPr lang="ar-SA" smtClean="0"/>
              <a:t>التوكل على الله دليل على صدق الإيمان</a:t>
            </a:r>
            <a:endParaRPr lang="fr-FR" smtClean="0"/>
          </a:p>
        </p:txBody>
      </p:sp>
      <p:sp>
        <p:nvSpPr>
          <p:cNvPr id="3" name="Espace réservé du contenu 2"/>
          <p:cNvSpPr>
            <a:spLocks noGrp="1"/>
          </p:cNvSpPr>
          <p:nvPr>
            <p:ph idx="1"/>
          </p:nvPr>
        </p:nvSpPr>
        <p:spPr/>
        <p:txBody>
          <a:bodyPr rtlCol="0">
            <a:normAutofit lnSpcReduction="10000"/>
          </a:bodyPr>
          <a:lstStyle/>
          <a:p>
            <a:pPr algn="r" rtl="1" fontAlgn="auto">
              <a:spcAft>
                <a:spcPts val="0"/>
              </a:spcAft>
              <a:buFont typeface="Arial" pitchFamily="34" charset="0"/>
              <a:buChar char="•"/>
              <a:defRPr/>
            </a:pPr>
            <a:r>
              <a:rPr lang="ar-SA" dirty="0" smtClean="0"/>
              <a:t/>
            </a:r>
            <a:br>
              <a:rPr lang="ar-SA" dirty="0" smtClean="0"/>
            </a:br>
            <a:r>
              <a:rPr lang="ar-SA" dirty="0" smtClean="0"/>
              <a:t>قال </a:t>
            </a:r>
            <a:r>
              <a:rPr lang="ar-SA" dirty="0" err="1" smtClean="0"/>
              <a:t>تعالى:</a:t>
            </a:r>
            <a:r>
              <a:rPr lang="ar-SA" dirty="0" smtClean="0"/>
              <a:t>{ إِنَّمَا الْمُؤْمِنُونَ الَّذِينَ إِذَا ذُكِرَ اللَّهُ وَجِلَتْ قُلُوبُهُمْ وَإِذَا تُلِيَتْ عَلَيْهِمْ آيَاتُهُ زَادَتْهُمْ إِيمَانًا وَعَلَى رَبِّهِمْ يَتَوَكَّلُونَ</a:t>
            </a:r>
            <a:r>
              <a:rPr lang="ar-SA" dirty="0" err="1" smtClean="0"/>
              <a:t>} </a:t>
            </a:r>
            <a:r>
              <a:rPr lang="ar-SA" dirty="0" smtClean="0"/>
              <a:t>[الأنفال: 2</a:t>
            </a:r>
            <a:r>
              <a:rPr lang="ar-SA" dirty="0" err="1" smtClean="0"/>
              <a:t>].</a:t>
            </a:r>
            <a:endParaRPr lang="ar-SA" dirty="0" smtClean="0"/>
          </a:p>
          <a:p>
            <a:pPr algn="just" fontAlgn="auto">
              <a:spcAft>
                <a:spcPts val="0"/>
              </a:spcAft>
              <a:buFont typeface="Arial" pitchFamily="34" charset="0"/>
              <a:buChar char="•"/>
              <a:defRPr/>
            </a:pPr>
            <a:r>
              <a:rPr lang="ar-SA" dirty="0" err="1" smtClean="0"/>
              <a:t>}</a:t>
            </a:r>
            <a:r>
              <a:rPr lang="fr-FR" dirty="0" smtClean="0"/>
              <a:t>Car les vrais croyants sont ceux dont les cœurs frémissent quand le Nom de Dieu est évoqué , ceux dont la foi augmente quand Ses versets leur sont récités et qui, en tout, s'en remettent à Lui </a:t>
            </a:r>
            <a:r>
              <a:rPr lang="ar-SA" dirty="0" err="1" smtClean="0"/>
              <a:t>{</a:t>
            </a:r>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7875"/>
          </a:xfrm>
        </p:spPr>
        <p:txBody>
          <a:bodyPr rtlCol="0">
            <a:normAutofit fontScale="90000"/>
          </a:bodyPr>
          <a:lstStyle/>
          <a:p>
            <a:pPr fontAlgn="auto">
              <a:spcAft>
                <a:spcPts val="0"/>
              </a:spcAft>
              <a:defRPr/>
            </a:pPr>
            <a:r>
              <a:rPr lang="ar-SY" b="1" dirty="0"/>
              <a:t>التوكل </a:t>
            </a:r>
            <a:r>
              <a:rPr lang="ar-SY" b="1" dirty="0" smtClean="0"/>
              <a:t>والتواكل</a:t>
            </a:r>
            <a:r>
              <a:rPr lang="ar-SY" b="1" dirty="0"/>
              <a:t/>
            </a:r>
            <a:br>
              <a:rPr lang="ar-SY" b="1" dirty="0"/>
            </a:br>
            <a:endParaRPr lang="fr-FR" dirty="0"/>
          </a:p>
        </p:txBody>
      </p:sp>
      <p:sp>
        <p:nvSpPr>
          <p:cNvPr id="47106" name="Espace réservé du contenu 2"/>
          <p:cNvSpPr>
            <a:spLocks noGrp="1"/>
          </p:cNvSpPr>
          <p:nvPr>
            <p:ph idx="1"/>
          </p:nvPr>
        </p:nvSpPr>
        <p:spPr>
          <a:xfrm>
            <a:off x="457200" y="1196975"/>
            <a:ext cx="8229600" cy="5256213"/>
          </a:xfrm>
        </p:spPr>
        <p:txBody>
          <a:bodyPr/>
          <a:lstStyle/>
          <a:p>
            <a:pPr algn="r" rtl="1"/>
            <a:r>
              <a:rPr lang="ar-SY" sz="2800" smtClean="0"/>
              <a:t>لا يصح ترك الأخذ بالأسباب بزعم التوكل</a:t>
            </a:r>
            <a:r>
              <a:rPr lang="ar-SA" sz="2800" smtClean="0"/>
              <a:t> على الله</a:t>
            </a:r>
          </a:p>
          <a:p>
            <a:pPr algn="r" rtl="1"/>
            <a:r>
              <a:rPr lang="ar-SY" sz="2800" smtClean="0"/>
              <a:t> كما لا ينبغي التعويل أو الركون إلى الأسباب </a:t>
            </a:r>
            <a:endParaRPr lang="ar-SA" sz="2800" smtClean="0"/>
          </a:p>
          <a:p>
            <a:pPr algn="r" rtl="1"/>
            <a:r>
              <a:rPr lang="ar-SA" sz="2800" smtClean="0"/>
              <a:t>العبد يأخذ بالأسباب ويتوكل على رب الأسباب</a:t>
            </a:r>
          </a:p>
          <a:p>
            <a:pPr algn="r" rtl="1"/>
            <a:r>
              <a:rPr lang="ar-SY" sz="2800" smtClean="0"/>
              <a:t>و في الحديث عن أنس بن مالك – رضى الله عنه – قال : قال رجل : يا رسول الله أعقلها و أتوكل ، أو أطلقها و أتوكل ؟ قال :"اعقلها و توكل " رواه الترمذي و حسنه الألباني</a:t>
            </a:r>
            <a:r>
              <a:rPr lang="ar-SA" sz="2800" smtClean="0"/>
              <a:t>.</a:t>
            </a:r>
          </a:p>
          <a:p>
            <a:pPr algn="r" rtl="1"/>
            <a:r>
              <a:rPr lang="ar-SY" sz="2800" smtClean="0"/>
              <a:t>كان من دعاء رسول الله صلى الله عليه و سلم :</a:t>
            </a:r>
            <a:r>
              <a:rPr lang="ar-SA" sz="2800" smtClean="0"/>
              <a:t> </a:t>
            </a:r>
            <a:r>
              <a:rPr lang="ar-SY" sz="2800" smtClean="0"/>
              <a:t>" اللهم أسلمت وجهي إليك و فوضت أمري إليك و ألجأت ظهري إليك رغبة ورهبة إليك لا ملجأ ولا منجى منك إلا إليك ".</a:t>
            </a:r>
            <a:br>
              <a:rPr lang="ar-SY" sz="2800" smtClean="0"/>
            </a:br>
            <a:endParaRPr lang="fr-FR" sz="280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44450"/>
            <a:ext cx="8229600" cy="720725"/>
          </a:xfrm>
        </p:spPr>
        <p:txBody>
          <a:bodyPr rtlCol="0">
            <a:normAutofit fontScale="90000"/>
          </a:bodyPr>
          <a:lstStyle/>
          <a:p>
            <a:pPr fontAlgn="auto">
              <a:spcAft>
                <a:spcPts val="0"/>
              </a:spcAft>
              <a:defRPr/>
            </a:pPr>
            <a:r>
              <a:rPr lang="fr-FR" dirty="0" smtClean="0"/>
              <a:t>Parole d’</a:t>
            </a:r>
            <a:r>
              <a:rPr lang="fr-FR" dirty="0"/>
              <a:t> Ibn Al-</a:t>
            </a:r>
            <a:r>
              <a:rPr lang="fr-FR" dirty="0" err="1"/>
              <a:t>Qayyim</a:t>
            </a:r>
            <a:r>
              <a:rPr lang="fr-FR" dirty="0"/>
              <a:t> </a:t>
            </a:r>
          </a:p>
        </p:txBody>
      </p:sp>
      <p:sp>
        <p:nvSpPr>
          <p:cNvPr id="48130" name="Espace réservé du contenu 2"/>
          <p:cNvSpPr>
            <a:spLocks noGrp="1"/>
          </p:cNvSpPr>
          <p:nvPr>
            <p:ph idx="1"/>
          </p:nvPr>
        </p:nvSpPr>
        <p:spPr>
          <a:xfrm>
            <a:off x="395288" y="1052513"/>
            <a:ext cx="8229600" cy="5616575"/>
          </a:xfrm>
        </p:spPr>
        <p:txBody>
          <a:bodyPr/>
          <a:lstStyle/>
          <a:p>
            <a:pPr algn="just" rtl="1"/>
            <a:r>
              <a:rPr lang="ar-SA" smtClean="0"/>
              <a:t>التوكل نصف الدين والنصف الثاني الإنابة فإن الدين استعانة وعبادة فالتوكل هو الاستعانة والإنابة هي العبادة</a:t>
            </a:r>
          </a:p>
          <a:p>
            <a:pPr algn="just"/>
            <a:r>
              <a:rPr lang="fr-FR" smtClean="0"/>
              <a:t>Ibn Al-Qayyim </a:t>
            </a:r>
            <a:r>
              <a:rPr lang="ar-SY" smtClean="0"/>
              <a:t>رحمه الله </a:t>
            </a:r>
            <a:r>
              <a:rPr lang="fr-FR" smtClean="0"/>
              <a:t>a dit : "C'est dire que le tawakkul (le fait de s'en remettre à Allah) constitue la moitié de la foi, l'autre moitié étant al-inâba (le fait de revenir à Allah)</a:t>
            </a:r>
            <a:r>
              <a:rPr lang="ar-SA" smtClean="0"/>
              <a:t>.</a:t>
            </a:r>
          </a:p>
          <a:p>
            <a:pPr algn="just"/>
            <a:r>
              <a:rPr lang="fr-FR" smtClean="0"/>
              <a:t>Car la foi est à la fois une imploration de l'assistance et une adoration : le tawakkul constituant la demande d'assistance et l'inâba l'adoration.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re 1"/>
          <p:cNvSpPr>
            <a:spLocks noGrp="1"/>
          </p:cNvSpPr>
          <p:nvPr>
            <p:ph type="title"/>
          </p:nvPr>
        </p:nvSpPr>
        <p:spPr/>
        <p:txBody>
          <a:bodyPr/>
          <a:lstStyle/>
          <a:p>
            <a:r>
              <a:rPr lang="ar-SA" smtClean="0"/>
              <a:t>التوكل عمل القلب</a:t>
            </a:r>
            <a:endParaRPr lang="fr-FR" smtClean="0"/>
          </a:p>
        </p:txBody>
      </p:sp>
      <p:sp>
        <p:nvSpPr>
          <p:cNvPr id="49154" name="Espace réservé du contenu 2"/>
          <p:cNvSpPr>
            <a:spLocks noGrp="1"/>
          </p:cNvSpPr>
          <p:nvPr>
            <p:ph idx="1"/>
          </p:nvPr>
        </p:nvSpPr>
        <p:spPr>
          <a:xfrm>
            <a:off x="457200" y="1916113"/>
            <a:ext cx="8229600" cy="4210050"/>
          </a:xfrm>
        </p:spPr>
        <p:txBody>
          <a:bodyPr/>
          <a:lstStyle/>
          <a:p>
            <a:pPr algn="r" rtl="1"/>
            <a:r>
              <a:rPr lang="ar-SA" smtClean="0"/>
              <a:t>قال الإمام أحمد: التوكل عمل القلب ومعنى ذلك: أنه عمل قلبي ليس بقول اللسان ولا عمل الجوارح ولا هو من باب العلوم والإدراكات.</a:t>
            </a:r>
            <a:endParaRPr lang="fr-FR"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re 1"/>
          <p:cNvSpPr>
            <a:spLocks noGrp="1"/>
          </p:cNvSpPr>
          <p:nvPr>
            <p:ph type="title"/>
          </p:nvPr>
        </p:nvSpPr>
        <p:spPr>
          <a:xfrm>
            <a:off x="457200" y="115888"/>
            <a:ext cx="8229600" cy="865187"/>
          </a:xfrm>
        </p:spPr>
        <p:txBody>
          <a:bodyPr/>
          <a:lstStyle/>
          <a:p>
            <a:r>
              <a:rPr lang="fr-FR" i="1" smtClean="0"/>
              <a:t>Al ikhlâss</a:t>
            </a:r>
            <a:endParaRPr lang="fr-FR" smtClean="0"/>
          </a:p>
        </p:txBody>
      </p:sp>
      <p:sp>
        <p:nvSpPr>
          <p:cNvPr id="3" name="Espace réservé du contenu 2"/>
          <p:cNvSpPr>
            <a:spLocks noGrp="1"/>
          </p:cNvSpPr>
          <p:nvPr>
            <p:ph idx="1"/>
          </p:nvPr>
        </p:nvSpPr>
        <p:spPr>
          <a:xfrm>
            <a:off x="457200" y="1196975"/>
            <a:ext cx="8229600" cy="5472113"/>
          </a:xfrm>
        </p:spPr>
        <p:txBody>
          <a:bodyPr rtlCol="0">
            <a:normAutofit fontScale="62500" lnSpcReduction="20000"/>
          </a:bodyPr>
          <a:lstStyle/>
          <a:p>
            <a:pPr algn="just" fontAlgn="auto">
              <a:spcAft>
                <a:spcPts val="0"/>
              </a:spcAft>
              <a:buFont typeface="Arial" pitchFamily="34" charset="0"/>
              <a:buChar char="•"/>
              <a:defRPr/>
            </a:pPr>
            <a:r>
              <a:rPr lang="fr-FR" sz="4000" dirty="0"/>
              <a:t>« La sincérité (</a:t>
            </a:r>
            <a:r>
              <a:rPr lang="fr-FR" sz="4000" i="1" dirty="0"/>
              <a:t>al </a:t>
            </a:r>
            <a:r>
              <a:rPr lang="fr-FR" sz="4000" i="1" dirty="0" err="1"/>
              <a:t>ikhlâss</a:t>
            </a:r>
            <a:r>
              <a:rPr lang="fr-FR" sz="4000" dirty="0"/>
              <a:t>) est-elle une obligation ou une vertu ? </a:t>
            </a:r>
            <a:r>
              <a:rPr lang="fr-FR" sz="4000" dirty="0" smtClean="0"/>
              <a:t>»</a:t>
            </a:r>
            <a:r>
              <a:rPr lang="ar-SA" sz="4000" dirty="0" smtClean="0"/>
              <a:t>الإخلاص من أعمال القلوب الواجبة  </a:t>
            </a:r>
            <a:endParaRPr lang="fr-FR" sz="4000" dirty="0"/>
          </a:p>
          <a:p>
            <a:pPr marL="0" indent="0" algn="just" fontAlgn="auto">
              <a:spcAft>
                <a:spcPts val="0"/>
              </a:spcAft>
              <a:buFont typeface="Arial" pitchFamily="34" charset="0"/>
              <a:buNone/>
              <a:defRPr/>
            </a:pPr>
            <a:r>
              <a:rPr lang="fr-FR" sz="4000" dirty="0"/>
              <a:t> </a:t>
            </a:r>
          </a:p>
          <a:p>
            <a:pPr algn="just" fontAlgn="auto">
              <a:spcAft>
                <a:spcPts val="0"/>
              </a:spcAft>
              <a:buFont typeface="Arial" pitchFamily="34" charset="0"/>
              <a:buChar char="•"/>
              <a:defRPr/>
            </a:pPr>
            <a:r>
              <a:rPr lang="fr-FR" sz="4000" dirty="0" smtClean="0"/>
              <a:t>« </a:t>
            </a:r>
            <a:r>
              <a:rPr lang="fr-FR" sz="4000" dirty="0"/>
              <a:t>La sincérité envers Allah</a:t>
            </a:r>
            <a:r>
              <a:rPr lang="fr-FR" sz="4000" i="1" dirty="0"/>
              <a:t>–qu’Il soit exalté et magnifié-</a:t>
            </a:r>
            <a:r>
              <a:rPr lang="fr-FR" sz="4000" dirty="0"/>
              <a:t> est obligatoire et nécessaire dans tous les actes parce que Allah </a:t>
            </a:r>
            <a:r>
              <a:rPr lang="fr-FR" sz="4000" i="1" dirty="0"/>
              <a:t>–qu’Il soit exalté et magnifié-</a:t>
            </a:r>
            <a:r>
              <a:rPr lang="fr-FR" sz="4000" dirty="0"/>
              <a:t> a dit : «</a:t>
            </a:r>
            <a:r>
              <a:rPr lang="fr-FR" sz="4000" b="1" dirty="0"/>
              <a:t>Il ne leur a été commandé, cependant, que d’adorer Allah, Lui vouant un culte exclusif, d’accomplir la </a:t>
            </a:r>
            <a:r>
              <a:rPr lang="fr-FR" sz="4000" b="1" dirty="0" err="1"/>
              <a:t>Ṣalāt</a:t>
            </a:r>
            <a:r>
              <a:rPr lang="fr-FR" sz="4000" b="1" dirty="0"/>
              <a:t> et d’acquitter la </a:t>
            </a:r>
            <a:r>
              <a:rPr lang="fr-FR" sz="4000" b="1" dirty="0" err="1"/>
              <a:t>Zakāt</a:t>
            </a:r>
            <a:r>
              <a:rPr lang="fr-FR" sz="4000" b="1" dirty="0"/>
              <a:t>. Et voilà la religion de droiture</a:t>
            </a:r>
            <a:r>
              <a:rPr lang="fr-FR" sz="4000" dirty="0" smtClean="0"/>
              <a:t>.</a:t>
            </a:r>
            <a:r>
              <a:rPr lang="fr-FR" sz="4000" dirty="0"/>
              <a:t> »</a:t>
            </a:r>
          </a:p>
          <a:p>
            <a:pPr marL="0" indent="0" algn="ctr" fontAlgn="auto">
              <a:spcAft>
                <a:spcPts val="0"/>
              </a:spcAft>
              <a:buFont typeface="Arial" pitchFamily="34" charset="0"/>
              <a:buNone/>
              <a:defRPr/>
            </a:pPr>
            <a:r>
              <a:rPr lang="fr-FR" sz="4000" b="1" i="1" u="sng" dirty="0">
                <a:solidFill>
                  <a:srgbClr val="00B050"/>
                </a:solidFill>
              </a:rPr>
              <a:t> </a:t>
            </a:r>
            <a:r>
              <a:rPr lang="ar-SA" sz="2800" b="1" i="1" u="sng" dirty="0" smtClean="0">
                <a:solidFill>
                  <a:srgbClr val="00B050"/>
                </a:solidFill>
              </a:rPr>
              <a:t>وَمَا أُمِرُوا إِلَّا لِيَعْبُدُوا اللَّهَ مُخْلِصِينَ لَهُ الدِّينَ حُنَفَاءَ وَيُقِيمُوا الصَّلاةَ وَيُؤْتُوا الزَّكَاةَ وَذَلِكَ دِينُ الْقَيِّمَةِ</a:t>
            </a:r>
            <a:endParaRPr lang="fr-FR" sz="4000" b="1" i="1" u="sng" dirty="0">
              <a:solidFill>
                <a:srgbClr val="00B050"/>
              </a:solidFill>
            </a:endParaRPr>
          </a:p>
          <a:p>
            <a:pPr marL="0" indent="0" algn="just" fontAlgn="auto">
              <a:spcAft>
                <a:spcPts val="0"/>
              </a:spcAft>
              <a:buFont typeface="Arial" pitchFamily="34" charset="0"/>
              <a:buNone/>
              <a:defRPr/>
            </a:pPr>
            <a:r>
              <a:rPr lang="fr-FR" sz="4000" dirty="0"/>
              <a:t> </a:t>
            </a:r>
          </a:p>
          <a:p>
            <a:pPr algn="just" fontAlgn="auto">
              <a:spcAft>
                <a:spcPts val="0"/>
              </a:spcAft>
              <a:buFont typeface="Arial" pitchFamily="34" charset="0"/>
              <a:buChar char="•"/>
              <a:defRPr/>
            </a:pPr>
            <a:r>
              <a:rPr lang="fr-FR" sz="4000" b="1" dirty="0"/>
              <a:t>I</a:t>
            </a:r>
            <a:r>
              <a:rPr lang="fr-FR" sz="4000" dirty="0"/>
              <a:t>l a dit aussi : </a:t>
            </a:r>
            <a:r>
              <a:rPr lang="fr-FR" sz="4000" b="1" i="1" dirty="0"/>
              <a:t>Celui qui espère la rencontre de son Seigneur doit accomplir les bonnes actions et n’associer personne dans l’adoration de son Seigneur</a:t>
            </a:r>
            <a:r>
              <a:rPr lang="fr-FR" sz="4000" i="1" dirty="0"/>
              <a:t>.</a:t>
            </a:r>
            <a:r>
              <a:rPr lang="fr-FR" sz="4000" dirty="0"/>
              <a:t> » (Sourate al </a:t>
            </a:r>
            <a:r>
              <a:rPr lang="fr-FR" sz="4000" dirty="0" err="1"/>
              <a:t>Kahf</a:t>
            </a:r>
            <a:r>
              <a:rPr lang="fr-FR" sz="4000" dirty="0"/>
              <a:t> la caverne, verset 110</a:t>
            </a:r>
            <a:r>
              <a:rPr lang="fr-FR" sz="4000" dirty="0" smtClean="0"/>
              <a:t>)</a:t>
            </a:r>
            <a:endParaRPr lang="ar-SA" sz="4000" dirty="0" smtClean="0"/>
          </a:p>
          <a:p>
            <a:pPr algn="ctr" fontAlgn="auto">
              <a:spcAft>
                <a:spcPts val="0"/>
              </a:spcAft>
              <a:buFont typeface="Arial" pitchFamily="34" charset="0"/>
              <a:buNone/>
              <a:defRPr/>
            </a:pPr>
            <a:r>
              <a:rPr lang="ar-SA" b="1" i="1" u="sng" dirty="0" smtClean="0">
                <a:hlinkClick r:id="rId2"/>
              </a:rPr>
              <a:t>فَمَن كَانَ يَرْجُو لِقَاء رَبِّهِ فَلْيَعْمَلْ عَمَلاً صَالِحاً وَلَا يُشْرِكْ بِعِبَادَةِ رَبِّهِ أَحَداً</a:t>
            </a:r>
            <a:endParaRPr lang="ar-SA" b="1" i="1" u="sng" dirty="0" smtClean="0"/>
          </a:p>
          <a:p>
            <a:pPr fontAlgn="auto">
              <a:spcAft>
                <a:spcPts val="0"/>
              </a:spcAft>
              <a:buFont typeface="Arial" pitchFamily="34" charset="0"/>
              <a:buNone/>
              <a:defRPr/>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a:xfrm>
            <a:off x="457200" y="0"/>
            <a:ext cx="8229600" cy="1125538"/>
          </a:xfrm>
        </p:spPr>
        <p:txBody>
          <a:bodyPr/>
          <a:lstStyle/>
          <a:p>
            <a:r>
              <a:rPr lang="ar-SA" b="1" smtClean="0">
                <a:latin typeface="Traditional Arabic" pitchFamily="18" charset="-78"/>
                <a:cs typeface="Traditional Arabic" pitchFamily="18" charset="-78"/>
              </a:rPr>
              <a:t>تعلمنا الإيمان قبل أن نتعلم القرآن</a:t>
            </a:r>
            <a:endParaRPr lang="fr-FR" smtClean="0"/>
          </a:p>
        </p:txBody>
      </p:sp>
      <p:sp>
        <p:nvSpPr>
          <p:cNvPr id="3" name="Espace réservé du contenu 2"/>
          <p:cNvSpPr>
            <a:spLocks noGrp="1"/>
          </p:cNvSpPr>
          <p:nvPr>
            <p:ph idx="1"/>
          </p:nvPr>
        </p:nvSpPr>
        <p:spPr>
          <a:xfrm>
            <a:off x="457200" y="1600200"/>
            <a:ext cx="8229600" cy="4852988"/>
          </a:xfrm>
        </p:spPr>
        <p:txBody>
          <a:bodyPr rtlCol="0">
            <a:normAutofit lnSpcReduction="10000"/>
          </a:bodyPr>
          <a:lstStyle/>
          <a:p>
            <a:pPr algn="just" rtl="1" fontAlgn="auto">
              <a:spcAft>
                <a:spcPts val="0"/>
              </a:spcAft>
              <a:buFont typeface="Arial" pitchFamily="34" charset="0"/>
              <a:buChar char="•"/>
              <a:defRPr/>
            </a:pPr>
            <a:r>
              <a:rPr lang="ar-SA" dirty="0" smtClean="0">
                <a:latin typeface="Traditional Arabic" pitchFamily="18" charset="-78"/>
                <a:cs typeface="Traditional Arabic" pitchFamily="18" charset="-78"/>
              </a:rPr>
              <a:t>عن </a:t>
            </a:r>
            <a:r>
              <a:rPr lang="ar-SA" dirty="0">
                <a:latin typeface="Traditional Arabic" pitchFamily="18" charset="-78"/>
                <a:cs typeface="Traditional Arabic" pitchFamily="18" charset="-78"/>
              </a:rPr>
              <a:t>جندب بن عبد الله رضي الله عنه </a:t>
            </a:r>
            <a:r>
              <a:rPr lang="ar-SA" dirty="0" smtClean="0">
                <a:latin typeface="Traditional Arabic" pitchFamily="18" charset="-78"/>
                <a:cs typeface="Traditional Arabic" pitchFamily="18" charset="-78"/>
              </a:rPr>
              <a:t>قال:" كنا </a:t>
            </a:r>
            <a:r>
              <a:rPr lang="ar-SA" dirty="0">
                <a:latin typeface="Traditional Arabic" pitchFamily="18" charset="-78"/>
                <a:cs typeface="Traditional Arabic" pitchFamily="18" charset="-78"/>
              </a:rPr>
              <a:t>مع النبي صلى الله عليه وسلم ونحن فتيان حزاورة ، فتعلمنا الإيمان قبل أن نتعلم القرآن ثم تعلمنا القرآن فازددنا به </a:t>
            </a:r>
            <a:r>
              <a:rPr lang="ar-SA" dirty="0" smtClean="0">
                <a:latin typeface="Traditional Arabic" pitchFamily="18" charset="-78"/>
                <a:cs typeface="Traditional Arabic" pitchFamily="18" charset="-78"/>
              </a:rPr>
              <a:t>إيمانا" اخرجه ابن ماجة</a:t>
            </a:r>
          </a:p>
          <a:p>
            <a:pPr algn="just" rtl="1" fontAlgn="auto">
              <a:spcAft>
                <a:spcPts val="0"/>
              </a:spcAft>
              <a:buFont typeface="Arial" pitchFamily="34" charset="0"/>
              <a:buChar char="•"/>
              <a:defRPr/>
            </a:pPr>
            <a:r>
              <a:rPr lang="ar-SA" dirty="0" smtClean="0">
                <a:latin typeface="Traditional Arabic" pitchFamily="18" charset="-78"/>
                <a:cs typeface="Traditional Arabic" pitchFamily="18" charset="-78"/>
              </a:rPr>
              <a:t>وعن </a:t>
            </a:r>
            <a:r>
              <a:rPr lang="ar-SA" dirty="0">
                <a:latin typeface="Traditional Arabic" pitchFamily="18" charset="-78"/>
                <a:cs typeface="Traditional Arabic" pitchFamily="18" charset="-78"/>
              </a:rPr>
              <a:t>عبد الله بن عمر : </a:t>
            </a:r>
            <a:r>
              <a:rPr lang="ar-SA" dirty="0" smtClean="0">
                <a:latin typeface="Traditional Arabic" pitchFamily="18" charset="-78"/>
                <a:cs typeface="Traditional Arabic" pitchFamily="18" charset="-78"/>
              </a:rPr>
              <a:t>" </a:t>
            </a:r>
            <a:r>
              <a:rPr lang="ar-SA" dirty="0">
                <a:latin typeface="Traditional Arabic" pitchFamily="18" charset="-78"/>
                <a:cs typeface="Traditional Arabic" pitchFamily="18" charset="-78"/>
              </a:rPr>
              <a:t>لَقَدْ عِشْنَا بُرْهَةً مِنْ دَهْرٍ وَأَحَدُنَا </a:t>
            </a:r>
            <a:r>
              <a:rPr lang="ar-SA" dirty="0" smtClean="0">
                <a:latin typeface="Traditional Arabic" pitchFamily="18" charset="-78"/>
                <a:cs typeface="Traditional Arabic" pitchFamily="18" charset="-78"/>
              </a:rPr>
              <a:t>يُؤتَى </a:t>
            </a:r>
            <a:r>
              <a:rPr lang="ar-SA" dirty="0">
                <a:latin typeface="Traditional Arabic" pitchFamily="18" charset="-78"/>
                <a:cs typeface="Traditional Arabic" pitchFamily="18" charset="-78"/>
              </a:rPr>
              <a:t>الْإِيمَانَ قَبْلَ الْقُرْآنِ، وَتَنْزِلُ السُّورَةُ عَلَى مُحَمَّدٍ صَلَّى اللَّهُ عَلَيْهِ وَسَلَّمَ فَنَتَعَلَّمُ حَلَالَهَا وَحَرَامَهَا، وَأَمْرَهَا وَزَاجِرَهَا، وَمَا يَنْبَغِي أَنْ نُوقَفَ عِنْدَهُ مِنْهَا، </a:t>
            </a:r>
            <a:r>
              <a:rPr lang="ar-SA" dirty="0" smtClean="0">
                <a:latin typeface="Traditional Arabic" pitchFamily="18" charset="-78"/>
                <a:cs typeface="Traditional Arabic" pitchFamily="18" charset="-78"/>
              </a:rPr>
              <a:t>ثُمَّ </a:t>
            </a:r>
            <a:r>
              <a:rPr lang="ar-SA" dirty="0">
                <a:latin typeface="Traditional Arabic" pitchFamily="18" charset="-78"/>
                <a:cs typeface="Traditional Arabic" pitchFamily="18" charset="-78"/>
              </a:rPr>
              <a:t>لَقَدْ رَأَيْتُ الْيَوْمَ رِجَالًا يُؤْتَى أَحَدُهُمُ الْقُرْآنَ قَبْلَ الْإِيمَانِ، فَيَقْرَأُ مَا بَيْنَ فَاتِحَتِهِ إِلَى خَاتِمَتِهِ، وَلَا يَدْرِي مَا </a:t>
            </a:r>
            <a:r>
              <a:rPr lang="ar-SA" dirty="0" smtClean="0">
                <a:latin typeface="Traditional Arabic" pitchFamily="18" charset="-78"/>
                <a:cs typeface="Traditional Arabic" pitchFamily="18" charset="-78"/>
              </a:rPr>
              <a:t>أَمْرُهُ</a:t>
            </a:r>
            <a:r>
              <a:rPr lang="fr-FR" dirty="0" smtClean="0">
                <a:latin typeface="Traditional Arabic" pitchFamily="18" charset="-78"/>
                <a:cs typeface="Traditional Arabic" pitchFamily="18" charset="-78"/>
              </a:rPr>
              <a:t> </a:t>
            </a:r>
            <a:r>
              <a:rPr lang="ar-SA" dirty="0" smtClean="0">
                <a:latin typeface="Traditional Arabic" pitchFamily="18" charset="-78"/>
                <a:cs typeface="Traditional Arabic" pitchFamily="18" charset="-78"/>
              </a:rPr>
              <a:t>وَلَا </a:t>
            </a:r>
            <a:r>
              <a:rPr lang="ar-SA" dirty="0">
                <a:latin typeface="Traditional Arabic" pitchFamily="18" charset="-78"/>
                <a:cs typeface="Traditional Arabic" pitchFamily="18" charset="-78"/>
              </a:rPr>
              <a:t>زَاجِرُهُ، وَلَا مَا يَنْبَغِي أَنْ يَقِفَ عِنْدَهُ مِنْهُ </a:t>
            </a:r>
            <a:r>
              <a:rPr lang="ar-SA" dirty="0" smtClean="0">
                <a:latin typeface="Traditional Arabic" pitchFamily="18" charset="-78"/>
                <a:cs typeface="Traditional Arabic" pitchFamily="18" charset="-78"/>
              </a:rPr>
              <a:t>وَيَنْثُرُهُ</a:t>
            </a:r>
            <a:r>
              <a:rPr lang="fr-FR" dirty="0" smtClean="0">
                <a:latin typeface="Traditional Arabic" pitchFamily="18" charset="-78"/>
                <a:cs typeface="Traditional Arabic" pitchFamily="18" charset="-78"/>
              </a:rPr>
              <a:t> </a:t>
            </a:r>
            <a:r>
              <a:rPr lang="ar-SA" dirty="0" smtClean="0">
                <a:latin typeface="Traditional Arabic" pitchFamily="18" charset="-78"/>
                <a:cs typeface="Traditional Arabic" pitchFamily="18" charset="-78"/>
              </a:rPr>
              <a:t>نَثْرَ الدَّقْلِ" </a:t>
            </a:r>
            <a:r>
              <a:rPr lang="ar-SA" sz="2600" dirty="0">
                <a:latin typeface="Traditional Arabic" pitchFamily="18" charset="-78"/>
                <a:cs typeface="Traditional Arabic" pitchFamily="18" charset="-78"/>
              </a:rPr>
              <a:t>رواه </a:t>
            </a:r>
            <a:r>
              <a:rPr lang="ar-SA" sz="2600" dirty="0" smtClean="0">
                <a:latin typeface="Traditional Arabic" pitchFamily="18" charset="-78"/>
                <a:cs typeface="Traditional Arabic" pitchFamily="18" charset="-78"/>
              </a:rPr>
              <a:t>الطبراني، قال الحاكم: </a:t>
            </a:r>
            <a:r>
              <a:rPr lang="ar-SA" sz="2600" dirty="0">
                <a:latin typeface="Traditional Arabic" pitchFamily="18" charset="-78"/>
                <a:cs typeface="Traditional Arabic" pitchFamily="18" charset="-78"/>
              </a:rPr>
              <a:t>صحيح على شرط </a:t>
            </a:r>
            <a:r>
              <a:rPr lang="ar-SA" sz="2600" dirty="0" smtClean="0">
                <a:latin typeface="Traditional Arabic" pitchFamily="18" charset="-78"/>
                <a:cs typeface="Traditional Arabic" pitchFamily="18" charset="-78"/>
              </a:rPr>
              <a:t>الشيخين	                   </a:t>
            </a:r>
            <a:r>
              <a:rPr lang="ar-SA" dirty="0"/>
              <a:t/>
            </a:r>
            <a:br>
              <a:rPr lang="ar-SA" dirty="0"/>
            </a:br>
            <a:r>
              <a:rPr lang="ar-SA" b="1" dirty="0" smtClean="0">
                <a:latin typeface="Traditional Arabic" pitchFamily="18" charset="-78"/>
                <a:cs typeface="Traditional Arabic" pitchFamily="18" charset="-78"/>
              </a:rPr>
              <a:t> </a:t>
            </a:r>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Espace réservé du contenu 2"/>
          <p:cNvSpPr>
            <a:spLocks noGrp="1"/>
          </p:cNvSpPr>
          <p:nvPr>
            <p:ph idx="1"/>
          </p:nvPr>
        </p:nvSpPr>
        <p:spPr>
          <a:xfrm>
            <a:off x="457200" y="549275"/>
            <a:ext cx="8229600" cy="5576888"/>
          </a:xfrm>
        </p:spPr>
        <p:txBody>
          <a:bodyPr/>
          <a:lstStyle/>
          <a:p>
            <a:pPr algn="just" rtl="1"/>
            <a:r>
              <a:rPr lang="ar-SA" sz="2800" b="1" smtClean="0">
                <a:latin typeface="Arabic Typesetting" pitchFamily="66" charset="-78"/>
                <a:cs typeface="Arabic Typesetting" pitchFamily="66" charset="-78"/>
              </a:rPr>
              <a:t>عن محمود ابن لبيد قَالَ: قَالَ رَسُولُ اللَّهِ صَلَّى اللَّهُ عَلَيْهِ وَسَلَّمَ </a:t>
            </a:r>
            <a:r>
              <a:rPr lang="ar-SA" sz="2800" smtClean="0">
                <a:latin typeface="Arabic Typesetting" pitchFamily="66" charset="-78"/>
                <a:cs typeface="Arabic Typesetting" pitchFamily="66" charset="-78"/>
              </a:rPr>
              <a:t>" إن أخوف ما أخاف عليكم الشرك الأصغر، قالوا: و ما الشرك الأصغر؟ قال: الرياء، يقول الله عز وجل لأصحاب ذلك يوم القيامة إذا جازى الناس: اذهبوا إلى الذين كنتم تراءون في الدنيا، فانظروا هل تجدون عندهم جزاء؟! ” رواه أحمد</a:t>
            </a:r>
            <a:endParaRPr lang="ar-SA" sz="2800" b="1" smtClean="0">
              <a:latin typeface="Arabic Typesetting" pitchFamily="66" charset="-78"/>
              <a:cs typeface="Arabic Typesetting" pitchFamily="66" charset="-78"/>
            </a:endParaRPr>
          </a:p>
          <a:p>
            <a:pPr algn="just">
              <a:buFont typeface="Arial" charset="0"/>
              <a:buNone/>
            </a:pPr>
            <a:endParaRPr lang="ar-SA" sz="2400" b="1" smtClean="0"/>
          </a:p>
          <a:p>
            <a:pPr algn="just"/>
            <a:r>
              <a:rPr lang="fr-FR" sz="2400" b="1" smtClean="0"/>
              <a:t>A</a:t>
            </a:r>
            <a:r>
              <a:rPr lang="fr-FR" sz="2400" smtClean="0"/>
              <a:t>insi, celui dont l’œuvre est mêlée de fierté ou d’hypocrisie ou d’amour du compliment, n’est pas sincère dans son œuvre parce que Allah </a:t>
            </a:r>
            <a:r>
              <a:rPr lang="fr-FR" sz="2400" i="1" smtClean="0"/>
              <a:t>–qu’Il soit exalté et magnifié-</a:t>
            </a:r>
            <a:r>
              <a:rPr lang="fr-FR" sz="2400" smtClean="0"/>
              <a:t> n’accepte que ce qui est pur, conformément à la parole du prophète </a:t>
            </a:r>
            <a:r>
              <a:rPr lang="fr-FR" sz="2400" i="1" smtClean="0"/>
              <a:t>–que Allah lui accorde la grâce et la paix- </a:t>
            </a:r>
            <a:r>
              <a:rPr lang="fr-FR" sz="2400" smtClean="0"/>
              <a:t>: «</a:t>
            </a:r>
            <a:r>
              <a:rPr lang="fr-FR" sz="2400" b="1" i="1" smtClean="0"/>
              <a:t> Allah</a:t>
            </a:r>
            <a:r>
              <a:rPr lang="fr-FR" sz="2400" smtClean="0"/>
              <a:t> </a:t>
            </a:r>
            <a:r>
              <a:rPr lang="fr-FR" sz="2400" i="1" smtClean="0"/>
              <a:t>–qu’Il soit exalté et magnifié-</a:t>
            </a:r>
            <a:r>
              <a:rPr lang="fr-FR" sz="2400" b="1" i="1" smtClean="0"/>
              <a:t>dira au Jour de la Résurrection : Pour celui qui accomplit une œuvre où il a associé tout autre que Moi, je m’en décharge et elle est vouée à celui qui y a été associé. </a:t>
            </a:r>
            <a:r>
              <a:rPr lang="fr-FR" sz="2400" smtClean="0"/>
              <a:t>»</a:t>
            </a:r>
            <a:endParaRPr lang="ar-SA" sz="2400" smtClean="0"/>
          </a:p>
          <a:p>
            <a:pPr algn="just"/>
            <a:endParaRPr lang="fr-FR" smtClean="0"/>
          </a:p>
          <a:p>
            <a:endParaRPr lang="fr-FR"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3412"/>
          </a:xfrm>
        </p:spPr>
        <p:txBody>
          <a:bodyPr rtlCol="0">
            <a:normAutofit fontScale="90000"/>
          </a:bodyPr>
          <a:lstStyle/>
          <a:p>
            <a:pPr fontAlgn="auto">
              <a:spcAft>
                <a:spcPts val="0"/>
              </a:spcAft>
              <a:defRPr/>
            </a:pPr>
            <a:r>
              <a:rPr lang="ar-SA" b="1" dirty="0">
                <a:latin typeface="Arabic Typesetting" pitchFamily="66" charset="-78"/>
                <a:cs typeface="Arabic Typesetting" pitchFamily="66" charset="-78"/>
              </a:rPr>
              <a:t>إنما الأعمال بالنيات</a:t>
            </a:r>
            <a:endParaRPr lang="fr-FR" b="1" dirty="0"/>
          </a:p>
        </p:txBody>
      </p:sp>
      <p:sp>
        <p:nvSpPr>
          <p:cNvPr id="52226" name="Espace réservé du contenu 2"/>
          <p:cNvSpPr>
            <a:spLocks noGrp="1"/>
          </p:cNvSpPr>
          <p:nvPr>
            <p:ph idx="1"/>
          </p:nvPr>
        </p:nvSpPr>
        <p:spPr>
          <a:xfrm>
            <a:off x="457200" y="981075"/>
            <a:ext cx="8229600" cy="5543550"/>
          </a:xfrm>
        </p:spPr>
        <p:txBody>
          <a:bodyPr/>
          <a:lstStyle/>
          <a:p>
            <a:pPr algn="just" rtl="1"/>
            <a:r>
              <a:rPr lang="ar-SA" b="1" smtClean="0">
                <a:latin typeface="Arabic Typesetting" pitchFamily="66" charset="-78"/>
                <a:cs typeface="Arabic Typesetting" pitchFamily="66" charset="-78"/>
              </a:rPr>
              <a:t>"إنما الأعمال بالنيات ـ وإنما لكل امرئ ما نوى، فمن كانت هجرته إلى الله ورسوله، فهجرته إلى الله ورسوله، ومن كانت هجرته إلى دنيا يصيبها، أو امرأة ينكحها فهجرته إلى ما هاجر إليه" (رواه البخاري ومسلم، وأبو داود والترمذي والنسائي)</a:t>
            </a:r>
          </a:p>
          <a:p>
            <a:pPr algn="just"/>
            <a:r>
              <a:rPr lang="fr-FR" sz="2800" smtClean="0"/>
              <a:t>" Les actions ne valent que par les intentions. Il ne sera donc tenu compte à chaque homme que de ses intentions. Quiconque accomplit l'égire en vue de Dieu et son envoyé, son émigration sera comptée comme telle. Pour celui qui aura émigré en vue de bien du bas monde, ou afin de trouver une femme à épouser, son émigration ne lui sera comptée que pour le but qui aura déterminé son hégire". --</a:t>
            </a:r>
          </a:p>
          <a:p>
            <a:pPr algn="just"/>
            <a:r>
              <a:rPr lang="fr-FR" sz="2800" smtClean="0"/>
              <a:t>Sahih Bukhari et Sahih Mouslim*Omar Ibn Al-Khattab </a:t>
            </a:r>
            <a:r>
              <a:rPr lang="fr-FR" smtClean="0"/>
              <a:t>		</a:t>
            </a:r>
            <a:r>
              <a:rPr lang="ar-SA" smtClean="0"/>
              <a:t>	</a:t>
            </a:r>
            <a:r>
              <a:rPr lang="fr-FR" smtClean="0"/>
              <a:t/>
            </a:r>
            <a:br>
              <a:rPr lang="fr-FR" smtClean="0"/>
            </a:br>
            <a:endParaRPr lang="fr-FR" smtClean="0">
              <a:latin typeface="Arabic Typesetting" pitchFamily="66" charset="-78"/>
              <a:cs typeface="Arabic Typesetting" pitchFamily="66" charset="-78"/>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re 1"/>
          <p:cNvSpPr>
            <a:spLocks noGrp="1"/>
          </p:cNvSpPr>
          <p:nvPr>
            <p:ph type="title"/>
          </p:nvPr>
        </p:nvSpPr>
        <p:spPr/>
        <p:txBody>
          <a:bodyPr/>
          <a:lstStyle/>
          <a:p>
            <a:r>
              <a:rPr lang="ar-SA" smtClean="0"/>
              <a:t>إ</a:t>
            </a:r>
            <a:r>
              <a:rPr lang="ar-SY" smtClean="0"/>
              <a:t>ن الله ينظر</a:t>
            </a:r>
            <a:r>
              <a:rPr lang="ar-SA" smtClean="0"/>
              <a:t> إلى قلوبنا</a:t>
            </a:r>
            <a:endParaRPr lang="fr-FR" smtClean="0"/>
          </a:p>
        </p:txBody>
      </p:sp>
      <p:sp>
        <p:nvSpPr>
          <p:cNvPr id="53250" name="Espace réservé du contenu 2"/>
          <p:cNvSpPr>
            <a:spLocks noGrp="1"/>
          </p:cNvSpPr>
          <p:nvPr>
            <p:ph idx="1"/>
          </p:nvPr>
        </p:nvSpPr>
        <p:spPr/>
        <p:txBody>
          <a:bodyPr/>
          <a:lstStyle/>
          <a:p>
            <a:endParaRPr lang="fr-FR" smtClean="0"/>
          </a:p>
          <a:p>
            <a:pPr algn="r" rtl="1"/>
            <a:r>
              <a:rPr lang="ar-SY" smtClean="0"/>
              <a:t>عن </a:t>
            </a:r>
            <a:r>
              <a:rPr lang="ar-SA" smtClean="0"/>
              <a:t>أ</a:t>
            </a:r>
            <a:r>
              <a:rPr lang="ar-SY" smtClean="0"/>
              <a:t>ب</a:t>
            </a:r>
            <a:r>
              <a:rPr lang="ar-SA" smtClean="0"/>
              <a:t>ي</a:t>
            </a:r>
            <a:r>
              <a:rPr lang="ar-SY" smtClean="0"/>
              <a:t> هريرة رضى الله عنه قال : قال رسول الله صلى الله عليه وسلم :(( </a:t>
            </a:r>
            <a:r>
              <a:rPr lang="ar-SA" smtClean="0"/>
              <a:t>إ</a:t>
            </a:r>
            <a:r>
              <a:rPr lang="ar-SY" smtClean="0"/>
              <a:t>ن الله لا</a:t>
            </a:r>
            <a:r>
              <a:rPr lang="ar-SA" smtClean="0"/>
              <a:t> </a:t>
            </a:r>
            <a:r>
              <a:rPr lang="ar-SY" smtClean="0"/>
              <a:t>ينظر الى أجسامكم</a:t>
            </a:r>
            <a:r>
              <a:rPr lang="ar-SA" smtClean="0"/>
              <a:t> </a:t>
            </a:r>
            <a:r>
              <a:rPr lang="ar-SY" smtClean="0"/>
              <a:t>ولا الى صوركم ولكن ينظر الى قلوبكم)) رواه مسلم</a:t>
            </a:r>
            <a:endParaRPr lang="fr-FR" smtClean="0"/>
          </a:p>
          <a:p>
            <a:r>
              <a:rPr lang="fr-FR" smtClean="0"/>
              <a:t>L'envoyé d'Allah a dit:</a:t>
            </a:r>
            <a:r>
              <a:rPr lang="ar-SA" smtClean="0"/>
              <a:t> </a:t>
            </a:r>
            <a:r>
              <a:rPr lang="fr-FR" smtClean="0"/>
              <a:t>"Allah ne regarde ni vos corps ni votre aspect extérieur, mais il regarde vos cœurs". –Sahih Mouslim*Abou Horaïra</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fr-FR" smtClean="0"/>
              <a:t>Parole de sage</a:t>
            </a:r>
          </a:p>
        </p:txBody>
      </p:sp>
      <p:sp>
        <p:nvSpPr>
          <p:cNvPr id="54274" name="Rectangle 3"/>
          <p:cNvSpPr>
            <a:spLocks noGrp="1" noChangeArrowheads="1"/>
          </p:cNvSpPr>
          <p:nvPr>
            <p:ph type="body" idx="1"/>
          </p:nvPr>
        </p:nvSpPr>
        <p:spPr>
          <a:xfrm>
            <a:off x="457200" y="1600200"/>
            <a:ext cx="8229600" cy="4997450"/>
          </a:xfrm>
        </p:spPr>
        <p:txBody>
          <a:bodyPr/>
          <a:lstStyle/>
          <a:p>
            <a:pPr algn="just">
              <a:lnSpc>
                <a:spcPct val="90000"/>
              </a:lnSpc>
            </a:pPr>
            <a:r>
              <a:rPr lang="fr-FR" smtClean="0"/>
              <a:t>Tout comme il ne convient pas que l’homme se présente aux gens avec des habits sales, il n’est pas convenable qu’il laisse son cœur atteint par des maladies secrètes alors que celui-ci est l’endroit que </a:t>
            </a:r>
            <a:r>
              <a:rPr lang="ar-SA" sz="4000" smtClean="0"/>
              <a:t>الله</a:t>
            </a:r>
            <a:r>
              <a:rPr lang="fr-FR" smtClean="0"/>
              <a:t>, Exalté et Glorifié soit-Il, regarde.</a:t>
            </a:r>
            <a:endParaRPr lang="ar-SA" smtClean="0"/>
          </a:p>
          <a:p>
            <a:pPr algn="just">
              <a:lnSpc>
                <a:spcPct val="90000"/>
              </a:lnSpc>
            </a:pPr>
            <a:r>
              <a:rPr lang="fr-FR" smtClean="0"/>
              <a:t>Tu soignes ton corps périssable en espérant qu’il reste éternellement Et tu laisses ton cœur malade, alors que lui restera.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r>
              <a:rPr lang="fr-FR" altLang="zh-CN" sz="4000" smtClean="0"/>
              <a:t>Ainsi, seuls touchent notre Créateur</a:t>
            </a:r>
            <a:endParaRPr lang="fr-FR" sz="4000" smtClean="0"/>
          </a:p>
        </p:txBody>
      </p:sp>
      <p:sp>
        <p:nvSpPr>
          <p:cNvPr id="55298" name="Rectangle 3"/>
          <p:cNvSpPr>
            <a:spLocks noGrp="1" noChangeArrowheads="1"/>
          </p:cNvSpPr>
          <p:nvPr>
            <p:ph type="body" idx="1"/>
          </p:nvPr>
        </p:nvSpPr>
        <p:spPr/>
        <p:txBody>
          <a:bodyPr/>
          <a:lstStyle/>
          <a:p>
            <a:pPr algn="just">
              <a:lnSpc>
                <a:spcPct val="80000"/>
              </a:lnSpc>
              <a:buFontTx/>
              <a:buNone/>
            </a:pPr>
            <a:r>
              <a:rPr lang="fr-FR" altLang="zh-CN" smtClean="0"/>
              <a:t>   L’éclat de notre cœur et la beauté de nos œuvres.					</a:t>
            </a:r>
          </a:p>
          <a:p>
            <a:pPr algn="just">
              <a:lnSpc>
                <a:spcPct val="80000"/>
              </a:lnSpc>
              <a:buFontTx/>
              <a:buNone/>
            </a:pPr>
            <a:r>
              <a:rPr lang="fr-FR" altLang="zh-CN" smtClean="0"/>
              <a:t>   Bien plus, les actions visibles ne L’intéressent que dans la mesure où ce qui les motive est une intention pure. C’est pour cela que Son regard se porte sur nos cœurs. </a:t>
            </a:r>
            <a:endParaRPr lang="ar-EG" altLang="zh-CN" smtClean="0"/>
          </a:p>
          <a:p>
            <a:pPr algn="just">
              <a:lnSpc>
                <a:spcPct val="80000"/>
              </a:lnSpc>
              <a:buFontTx/>
              <a:buNone/>
            </a:pPr>
            <a:r>
              <a:rPr lang="ar-EG" altLang="zh-CN" smtClean="0"/>
              <a:t>  </a:t>
            </a:r>
            <a:r>
              <a:rPr lang="fr-FR" altLang="zh-CN" smtClean="0"/>
              <a:t>Tromper nos semblables est facile mais tromper Allah est impossible !				</a:t>
            </a:r>
            <a:br>
              <a:rPr lang="fr-FR" altLang="zh-CN" smtClean="0"/>
            </a:br>
            <a:r>
              <a:rPr lang="fr-FR" altLang="zh-CN" sz="1400" smtClean="0"/>
              <a:t/>
            </a:r>
            <a:br>
              <a:rPr lang="fr-FR" altLang="zh-CN" sz="1400" smtClean="0"/>
            </a:br>
            <a:endParaRPr lang="fr-FR" sz="140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re 1"/>
          <p:cNvSpPr>
            <a:spLocks noGrp="1"/>
          </p:cNvSpPr>
          <p:nvPr>
            <p:ph type="title"/>
          </p:nvPr>
        </p:nvSpPr>
        <p:spPr>
          <a:xfrm>
            <a:off x="457200" y="274638"/>
            <a:ext cx="8229600" cy="850900"/>
          </a:xfrm>
        </p:spPr>
        <p:txBody>
          <a:bodyPr/>
          <a:lstStyle/>
          <a:p>
            <a:r>
              <a:rPr lang="ar-SA" smtClean="0">
                <a:latin typeface="Arabic Typesetting" pitchFamily="66" charset="-78"/>
                <a:cs typeface="Arabic Typesetting" pitchFamily="66" charset="-78"/>
              </a:rPr>
              <a:t>إنما يبعث الناس على نياتهم</a:t>
            </a:r>
            <a:endParaRPr lang="fr-FR" smtClean="0"/>
          </a:p>
        </p:txBody>
      </p:sp>
      <p:sp>
        <p:nvSpPr>
          <p:cNvPr id="3" name="Espace réservé du contenu 2"/>
          <p:cNvSpPr>
            <a:spLocks noGrp="1"/>
          </p:cNvSpPr>
          <p:nvPr>
            <p:ph idx="1"/>
          </p:nvPr>
        </p:nvSpPr>
        <p:spPr/>
        <p:txBody>
          <a:bodyPr rtlCol="0">
            <a:normAutofit fontScale="92500" lnSpcReduction="10000"/>
          </a:bodyPr>
          <a:lstStyle/>
          <a:p>
            <a:pPr algn="just" rtl="1" fontAlgn="auto">
              <a:spcAft>
                <a:spcPts val="0"/>
              </a:spcAft>
              <a:buFont typeface="Arial" pitchFamily="34" charset="0"/>
              <a:buChar char="•"/>
              <a:defRPr/>
            </a:pPr>
            <a:r>
              <a:rPr lang="ar-SA" sz="4000" dirty="0" smtClean="0">
                <a:latin typeface="Arabic Typesetting" pitchFamily="66" charset="-78"/>
                <a:cs typeface="Arabic Typesetting" pitchFamily="66" charset="-78"/>
              </a:rPr>
              <a:t>عن </a:t>
            </a:r>
            <a:r>
              <a:rPr lang="ar-SA" sz="4000" dirty="0">
                <a:latin typeface="Arabic Typesetting" pitchFamily="66" charset="-78"/>
                <a:cs typeface="Arabic Typesetting" pitchFamily="66" charset="-78"/>
              </a:rPr>
              <a:t>أبي هريرة قال: قال رسول الله صلى الله عليه وسلم: "إنما يبعث الناس على نياتهم" (رواه ابن ماجه بإسناد حسن</a:t>
            </a:r>
            <a:r>
              <a:rPr lang="ar-SA" sz="4000" dirty="0" smtClean="0">
                <a:latin typeface="Arabic Typesetting" pitchFamily="66" charset="-78"/>
                <a:cs typeface="Arabic Typesetting" pitchFamily="66" charset="-78"/>
              </a:rPr>
              <a:t>)</a:t>
            </a:r>
            <a:endParaRPr lang="fr-FR" sz="4000" dirty="0" smtClean="0">
              <a:latin typeface="Arabic Typesetting" pitchFamily="66" charset="-78"/>
              <a:cs typeface="Arabic Typesetting" pitchFamily="66" charset="-78"/>
            </a:endParaRPr>
          </a:p>
          <a:p>
            <a:pPr algn="just" fontAlgn="auto">
              <a:spcAft>
                <a:spcPts val="0"/>
              </a:spcAft>
              <a:buFont typeface="Arial" pitchFamily="34" charset="0"/>
              <a:buChar char="•"/>
              <a:defRPr/>
            </a:pPr>
            <a:r>
              <a:rPr lang="fr-FR" sz="4000" dirty="0"/>
              <a:t>« Certes, les gens seront ressuscités avec leurs intentions. »</a:t>
            </a:r>
            <a:endParaRPr lang="fr-FR" sz="4000" dirty="0" smtClean="0">
              <a:latin typeface="Arabic Typesetting" pitchFamily="66" charset="-78"/>
              <a:cs typeface="Arabic Typesetting" pitchFamily="66" charset="-78"/>
            </a:endParaRPr>
          </a:p>
          <a:p>
            <a:pPr algn="just" rtl="1" fontAlgn="auto">
              <a:spcAft>
                <a:spcPts val="0"/>
              </a:spcAft>
              <a:buFont typeface="Arial" pitchFamily="34" charset="0"/>
              <a:buChar char="•"/>
              <a:defRPr/>
            </a:pPr>
            <a:r>
              <a:rPr lang="ar-SA" sz="4000" dirty="0">
                <a:latin typeface="Arabic Typesetting" pitchFamily="66" charset="-78"/>
                <a:cs typeface="Arabic Typesetting" pitchFamily="66" charset="-78"/>
              </a:rPr>
              <a:t>وحديث </a:t>
            </a:r>
            <a:r>
              <a:rPr lang="ar-SA" sz="4000" dirty="0" smtClean="0">
                <a:latin typeface="Arabic Typesetting" pitchFamily="66" charset="-78"/>
                <a:cs typeface="Arabic Typesetting" pitchFamily="66" charset="-78"/>
              </a:rPr>
              <a:t>أبى</a:t>
            </a:r>
            <a:r>
              <a:rPr lang="fr-FR" sz="4000" dirty="0" smtClean="0">
                <a:latin typeface="Arabic Typesetting" pitchFamily="66" charset="-78"/>
                <a:cs typeface="Arabic Typesetting" pitchFamily="66" charset="-78"/>
              </a:rPr>
              <a:t> </a:t>
            </a:r>
            <a:r>
              <a:rPr lang="ar-SA" sz="4000" dirty="0" smtClean="0">
                <a:latin typeface="Arabic Typesetting" pitchFamily="66" charset="-78"/>
                <a:cs typeface="Arabic Typesetting" pitchFamily="66" charset="-78"/>
              </a:rPr>
              <a:t>أمامة</a:t>
            </a:r>
            <a:r>
              <a:rPr lang="ar-SA" sz="4000" dirty="0">
                <a:latin typeface="Arabic Typesetting" pitchFamily="66" charset="-78"/>
                <a:cs typeface="Arabic Typesetting" pitchFamily="66" charset="-78"/>
              </a:rPr>
              <a:t>: فيمن سأل عمن غزا يلتمس الأجر والذكر (أي الأجر من الله والذكر عند الناس) وأجاب النبي صلى الله عليه وسلم ثلاث مرات: "لا شيء له"! ثم قال: "إن الله لا يقبل من العمل إلا ما كان خالصا، وابتغى به وجهه" (رواه النسائي بإسناد </a:t>
            </a:r>
            <a:r>
              <a:rPr lang="ar-SA" sz="4000" dirty="0" smtClean="0">
                <a:latin typeface="Arabic Typesetting" pitchFamily="66" charset="-78"/>
                <a:cs typeface="Arabic Typesetting" pitchFamily="66" charset="-78"/>
              </a:rPr>
              <a:t>جيد</a:t>
            </a:r>
            <a:r>
              <a:rPr lang="ar-SA" sz="4000" dirty="0">
                <a:latin typeface="Arabic Typesetting" pitchFamily="66" charset="-78"/>
                <a:cs typeface="Arabic Typesetting" pitchFamily="66" charset="-78"/>
              </a:rPr>
              <a:t> )</a:t>
            </a:r>
            <a:r>
              <a:rPr lang="ar-SA" sz="4000" dirty="0" smtClean="0">
                <a:latin typeface="Arabic Typesetting" pitchFamily="66" charset="-78"/>
                <a:cs typeface="Arabic Typesetting" pitchFamily="66" charset="-78"/>
              </a:rPr>
              <a:t>.. </a:t>
            </a:r>
            <a:endParaRPr lang="fr-FR" sz="4000" dirty="0" smtClean="0">
              <a:latin typeface="Arabic Typesetting" pitchFamily="66" charset="-78"/>
              <a:cs typeface="Arabic Typesetting" pitchFamily="66" charset="-78"/>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3412"/>
          </a:xfrm>
        </p:spPr>
        <p:txBody>
          <a:bodyPr rtlCol="0">
            <a:normAutofit fontScale="90000"/>
          </a:bodyPr>
          <a:lstStyle/>
          <a:p>
            <a:pPr fontAlgn="auto">
              <a:spcAft>
                <a:spcPts val="0"/>
              </a:spcAft>
              <a:defRPr/>
            </a:pPr>
            <a:r>
              <a:rPr lang="fr-FR" dirty="0" smtClean="0"/>
              <a:t>Hadith Ibno Abas</a:t>
            </a:r>
            <a:endParaRPr lang="fr-FR" dirty="0"/>
          </a:p>
        </p:txBody>
      </p:sp>
      <p:sp>
        <p:nvSpPr>
          <p:cNvPr id="3" name="Espace réservé du contenu 2"/>
          <p:cNvSpPr>
            <a:spLocks noGrp="1"/>
          </p:cNvSpPr>
          <p:nvPr>
            <p:ph idx="1"/>
          </p:nvPr>
        </p:nvSpPr>
        <p:spPr>
          <a:xfrm>
            <a:off x="457200" y="1125538"/>
            <a:ext cx="8229600" cy="5399087"/>
          </a:xfrm>
        </p:spPr>
        <p:txBody>
          <a:bodyPr rtlCol="0">
            <a:normAutofit fontScale="47500" lnSpcReduction="20000"/>
          </a:bodyPr>
          <a:lstStyle/>
          <a:p>
            <a:pPr algn="just" rtl="1" fontAlgn="auto">
              <a:spcAft>
                <a:spcPts val="0"/>
              </a:spcAft>
              <a:buFont typeface="Arial" pitchFamily="34" charset="0"/>
              <a:buChar char="•"/>
              <a:defRPr/>
            </a:pPr>
            <a:r>
              <a:rPr lang="ar-SY" sz="5800" dirty="0">
                <a:latin typeface="Arabic Typesetting" pitchFamily="66" charset="-78"/>
                <a:cs typeface="Arabic Typesetting" pitchFamily="66" charset="-78"/>
              </a:rPr>
              <a:t>عَنْ ابْنِ عَبَّاسٍ رَضِيَ اللَّهُ عَنْهُمَا عَنْ النَّبِيِّ صَلَّى اللَّهُ عَلَيْهِ وَسَلَّمَ ، فِيمَا يَرْوِي عَنْ رَبِّهِ عَزَّ وَجَلَّ قَالَ </a:t>
            </a:r>
            <a:r>
              <a:rPr lang="ar-SY" sz="5800" dirty="0" smtClean="0">
                <a:latin typeface="Arabic Typesetting" pitchFamily="66" charset="-78"/>
                <a:cs typeface="Arabic Typesetting" pitchFamily="66" charset="-78"/>
              </a:rPr>
              <a:t>:</a:t>
            </a:r>
            <a:r>
              <a:rPr lang="ar-SA" sz="5800" dirty="0" smtClean="0">
                <a:latin typeface="Arabic Typesetting" pitchFamily="66" charset="-78"/>
                <a:cs typeface="Arabic Typesetting" pitchFamily="66" charset="-78"/>
              </a:rPr>
              <a:t>      </a:t>
            </a:r>
            <a:r>
              <a:rPr lang="ar-SY" sz="5800" dirty="0" smtClean="0">
                <a:latin typeface="Arabic Typesetting" pitchFamily="66" charset="-78"/>
                <a:cs typeface="Arabic Typesetting" pitchFamily="66" charset="-78"/>
              </a:rPr>
              <a:t> </a:t>
            </a:r>
            <a:r>
              <a:rPr lang="ar-SY" sz="5800" dirty="0">
                <a:latin typeface="Arabic Typesetting" pitchFamily="66" charset="-78"/>
                <a:cs typeface="Arabic Typesetting" pitchFamily="66" charset="-78"/>
              </a:rPr>
              <a:t>( إِنَّ اللَّهَ كَتَبَ الْحَسَنَاتِ وَالسَّيِّئَاتِ ثُمَّ بَيَّنَ ذَلِكَ فَمَنْ هَمَّ بِحَسَنَةٍ فَلَمْ يَعْمَلْهَا كَتَبَهَا اللَّهُ لَهُ عِنْدَهُ حَسَنَةً كَامِلَةً فَإِنْ هُوَ هَمَّ بِهَا فَعَمِلَهَا كَتَبَهَا اللَّهُ لَهُ عِنْدَهُ عَشْرَ حَسَنَاتٍ إِلَى سَبْعِ مِائَةِ ضِعْفٍ إِلَى أَضْعَافٍ كَثِيرَةٍ وَمَنْ هَمَّ بِسَيِّئَةٍ فَلَمْ يَعْمَلْهَا كَتَبَهَا اللَّهُ لَهُ عِنْدَهُ حَسَنَةً كَامِلَةً فَإِنْ هُوَ هَمَّ بِهَا فَعَمِلَهَا كَتَبَهَا اللَّهُ لَهُ سَيِّئَةً </a:t>
            </a:r>
            <a:r>
              <a:rPr lang="fr-FR" sz="5800" dirty="0" smtClean="0">
                <a:latin typeface="Arabic Typesetting" pitchFamily="66" charset="-78"/>
                <a:cs typeface="Arabic Typesetting" pitchFamily="66" charset="-78"/>
              </a:rPr>
              <a:t>       </a:t>
            </a:r>
            <a:r>
              <a:rPr lang="ar-SY" sz="5800" dirty="0" smtClean="0">
                <a:latin typeface="Arabic Typesetting" pitchFamily="66" charset="-78"/>
                <a:cs typeface="Arabic Typesetting" pitchFamily="66" charset="-78"/>
              </a:rPr>
              <a:t>وَاحِدَةً </a:t>
            </a:r>
            <a:r>
              <a:rPr lang="ar-SY" sz="5800" dirty="0">
                <a:latin typeface="Arabic Typesetting" pitchFamily="66" charset="-78"/>
                <a:cs typeface="Arabic Typesetting" pitchFamily="66" charset="-78"/>
              </a:rPr>
              <a:t>) </a:t>
            </a:r>
            <a:r>
              <a:rPr lang="ar-SY" sz="5800" dirty="0" smtClean="0">
                <a:latin typeface="Arabic Typesetting" pitchFamily="66" charset="-78"/>
                <a:cs typeface="Arabic Typesetting" pitchFamily="66" charset="-78"/>
              </a:rPr>
              <a:t>.</a:t>
            </a:r>
            <a:r>
              <a:rPr lang="ar-SA" sz="5800" dirty="0" smtClean="0">
                <a:latin typeface="Arabic Typesetting" pitchFamily="66" charset="-78"/>
                <a:cs typeface="Arabic Typesetting" pitchFamily="66" charset="-78"/>
              </a:rPr>
              <a:t>البخاري ومسلم</a:t>
            </a:r>
            <a:r>
              <a:rPr lang="fr-FR" sz="5800" dirty="0" smtClean="0">
                <a:latin typeface="Arabic Typesetting" pitchFamily="66" charset="-78"/>
                <a:cs typeface="Arabic Typesetting" pitchFamily="66" charset="-78"/>
              </a:rPr>
              <a:t>									</a:t>
            </a:r>
            <a:endParaRPr lang="fr-FR" dirty="0"/>
          </a:p>
          <a:p>
            <a:pPr marL="0" indent="0" algn="just" fontAlgn="auto">
              <a:spcAft>
                <a:spcPts val="0"/>
              </a:spcAft>
              <a:buFont typeface="Arial" pitchFamily="34" charset="0"/>
              <a:buNone/>
              <a:defRPr/>
            </a:pPr>
            <a:r>
              <a:rPr lang="fr-FR" sz="5100" dirty="0" smtClean="0">
                <a:cs typeface="+mj-cs"/>
              </a:rPr>
              <a:t>l'Envoyé de Dieu a dit: «Dieu a inscrit les bonnes et les</a:t>
            </a:r>
            <a:r>
              <a:rPr lang="ar-SA" sz="5100" dirty="0" smtClean="0">
                <a:cs typeface="+mj-cs"/>
              </a:rPr>
              <a:t> </a:t>
            </a:r>
            <a:r>
              <a:rPr lang="fr-FR" sz="5100" dirty="0" smtClean="0">
                <a:cs typeface="+mj-cs"/>
              </a:rPr>
              <a:t>mauvaises actions. Ensuite il a rendu ça très clair:</a:t>
            </a:r>
            <a:r>
              <a:rPr lang="ar-SA" sz="5100" dirty="0" smtClean="0">
                <a:cs typeface="+mj-cs"/>
              </a:rPr>
              <a:t> </a:t>
            </a:r>
            <a:r>
              <a:rPr lang="fr-FR" sz="5100" dirty="0" smtClean="0">
                <a:cs typeface="+mj-cs"/>
              </a:rPr>
              <a:t>quiconque se propose de faire une bonne action et ne</a:t>
            </a:r>
            <a:r>
              <a:rPr lang="ar-SA" sz="5100" dirty="0" smtClean="0">
                <a:cs typeface="+mj-cs"/>
              </a:rPr>
              <a:t> </a:t>
            </a:r>
            <a:r>
              <a:rPr lang="fr-FR" sz="5100" dirty="0" smtClean="0">
                <a:cs typeface="+mj-cs"/>
              </a:rPr>
              <a:t>l'accomplit pas, Dieu Très- Haut et Béni lu; inscrira une</a:t>
            </a:r>
            <a:r>
              <a:rPr lang="ar-SA" sz="5100" dirty="0" smtClean="0">
                <a:cs typeface="+mj-cs"/>
              </a:rPr>
              <a:t> </a:t>
            </a:r>
            <a:r>
              <a:rPr lang="fr-FR" sz="5100" dirty="0" smtClean="0">
                <a:cs typeface="+mj-cs"/>
              </a:rPr>
              <a:t>bonne action, s'il l'exécute, Dieu lui inscrira dix bonnes</a:t>
            </a:r>
            <a:r>
              <a:rPr lang="ar-SA" sz="5100" dirty="0" smtClean="0">
                <a:cs typeface="+mj-cs"/>
              </a:rPr>
              <a:t> </a:t>
            </a:r>
            <a:r>
              <a:rPr lang="fr-FR" sz="5100" dirty="0" smtClean="0">
                <a:cs typeface="+mj-cs"/>
              </a:rPr>
              <a:t>actions jusqu'à sept cents multiples, même ça peut aller</a:t>
            </a:r>
            <a:r>
              <a:rPr lang="ar-SA" sz="5100" dirty="0" smtClean="0">
                <a:cs typeface="+mj-cs"/>
              </a:rPr>
              <a:t> </a:t>
            </a:r>
            <a:r>
              <a:rPr lang="fr-FR" sz="5100" dirty="0" smtClean="0">
                <a:cs typeface="+mj-cs"/>
              </a:rPr>
              <a:t>jusqu'à plusieurs multiples. Et s'il médite de faire une</a:t>
            </a:r>
            <a:r>
              <a:rPr lang="ar-SA" sz="5100" dirty="0" smtClean="0">
                <a:cs typeface="+mj-cs"/>
              </a:rPr>
              <a:t> </a:t>
            </a:r>
            <a:r>
              <a:rPr lang="fr-FR" sz="5100" dirty="0" smtClean="0">
                <a:cs typeface="+mj-cs"/>
              </a:rPr>
              <a:t>mauvaise action et ne la pas fait, Dieu lui inscrira une</a:t>
            </a:r>
            <a:r>
              <a:rPr lang="ar-SA" sz="5100" dirty="0" smtClean="0">
                <a:cs typeface="+mj-cs"/>
              </a:rPr>
              <a:t> </a:t>
            </a:r>
            <a:r>
              <a:rPr lang="fr-FR" sz="5100" dirty="0" smtClean="0">
                <a:cs typeface="+mj-cs"/>
              </a:rPr>
              <a:t>bonne action complète, mais s'il l'accomplit, Dieu lui</a:t>
            </a:r>
            <a:r>
              <a:rPr lang="ar-SA" sz="5100" dirty="0" smtClean="0">
                <a:cs typeface="+mj-cs"/>
              </a:rPr>
              <a:t> </a:t>
            </a:r>
            <a:r>
              <a:rPr lang="fr-FR" sz="5100" dirty="0" smtClean="0">
                <a:cs typeface="+mj-cs"/>
              </a:rPr>
              <a:t>inscrira une seule mauvaise action» </a:t>
            </a:r>
            <a:r>
              <a:rPr lang="ar-SA" sz="5100" dirty="0" smtClean="0">
                <a:cs typeface="+mj-cs"/>
              </a:rPr>
              <a:t> </a:t>
            </a:r>
            <a:r>
              <a:rPr lang="fr-FR" sz="5100" dirty="0" smtClean="0">
                <a:cs typeface="+mj-cs"/>
              </a:rPr>
              <a:t>Sahih </a:t>
            </a:r>
            <a:r>
              <a:rPr lang="fr-FR" sz="5100" dirty="0" err="1" smtClean="0">
                <a:cs typeface="+mj-cs"/>
              </a:rPr>
              <a:t>Bukhari</a:t>
            </a:r>
            <a:r>
              <a:rPr lang="fr-FR" sz="5100" dirty="0" smtClean="0">
                <a:cs typeface="+mj-cs"/>
              </a:rPr>
              <a:t> et </a:t>
            </a:r>
            <a:r>
              <a:rPr lang="fr-FR" sz="5100" dirty="0" err="1" smtClean="0">
                <a:cs typeface="+mj-cs"/>
              </a:rPr>
              <a:t>Mouslim</a:t>
            </a:r>
            <a:r>
              <a:rPr lang="fr-FR" sz="5100" dirty="0" smtClean="0">
                <a:cs typeface="+mj-cs"/>
              </a:rPr>
              <a:t>*Abdullah Ben Abbas</a:t>
            </a:r>
            <a:endParaRPr lang="fr-FR" sz="5100" dirty="0">
              <a:cs typeface="+mj-cs"/>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re 1"/>
          <p:cNvSpPr>
            <a:spLocks noGrp="1"/>
          </p:cNvSpPr>
          <p:nvPr>
            <p:ph type="title"/>
          </p:nvPr>
        </p:nvSpPr>
        <p:spPr>
          <a:xfrm>
            <a:off x="457200" y="115888"/>
            <a:ext cx="8229600" cy="936625"/>
          </a:xfrm>
        </p:spPr>
        <p:txBody>
          <a:bodyPr/>
          <a:lstStyle/>
          <a:p>
            <a:r>
              <a:rPr lang="ar-SA" smtClean="0"/>
              <a:t>الأجر حسب النية</a:t>
            </a:r>
            <a:endParaRPr lang="fr-FR" smtClean="0"/>
          </a:p>
        </p:txBody>
      </p:sp>
      <p:sp>
        <p:nvSpPr>
          <p:cNvPr id="3" name="Espace réservé du contenu 2"/>
          <p:cNvSpPr>
            <a:spLocks noGrp="1"/>
          </p:cNvSpPr>
          <p:nvPr>
            <p:ph idx="1"/>
          </p:nvPr>
        </p:nvSpPr>
        <p:spPr>
          <a:xfrm>
            <a:off x="457200" y="1052513"/>
            <a:ext cx="8229600" cy="5073650"/>
          </a:xfrm>
        </p:spPr>
        <p:txBody>
          <a:bodyPr rtlCol="0">
            <a:normAutofit fontScale="92500" lnSpcReduction="10000"/>
          </a:bodyPr>
          <a:lstStyle/>
          <a:p>
            <a:pPr algn="just" rtl="1" fontAlgn="auto">
              <a:spcAft>
                <a:spcPts val="0"/>
              </a:spcAft>
              <a:buFont typeface="Arial" pitchFamily="34" charset="0"/>
              <a:buChar char="•"/>
              <a:defRPr/>
            </a:pPr>
            <a:r>
              <a:rPr lang="ar-SA" dirty="0" smtClean="0"/>
              <a:t>عن </a:t>
            </a:r>
            <a:r>
              <a:rPr lang="ar-SA" dirty="0"/>
              <a:t>أبي كبشة الأنماري رضي الله عنه أنه سمع النبي صلى الله عليه وسلم يقول: "ثلاث أقسم عليهن وأحدثكم حديثا </a:t>
            </a:r>
            <a:r>
              <a:rPr lang="ar-SA" dirty="0" smtClean="0"/>
              <a:t>فاحفظوه" </a:t>
            </a:r>
            <a:r>
              <a:rPr lang="ar-SA" dirty="0"/>
              <a:t>قال: "وأحدثكم حديثا </a:t>
            </a:r>
            <a:r>
              <a:rPr lang="ar-SA" dirty="0" smtClean="0"/>
              <a:t>فاحفظوه</a:t>
            </a:r>
            <a:r>
              <a:rPr lang="ar-SA" dirty="0"/>
              <a:t>" قال: "إنما الدنيا لأربعة نفر: عبد رزقه الله مالا وعلما، فهو يتقي فيه ربه ويصل فيه رحمه، ويعلم لله فيه حقا، فهذا بأفضل المنازل، وعبد رزقه الله علما ولم يرزقه مالا، فهو صادق النية، يقول: لو أن لي مالا لعلمت بعمل فلان، فهو بنيته، فأجرهما سواء، وعبد رزقه الله مالا، ولم يرزقه علما، يخبط في ماله بغير علم، ولا يتقي فيه ربه، ولا يصل فيه رحمه، ولا يعلم لله فيه حقا، فهذا بأخبث المنازل، وعبد لم يرزقه الله مالا ولا علما فهو يقول: لو أن لي مالا لعملت فيه بعمل فلان، فهو بنيته، فوزرهما سواء" (رواه أحمد والترمذي) قال </a:t>
            </a:r>
            <a:r>
              <a:rPr lang="ar-SA" dirty="0" smtClean="0"/>
              <a:t>الشيخ</a:t>
            </a:r>
            <a:r>
              <a:rPr lang="fr-FR" dirty="0" smtClean="0"/>
              <a:t>  </a:t>
            </a:r>
            <a:r>
              <a:rPr lang="ar-SA" dirty="0" smtClean="0"/>
              <a:t> </a:t>
            </a:r>
            <a:r>
              <a:rPr lang="ar-SA" dirty="0"/>
              <a:t>الألباني : ( صحيح ).</a:t>
            </a:r>
            <a:endParaRPr lang="fr-FR" dirty="0"/>
          </a:p>
          <a:p>
            <a:pPr algn="r" rtl="1" fontAlgn="auto">
              <a:spcAft>
                <a:spcPts val="0"/>
              </a:spcAft>
              <a:buFont typeface="Arial" pitchFamily="34" charset="0"/>
              <a:buChar char="•"/>
              <a:defRPr/>
            </a:pPr>
            <a:endParaRPr lang="fr-F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388" y="260350"/>
            <a:ext cx="8640762" cy="6408738"/>
          </a:xfrm>
        </p:spPr>
        <p:txBody>
          <a:bodyPr rtlCol="0">
            <a:normAutofit fontScale="70000" lnSpcReduction="20000"/>
          </a:bodyPr>
          <a:lstStyle/>
          <a:p>
            <a:pPr algn="just" fontAlgn="auto">
              <a:spcAft>
                <a:spcPts val="0"/>
              </a:spcAft>
              <a:buFont typeface="Arial" pitchFamily="34" charset="0"/>
              <a:buChar char="•"/>
              <a:defRPr/>
            </a:pPr>
            <a:r>
              <a:rPr lang="fr-FR" dirty="0"/>
              <a:t>Dans un autre hadîth, le Messager de Dieu a décrit quatre types d’individus en disant : « La vie n’appartient qu’à quatre personnes :</a:t>
            </a:r>
          </a:p>
          <a:p>
            <a:pPr algn="just" fontAlgn="auto">
              <a:spcAft>
                <a:spcPts val="0"/>
              </a:spcAft>
              <a:buFont typeface="Arial" pitchFamily="34" charset="0"/>
              <a:buChar char="•"/>
              <a:defRPr/>
            </a:pPr>
            <a:r>
              <a:rPr lang="fr-FR" dirty="0"/>
              <a:t>1 - Une personne à qui Dieu a octroyé une fortune et une science [sagesse]. Elle craint Dieu dans sa façon de dépenser ses richesses. Elle en donne à ses proches parents et sait qu’une part revient à Dieu. Cet individu occupe la meilleure position.</a:t>
            </a:r>
          </a:p>
          <a:p>
            <a:pPr algn="just" fontAlgn="auto">
              <a:spcAft>
                <a:spcPts val="0"/>
              </a:spcAft>
              <a:buFont typeface="Arial" pitchFamily="34" charset="0"/>
              <a:buChar char="•"/>
              <a:defRPr/>
            </a:pPr>
            <a:r>
              <a:rPr lang="fr-FR" dirty="0"/>
              <a:t>2 - Une personne que Dieu a dotée d’une science, mais sans lui accorder de fortune. Son intention est néanmoins sincère quand elle dit : “Si j’avais de l’argent, je le dépenserais à la manière d’untel [individu précité].” Elle sera alors rétribuée selon cette intention et recevra la même récompense que celui qu’elle imite.</a:t>
            </a:r>
          </a:p>
          <a:p>
            <a:pPr algn="just" fontAlgn="auto">
              <a:spcAft>
                <a:spcPts val="0"/>
              </a:spcAft>
              <a:buFont typeface="Arial" pitchFamily="34" charset="0"/>
              <a:buChar char="•"/>
              <a:defRPr/>
            </a:pPr>
            <a:r>
              <a:rPr lang="fr-FR" dirty="0"/>
              <a:t>3 - Une personne que Dieu a comblée de richesses, tout en étant dépourvue de science. Elle dépense son argent à tort et à travers, sans craindre son Seigneur. Elle ne reconnaît ainsi aucun droit à Dieu et ne donne rien à ses parents. Celle-ci occupe la plus mauvaise position.</a:t>
            </a:r>
          </a:p>
          <a:p>
            <a:pPr algn="just" fontAlgn="auto">
              <a:spcAft>
                <a:spcPts val="0"/>
              </a:spcAft>
              <a:buFont typeface="Arial" pitchFamily="34" charset="0"/>
              <a:buChar char="•"/>
              <a:defRPr/>
            </a:pPr>
            <a:r>
              <a:rPr lang="fr-FR" dirty="0"/>
              <a:t>4 - Une personne que Dieu a privée et de fortune et de science. Elle ne fait que répéter de bonne foi : “Si je possédais la richesse d’untel [troisième catégorie d’individus], je la dépenserais à sa manière.” Elle sera alors jugée sur son intention et son péché sera le même que celui de la personne qu’elle suit. » </a:t>
            </a:r>
            <a:endParaRPr lang="ar-SA" dirty="0" smtClean="0"/>
          </a:p>
          <a:p>
            <a:pPr algn="just" fontAlgn="auto">
              <a:spcAft>
                <a:spcPts val="0"/>
              </a:spcAft>
              <a:buFont typeface="Arial" pitchFamily="34" charset="0"/>
              <a:buChar char="•"/>
              <a:defRPr/>
            </a:pPr>
            <a:r>
              <a:rPr lang="fr-FR" dirty="0" smtClean="0"/>
              <a:t>[</a:t>
            </a:r>
            <a:r>
              <a:rPr lang="fr-FR" dirty="0"/>
              <a:t>Rapporté par </a:t>
            </a:r>
            <a:r>
              <a:rPr lang="fr-FR" dirty="0" smtClean="0"/>
              <a:t>Ahmed </a:t>
            </a:r>
            <a:r>
              <a:rPr lang="fr-FR" dirty="0"/>
              <a:t>et </a:t>
            </a:r>
            <a:r>
              <a:rPr lang="fr-FR" dirty="0" err="1"/>
              <a:t>Ibnou</a:t>
            </a:r>
            <a:r>
              <a:rPr lang="fr-FR" dirty="0"/>
              <a:t> </a:t>
            </a:r>
            <a:r>
              <a:rPr lang="fr-FR" dirty="0" err="1"/>
              <a:t>Mâjah</a:t>
            </a:r>
            <a:r>
              <a:rPr lang="fr-FR" dirty="0"/>
              <a:t>.]</a:t>
            </a:r>
          </a:p>
          <a:p>
            <a:pPr fontAlgn="auto">
              <a:spcAft>
                <a:spcPts val="0"/>
              </a:spcAft>
              <a:buFont typeface="Arial" pitchFamily="34" charset="0"/>
              <a:buChar char="•"/>
              <a:defRPr/>
            </a:pPr>
            <a:endParaRPr lang="fr-F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re 1"/>
          <p:cNvSpPr>
            <a:spLocks noGrp="1"/>
          </p:cNvSpPr>
          <p:nvPr>
            <p:ph type="title"/>
          </p:nvPr>
        </p:nvSpPr>
        <p:spPr/>
        <p:txBody>
          <a:bodyPr/>
          <a:lstStyle/>
          <a:p>
            <a:r>
              <a:rPr lang="ar-SA" smtClean="0">
                <a:latin typeface="Arabic Typesetting" pitchFamily="66" charset="-78"/>
                <a:cs typeface="Arabic Typesetting" pitchFamily="66" charset="-78"/>
              </a:rPr>
              <a:t>النية أساس القبول</a:t>
            </a:r>
            <a:endParaRPr lang="fr-FR" smtClean="0">
              <a:latin typeface="Arabic Typesetting" pitchFamily="66" charset="-78"/>
              <a:cs typeface="Arabic Typesetting" pitchFamily="66" charset="-78"/>
            </a:endParaRPr>
          </a:p>
        </p:txBody>
      </p:sp>
      <p:sp>
        <p:nvSpPr>
          <p:cNvPr id="3" name="Espace réservé du contenu 2"/>
          <p:cNvSpPr>
            <a:spLocks noGrp="1"/>
          </p:cNvSpPr>
          <p:nvPr>
            <p:ph idx="1"/>
          </p:nvPr>
        </p:nvSpPr>
        <p:spPr>
          <a:xfrm>
            <a:off x="457200" y="1341438"/>
            <a:ext cx="8229600" cy="5472112"/>
          </a:xfrm>
        </p:spPr>
        <p:txBody>
          <a:bodyPr rtlCol="0">
            <a:normAutofit lnSpcReduction="10000"/>
          </a:bodyPr>
          <a:lstStyle/>
          <a:p>
            <a:pPr algn="just" rtl="1" fontAlgn="auto">
              <a:spcAft>
                <a:spcPts val="0"/>
              </a:spcAft>
              <a:buFont typeface="Arial" pitchFamily="34" charset="0"/>
              <a:buChar char="•"/>
              <a:defRPr/>
            </a:pPr>
            <a:r>
              <a:rPr lang="ar-SA" sz="4000" dirty="0" smtClean="0">
                <a:latin typeface="Arabic Typesetting" pitchFamily="66" charset="-78"/>
                <a:cs typeface="Arabic Typesetting" pitchFamily="66" charset="-78"/>
              </a:rPr>
              <a:t>قال </a:t>
            </a:r>
            <a:r>
              <a:rPr lang="ar-SY" sz="4000" dirty="0" smtClean="0">
                <a:latin typeface="Arabic Typesetting" pitchFamily="66" charset="-78"/>
                <a:cs typeface="Arabic Typesetting" pitchFamily="66" charset="-78"/>
              </a:rPr>
              <a:t>النبي </a:t>
            </a:r>
            <a:r>
              <a:rPr lang="ar-SY" sz="4000" dirty="0">
                <a:latin typeface="Arabic Typesetting" pitchFamily="66" charset="-78"/>
                <a:cs typeface="Arabic Typesetting" pitchFamily="66" charset="-78"/>
              </a:rPr>
              <a:t>ـ صلى الله عليه وسلم ـ لأصحابه " من أتى فراشه وهو ينوي أن يقوم يصلي من الليل فغلبته عيناه حتى أصبح كتب له ما نوى وكان نومه صدقة عليه من ربه عز وجل " رواه النسائي ، قال الشيخ الألباني </a:t>
            </a:r>
            <a:r>
              <a:rPr lang="ar-SY" sz="4000" dirty="0" smtClean="0">
                <a:latin typeface="Arabic Typesetting" pitchFamily="66" charset="-78"/>
                <a:cs typeface="Arabic Typesetting" pitchFamily="66" charset="-78"/>
              </a:rPr>
              <a:t>صحيح .</a:t>
            </a:r>
            <a:endParaRPr lang="ar-SA" sz="4000" dirty="0" smtClean="0">
              <a:latin typeface="Arabic Typesetting" pitchFamily="66" charset="-78"/>
              <a:cs typeface="Arabic Typesetting" pitchFamily="66" charset="-78"/>
            </a:endParaRPr>
          </a:p>
          <a:p>
            <a:pPr algn="just" fontAlgn="auto">
              <a:spcAft>
                <a:spcPts val="0"/>
              </a:spcAft>
              <a:buFont typeface="Arial" pitchFamily="34" charset="0"/>
              <a:buChar char="•"/>
              <a:defRPr/>
            </a:pPr>
            <a:r>
              <a:rPr lang="fr-FR" sz="4000" dirty="0"/>
              <a:t>« Toute personne qui a l’intention de prier dans la nuit, mais n’a pas pu se réveiller, </a:t>
            </a:r>
            <a:r>
              <a:rPr lang="fr-FR" sz="4000" b="1" dirty="0"/>
              <a:t>Allah lui inscrira la récompense de cette prière</a:t>
            </a:r>
            <a:r>
              <a:rPr lang="fr-FR" sz="4000" dirty="0"/>
              <a:t> et son sommeil est une aumône</a:t>
            </a:r>
            <a:r>
              <a:rPr lang="fr-FR" sz="4000" dirty="0" smtClean="0"/>
              <a:t>. » </a:t>
            </a:r>
            <a:r>
              <a:rPr lang="fr-FR" sz="4000" dirty="0" err="1" smtClean="0"/>
              <a:t>sahih</a:t>
            </a:r>
            <a:endParaRPr lang="ar-SA" sz="4000" dirty="0" smtClean="0">
              <a:latin typeface="Arabic Typesetting" pitchFamily="66" charset="-78"/>
              <a:cs typeface="Arabic Typesetting" pitchFamily="66"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p:txBody>
          <a:bodyPr/>
          <a:lstStyle/>
          <a:p>
            <a:r>
              <a:rPr lang="fr-FR" b="1" smtClean="0"/>
              <a:t>Hadith Jundub ibn Abdillâh</a:t>
            </a:r>
            <a:endParaRPr lang="fr-FR" smtClean="0"/>
          </a:p>
        </p:txBody>
      </p:sp>
      <p:sp>
        <p:nvSpPr>
          <p:cNvPr id="18434" name="Espace réservé du contenu 2"/>
          <p:cNvSpPr>
            <a:spLocks noGrp="1"/>
          </p:cNvSpPr>
          <p:nvPr>
            <p:ph idx="1"/>
          </p:nvPr>
        </p:nvSpPr>
        <p:spPr/>
        <p:txBody>
          <a:bodyPr/>
          <a:lstStyle/>
          <a:p>
            <a:pPr algn="just"/>
            <a:r>
              <a:rPr lang="fr-FR" b="1" smtClean="0"/>
              <a:t>Jundub ibn Abdillâh</a:t>
            </a:r>
            <a:r>
              <a:rPr lang="fr-FR" smtClean="0"/>
              <a:t> raconte ainsi</a:t>
            </a:r>
            <a:r>
              <a:rPr lang="fr-FR" b="1" smtClean="0"/>
              <a:t> </a:t>
            </a:r>
            <a:r>
              <a:rPr lang="fr-FR" smtClean="0"/>
              <a:t>son expérience en la matière : </a:t>
            </a:r>
            <a:r>
              <a:rPr lang="fr-FR" i="1" smtClean="0"/>
              <a:t>"Nous étions, jeunes hommes, auprès du Prophète (que Dieu le bénisse et le salue). Nous apprîmes la foi avant d’apprendre le Coran. Puis nous apprîmes le Coran, ce qui fit augmenter notre foi"</a:t>
            </a:r>
            <a:r>
              <a:rPr lang="fr-FR" smtClean="0"/>
              <a:t> (rapporté par Ibn Mâja, 61).</a:t>
            </a:r>
          </a:p>
          <a:p>
            <a:pPr algn="just"/>
            <a:endParaRPr lang="fr-FR"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Espace réservé du contenu 2"/>
          <p:cNvSpPr>
            <a:spLocks noGrp="1"/>
          </p:cNvSpPr>
          <p:nvPr>
            <p:ph idx="1"/>
          </p:nvPr>
        </p:nvSpPr>
        <p:spPr>
          <a:xfrm>
            <a:off x="457200" y="476250"/>
            <a:ext cx="8229600" cy="5649913"/>
          </a:xfrm>
        </p:spPr>
        <p:txBody>
          <a:bodyPr/>
          <a:lstStyle/>
          <a:p>
            <a:pPr algn="r" rtl="1"/>
            <a:r>
              <a:rPr lang="ar-SA" sz="3600" smtClean="0">
                <a:latin typeface="Arabic Typesetting" pitchFamily="66" charset="-78"/>
                <a:cs typeface="Arabic Typesetting" pitchFamily="66" charset="-78"/>
              </a:rPr>
              <a:t>وفي الصحيح " إذا التقى المسلمان بسيفيهما فالقاتل والمقتول في النار, قالوا هذا القاتل فما بال المقتول قال إنه كان حريصاً على قتل صاحبه" رواه مسلم </a:t>
            </a:r>
            <a:r>
              <a:rPr lang="ar-SA" smtClean="0">
                <a:latin typeface="Arabic Typesetting" pitchFamily="66" charset="-78"/>
                <a:cs typeface="Arabic Typesetting" pitchFamily="66" charset="-78"/>
              </a:rPr>
              <a:t>	</a:t>
            </a:r>
            <a:r>
              <a:rPr lang="ar-SY" smtClean="0"/>
              <a:t/>
            </a:r>
            <a:br>
              <a:rPr lang="ar-SY" smtClean="0"/>
            </a:br>
            <a:endParaRPr lang="ar-SA" smtClean="0"/>
          </a:p>
          <a:p>
            <a:pPr algn="just"/>
            <a:r>
              <a:rPr lang="fr-FR" smtClean="0"/>
              <a:t>Le prophète a dit : « Lorsque deux musulmans se rencontrent avec leur épée en duel alors le tueur et le tué méritent le feu. » On lui demanda alors : « O Messager de Dieu ! Oui pour le tueur mais le tué ? » Il répondit : « Car il avait tout aussi envie de tuer son adversaire. » (Rapporté par Al Bukhari)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re 1"/>
          <p:cNvSpPr>
            <a:spLocks noGrp="1"/>
          </p:cNvSpPr>
          <p:nvPr>
            <p:ph type="title"/>
          </p:nvPr>
        </p:nvSpPr>
        <p:spPr>
          <a:xfrm>
            <a:off x="457200" y="274638"/>
            <a:ext cx="8229600" cy="922337"/>
          </a:xfrm>
        </p:spPr>
        <p:txBody>
          <a:bodyPr/>
          <a:lstStyle/>
          <a:p>
            <a:r>
              <a:rPr lang="ar-SA" sz="3600" b="1" smtClean="0"/>
              <a:t>حديث الثلاثة الذين سدت عليهم الصخرة مدخل الغار</a:t>
            </a:r>
            <a:endParaRPr lang="fr-FR" sz="3600" b="1" smtClean="0"/>
          </a:p>
        </p:txBody>
      </p:sp>
      <p:sp>
        <p:nvSpPr>
          <p:cNvPr id="63490" name="Espace réservé du contenu 2"/>
          <p:cNvSpPr>
            <a:spLocks noGrp="1"/>
          </p:cNvSpPr>
          <p:nvPr>
            <p:ph idx="1"/>
          </p:nvPr>
        </p:nvSpPr>
        <p:spPr>
          <a:xfrm>
            <a:off x="457200" y="1484313"/>
            <a:ext cx="8229600" cy="5184775"/>
          </a:xfrm>
        </p:spPr>
        <p:txBody>
          <a:bodyPr/>
          <a:lstStyle/>
          <a:p>
            <a:pPr algn="just" rtl="1"/>
            <a:r>
              <a:rPr lang="ar-SY" sz="4400" smtClean="0">
                <a:latin typeface="Arabic Typesetting" pitchFamily="66" charset="-78"/>
                <a:cs typeface="Arabic Typesetting" pitchFamily="66" charset="-78"/>
              </a:rPr>
              <a:t>عن عبدالله بن عمر رضي الله عنهما قال : سمعت رسول الله صلى الله عليه وسلم يقول : ( انطلق ثلاثة رهط ممن كان قبلكم ، حتى أووا المبيت إلى غار فدخلوه ، فانحدرت صخرة من الجبل فسدت عليهم الغار ، فقالوا : إنه لا ينجيكم من هذه الصخرة إلا أن تدعو الله بصالح أعمالكم</a:t>
            </a:r>
            <a:r>
              <a:rPr lang="ar-SA" sz="4400" smtClean="0">
                <a:latin typeface="Arabic Typesetting" pitchFamily="66" charset="-78"/>
                <a:cs typeface="Arabic Typesetting" pitchFamily="66" charset="-78"/>
              </a:rPr>
              <a:t>.</a:t>
            </a:r>
            <a:r>
              <a:rPr lang="ar-SY" sz="4400" smtClean="0">
                <a:latin typeface="Arabic Typesetting" pitchFamily="66" charset="-78"/>
                <a:cs typeface="Arabic Typesetting" pitchFamily="66" charset="-78"/>
              </a:rPr>
              <a:t> </a:t>
            </a:r>
            <a:endParaRPr lang="ar-SA" sz="4400" smtClean="0">
              <a:latin typeface="Arabic Typesetting" pitchFamily="66" charset="-78"/>
              <a:cs typeface="Arabic Typesetting" pitchFamily="66" charset="-78"/>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re 1"/>
          <p:cNvSpPr>
            <a:spLocks noGrp="1"/>
          </p:cNvSpPr>
          <p:nvPr>
            <p:ph type="title"/>
          </p:nvPr>
        </p:nvSpPr>
        <p:spPr/>
        <p:txBody>
          <a:bodyPr/>
          <a:lstStyle/>
          <a:p>
            <a:r>
              <a:rPr lang="ar-SY" b="1" smtClean="0">
                <a:latin typeface="Arabic Typesetting" pitchFamily="66" charset="-78"/>
                <a:cs typeface="Arabic Typesetting" pitchFamily="66" charset="-78"/>
              </a:rPr>
              <a:t>فقال رجل منهم :</a:t>
            </a:r>
            <a:endParaRPr lang="fr-FR" b="1" smtClean="0">
              <a:latin typeface="Arabic Typesetting" pitchFamily="66" charset="-78"/>
              <a:cs typeface="Arabic Typesetting" pitchFamily="66" charset="-78"/>
            </a:endParaRPr>
          </a:p>
        </p:txBody>
      </p:sp>
      <p:sp>
        <p:nvSpPr>
          <p:cNvPr id="64514" name="Espace réservé du contenu 2"/>
          <p:cNvSpPr>
            <a:spLocks noGrp="1"/>
          </p:cNvSpPr>
          <p:nvPr>
            <p:ph idx="1"/>
          </p:nvPr>
        </p:nvSpPr>
        <p:spPr>
          <a:xfrm>
            <a:off x="539750" y="1484313"/>
            <a:ext cx="8229600" cy="5040312"/>
          </a:xfrm>
        </p:spPr>
        <p:txBody>
          <a:bodyPr/>
          <a:lstStyle/>
          <a:p>
            <a:pPr algn="just" rtl="1"/>
            <a:r>
              <a:rPr lang="ar-SY" sz="4000" smtClean="0">
                <a:latin typeface="Arabic Typesetting" pitchFamily="66" charset="-78"/>
                <a:cs typeface="Arabic Typesetting" pitchFamily="66" charset="-78"/>
              </a:rPr>
              <a:t>اللهم كان لي أبوان شيخان كبيران ، وكنت لا أغبق قبلهما أهلا ولا مالا ، فناء بي في طلب شيء يوما ، فلم أرح عليهما حتى ناما ، فحلبت لهما غبوقهما فوجدتهما نائمين ، وكرهت أن أغبق قبلهما أهلا أو مالا ، فلبثت والقدح على يدي أنتظر استيقاظهما حتى برق الفجر ، فاستيقظا فشربا غبوقهما ، اللهم إن كنت فعلت ذلك ابتغاء وجهك ففرج عنا ما نحن فيه من هذه الصخرة ، فانفرجت شيئا لا يستطيعون الخروج</a:t>
            </a:r>
            <a:r>
              <a:rPr lang="ar-SA" sz="4000" smtClean="0">
                <a:latin typeface="Arabic Typesetting" pitchFamily="66" charset="-78"/>
                <a:cs typeface="Arabic Typesetting" pitchFamily="66" charset="-78"/>
              </a:rPr>
              <a:t>.</a:t>
            </a:r>
            <a:r>
              <a:rPr lang="ar-SY" sz="4000" smtClean="0">
                <a:latin typeface="Arabic Typesetting" pitchFamily="66" charset="-78"/>
                <a:cs typeface="Arabic Typesetting" pitchFamily="66" charset="-78"/>
              </a:rPr>
              <a:t> </a:t>
            </a:r>
            <a:endParaRPr lang="ar-SA" sz="4000" smtClean="0">
              <a:latin typeface="Arabic Typesetting" pitchFamily="66" charset="-78"/>
              <a:cs typeface="Arabic Typesetting" pitchFamily="66" charset="-78"/>
            </a:endParaRPr>
          </a:p>
          <a:p>
            <a:pPr algn="r" rtl="1"/>
            <a:endParaRPr lang="fr-FR"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re 1"/>
          <p:cNvSpPr>
            <a:spLocks noGrp="1"/>
          </p:cNvSpPr>
          <p:nvPr>
            <p:ph type="title"/>
          </p:nvPr>
        </p:nvSpPr>
        <p:spPr/>
        <p:txBody>
          <a:bodyPr/>
          <a:lstStyle/>
          <a:p>
            <a:r>
              <a:rPr lang="ar-SY" smtClean="0"/>
              <a:t>وقال الآخر :</a:t>
            </a:r>
            <a:endParaRPr lang="fr-FR" smtClean="0"/>
          </a:p>
        </p:txBody>
      </p:sp>
      <p:sp>
        <p:nvSpPr>
          <p:cNvPr id="65538" name="Espace réservé du contenu 2"/>
          <p:cNvSpPr>
            <a:spLocks noGrp="1"/>
          </p:cNvSpPr>
          <p:nvPr>
            <p:ph idx="1"/>
          </p:nvPr>
        </p:nvSpPr>
        <p:spPr/>
        <p:txBody>
          <a:bodyPr/>
          <a:lstStyle/>
          <a:p>
            <a:pPr algn="just" rtl="1"/>
            <a:r>
              <a:rPr lang="ar-SY" sz="4000" smtClean="0">
                <a:latin typeface="Arabic Typesetting" pitchFamily="66" charset="-78"/>
                <a:cs typeface="Arabic Typesetting" pitchFamily="66" charset="-78"/>
              </a:rPr>
              <a:t>اللهم كانت لي بنت عم كانت أحب الناس إلي ، فأدرتها عن نفسها فامتنعت مني ، حتى ألمت بها سنة من السنين ، فجاءتني فأعطيتها عشرين ومائة دينار على أن تخلي بيني وبين نفسها ، ففعلت حتى إذا قدرت عليها قالت : لا أحل لك أن تفض الخاتم إلا بحقه ، فتحرجت من الوقوع عليها ، فانصرفت عنها وهي أحب الناس إلي وتركت الذهب الذي أعطيتها ، اللهم إن كنت فعلت ابتغاء وجهك فافرج عنا ما نحن فيه ، فانفرجت الصخرة غير أنهم لا يستطيعون الخروج منها</a:t>
            </a:r>
            <a:r>
              <a:rPr lang="ar-SA" sz="4000" smtClean="0">
                <a:latin typeface="Arabic Typesetting" pitchFamily="66" charset="-78"/>
                <a:cs typeface="Arabic Typesetting" pitchFamily="66" charset="-78"/>
              </a:rPr>
              <a:t>.</a:t>
            </a:r>
            <a:r>
              <a:rPr lang="ar-SY" sz="4000" smtClean="0">
                <a:latin typeface="Arabic Typesetting" pitchFamily="66" charset="-78"/>
                <a:cs typeface="Arabic Typesetting" pitchFamily="66" charset="-78"/>
              </a:rPr>
              <a:t> </a:t>
            </a:r>
            <a:endParaRPr lang="ar-SA" sz="4000" smtClean="0">
              <a:latin typeface="Arabic Typesetting" pitchFamily="66" charset="-78"/>
              <a:cs typeface="Arabic Typesetting" pitchFamily="66" charset="-78"/>
            </a:endParaRPr>
          </a:p>
          <a:p>
            <a:pPr algn="r" rtl="1"/>
            <a:endParaRPr lang="fr-FR"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re 1"/>
          <p:cNvSpPr>
            <a:spLocks noGrp="1"/>
          </p:cNvSpPr>
          <p:nvPr>
            <p:ph type="title"/>
          </p:nvPr>
        </p:nvSpPr>
        <p:spPr/>
        <p:txBody>
          <a:bodyPr/>
          <a:lstStyle/>
          <a:p>
            <a:r>
              <a:rPr lang="ar-SY" smtClean="0"/>
              <a:t>وقال الثالث</a:t>
            </a:r>
            <a:r>
              <a:rPr lang="ar-SA" smtClean="0"/>
              <a:t>:</a:t>
            </a:r>
            <a:endParaRPr lang="fr-FR" smtClean="0"/>
          </a:p>
        </p:txBody>
      </p:sp>
      <p:sp>
        <p:nvSpPr>
          <p:cNvPr id="66562" name="Espace réservé du contenu 2"/>
          <p:cNvSpPr>
            <a:spLocks noGrp="1"/>
          </p:cNvSpPr>
          <p:nvPr>
            <p:ph idx="1"/>
          </p:nvPr>
        </p:nvSpPr>
        <p:spPr/>
        <p:txBody>
          <a:bodyPr/>
          <a:lstStyle/>
          <a:p>
            <a:pPr algn="just" rtl="1"/>
            <a:r>
              <a:rPr lang="ar-SY" sz="4000" smtClean="0">
                <a:latin typeface="Arabic Typesetting" pitchFamily="66" charset="-78"/>
                <a:cs typeface="Arabic Typesetting" pitchFamily="66" charset="-78"/>
              </a:rPr>
              <a:t>اللهم إني استأجرت أجراء فأعطيتهم أجرهم غير رجل واحد ترك الذي له وذهب ، فثمرت أجره حتى كثرت منه الأموال ، فجاءني بعد حين ، فقال : يا عبد الله أد إلي أجري ، فقلت له : كل ما ترى من أجرك ، من الإبل والبقر والغنم والرقيق فقال : يا عبد الله لا تستهزئ بي ، فقلت : إني لا أستهزئ بك ، فأخذه كله فاستاقه فلم يترك منه شيئا ، اللهم فإن كنت فعلت ذلك ابتغاء وجهك فافرج عنا ما نحن فيه ، فانفرجت الصخرة فخرجوا يمشون ) .</a:t>
            </a:r>
            <a:r>
              <a:rPr lang="ar-SA" sz="4000" smtClean="0">
                <a:latin typeface="Arabic Typesetting" pitchFamily="66" charset="-78"/>
                <a:cs typeface="Arabic Typesetting" pitchFamily="66" charset="-78"/>
              </a:rPr>
              <a:t> البخاري</a:t>
            </a:r>
            <a:endParaRPr lang="fr-FR" sz="4000" smtClean="0">
              <a:latin typeface="Arabic Typesetting" pitchFamily="66" charset="-78"/>
              <a:cs typeface="Arabic Typesetting" pitchFamily="66" charset="-78"/>
            </a:endParaRPr>
          </a:p>
          <a:p>
            <a:pPr algn="r" rtl="1"/>
            <a:endParaRPr lang="fr-FR"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4852988"/>
          </a:xfrm>
        </p:spPr>
        <p:txBody>
          <a:bodyPr rtlCol="0">
            <a:normAutofit fontScale="92500" lnSpcReduction="10000"/>
          </a:bodyPr>
          <a:lstStyle/>
          <a:p>
            <a:pPr algn="just" fontAlgn="auto">
              <a:spcAft>
                <a:spcPts val="0"/>
              </a:spcAft>
              <a:buFont typeface="Arial" pitchFamily="34" charset="0"/>
              <a:buChar char="•"/>
              <a:defRPr/>
            </a:pPr>
            <a:r>
              <a:rPr lang="fr-FR" dirty="0"/>
              <a:t>Abdullah Ibn Omar (que Dieu lui accorde Sa satisfaction) a dit: J'ai entendu dire le Messager de Dieu (bénédiction et salut de Dieu sur lui): Des peuples qui ont vécu avant vous, s'étaient mis </a:t>
            </a:r>
            <a:r>
              <a:rPr lang="fr-FR" dirty="0" smtClean="0"/>
              <a:t>en</a:t>
            </a:r>
            <a:r>
              <a:rPr lang="ar-SA" dirty="0" smtClean="0"/>
              <a:t> </a:t>
            </a:r>
            <a:r>
              <a:rPr lang="fr-FR" dirty="0" smtClean="0"/>
              <a:t>route </a:t>
            </a:r>
            <a:r>
              <a:rPr lang="fr-FR" dirty="0"/>
              <a:t>et ils se réfugiaient dans une grotte pour y </a:t>
            </a:r>
            <a:r>
              <a:rPr lang="fr-FR" dirty="0" smtClean="0"/>
              <a:t>passer</a:t>
            </a:r>
            <a:r>
              <a:rPr lang="ar-SA" dirty="0" smtClean="0"/>
              <a:t> </a:t>
            </a:r>
            <a:r>
              <a:rPr lang="fr-FR" dirty="0" smtClean="0"/>
              <a:t>la </a:t>
            </a:r>
            <a:r>
              <a:rPr lang="fr-FR" dirty="0"/>
              <a:t>nuit. Quand ils furent entrés, un rocher dévalant </a:t>
            </a:r>
            <a:r>
              <a:rPr lang="fr-FR" dirty="0" smtClean="0"/>
              <a:t>la</a:t>
            </a:r>
            <a:r>
              <a:rPr lang="ar-SA" dirty="0" smtClean="0"/>
              <a:t> </a:t>
            </a:r>
            <a:r>
              <a:rPr lang="fr-FR" dirty="0" smtClean="0"/>
              <a:t>montagne </a:t>
            </a:r>
            <a:r>
              <a:rPr lang="fr-FR" dirty="0"/>
              <a:t>boucha l'ouverture de la grotte. </a:t>
            </a:r>
            <a:endParaRPr lang="fr-FR" dirty="0" smtClean="0"/>
          </a:p>
          <a:p>
            <a:pPr algn="just" fontAlgn="auto">
              <a:spcAft>
                <a:spcPts val="0"/>
              </a:spcAft>
              <a:buFont typeface="Arial" pitchFamily="34" charset="0"/>
              <a:buChar char="•"/>
              <a:defRPr/>
            </a:pPr>
            <a:r>
              <a:rPr lang="fr-FR" dirty="0" smtClean="0"/>
              <a:t>Ils </a:t>
            </a:r>
            <a:r>
              <a:rPr lang="fr-FR" dirty="0"/>
              <a:t>se dirent</a:t>
            </a:r>
            <a:r>
              <a:rPr lang="fr-FR" dirty="0" smtClean="0"/>
              <a:t>:</a:t>
            </a:r>
            <a:r>
              <a:rPr lang="ar-SA" dirty="0" smtClean="0"/>
              <a:t> </a:t>
            </a:r>
            <a:r>
              <a:rPr lang="fr-FR" dirty="0" smtClean="0"/>
              <a:t>«</a:t>
            </a:r>
            <a:r>
              <a:rPr lang="fr-FR" dirty="0"/>
              <a:t>Rien ne pourra nous délivrer de ce rocher à moins </a:t>
            </a:r>
            <a:r>
              <a:rPr lang="fr-FR" dirty="0" smtClean="0"/>
              <a:t>que</a:t>
            </a:r>
            <a:r>
              <a:rPr lang="ar-SA" dirty="0" smtClean="0"/>
              <a:t> </a:t>
            </a:r>
            <a:r>
              <a:rPr lang="fr-FR" dirty="0" smtClean="0"/>
              <a:t>nous </a:t>
            </a:r>
            <a:r>
              <a:rPr lang="fr-FR" dirty="0"/>
              <a:t>n'invoquions Dieu en faisant valoir une de </a:t>
            </a:r>
            <a:r>
              <a:rPr lang="fr-FR" dirty="0" smtClean="0"/>
              <a:t>nos</a:t>
            </a:r>
            <a:r>
              <a:rPr lang="ar-SA" dirty="0" smtClean="0"/>
              <a:t> </a:t>
            </a:r>
            <a:r>
              <a:rPr lang="fr-FR" dirty="0" smtClean="0"/>
              <a:t>bonnes œuvres.</a:t>
            </a:r>
            <a:endParaRPr lang="ar-SA" dirty="0" smtClean="0"/>
          </a:p>
        </p:txBody>
      </p:sp>
      <p:sp>
        <p:nvSpPr>
          <p:cNvPr id="4" name="Titre 3"/>
          <p:cNvSpPr>
            <a:spLocks noGrp="1"/>
          </p:cNvSpPr>
          <p:nvPr>
            <p:ph type="title"/>
          </p:nvPr>
        </p:nvSpPr>
        <p:spPr/>
        <p:txBody>
          <a:bodyPr rtlCol="0">
            <a:normAutofit fontScale="90000"/>
          </a:bodyPr>
          <a:lstStyle/>
          <a:p>
            <a:pPr fontAlgn="auto">
              <a:spcAft>
                <a:spcPts val="0"/>
              </a:spcAft>
              <a:defRPr/>
            </a:pPr>
            <a:r>
              <a:rPr lang="fr-FR" dirty="0" smtClean="0"/>
              <a:t>Hadith des trois personnes</a:t>
            </a:r>
            <a:r>
              <a:rPr lang="fr-FR" dirty="0"/>
              <a:t/>
            </a:r>
            <a:br>
              <a:rPr lang="fr-FR" dirty="0"/>
            </a:br>
            <a:r>
              <a:rPr lang="fr-FR" dirty="0"/>
              <a:t>enfermées dans une grotte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250"/>
            <a:ext cx="8229600" cy="5649913"/>
          </a:xfrm>
        </p:spPr>
        <p:txBody>
          <a:bodyPr rtlCol="0">
            <a:normAutofit fontScale="77500" lnSpcReduction="20000"/>
          </a:bodyPr>
          <a:lstStyle/>
          <a:p>
            <a:pPr algn="just" fontAlgn="auto">
              <a:spcAft>
                <a:spcPts val="0"/>
              </a:spcAft>
              <a:buFont typeface="Arial" pitchFamily="34" charset="0"/>
              <a:buChar char="•"/>
              <a:defRPr/>
            </a:pPr>
            <a:r>
              <a:rPr lang="fr-FR" dirty="0" smtClean="0"/>
              <a:t>Le </a:t>
            </a:r>
            <a:r>
              <a:rPr lang="fr-FR" dirty="0"/>
              <a:t>premier prit alors la parole et dit:</a:t>
            </a:r>
            <a:r>
              <a:rPr lang="ar-SA" dirty="0"/>
              <a:t> </a:t>
            </a:r>
            <a:r>
              <a:rPr lang="fr-FR" dirty="0"/>
              <a:t>«Grand Dieu! Mon père et ma mère étaient avancés</a:t>
            </a:r>
            <a:r>
              <a:rPr lang="ar-SA" dirty="0"/>
              <a:t> </a:t>
            </a:r>
            <a:r>
              <a:rPr lang="fr-FR" dirty="0"/>
              <a:t>dans l'âge, et lorsque je servais la boisson du soir – du</a:t>
            </a:r>
            <a:r>
              <a:rPr lang="ar-SA" dirty="0"/>
              <a:t> </a:t>
            </a:r>
            <a:r>
              <a:rPr lang="fr-FR" dirty="0"/>
              <a:t>lait- je leur donnais avant tout autre membre de la</a:t>
            </a:r>
            <a:r>
              <a:rPr lang="ar-SA" dirty="0"/>
              <a:t> </a:t>
            </a:r>
            <a:r>
              <a:rPr lang="fr-FR" dirty="0"/>
              <a:t>famille ou du troupeau. Un jour, étant allé un peu loin</a:t>
            </a:r>
            <a:r>
              <a:rPr lang="ar-SA" dirty="0"/>
              <a:t> </a:t>
            </a:r>
            <a:r>
              <a:rPr lang="fr-FR" dirty="0"/>
              <a:t>pour chercher du pâturage, je rentrais Si tard qu'ils</a:t>
            </a:r>
            <a:r>
              <a:rPr lang="ar-SA" dirty="0"/>
              <a:t> </a:t>
            </a:r>
            <a:r>
              <a:rPr lang="fr-FR" dirty="0"/>
              <a:t>étaient déjà endormis. Et comme je ne voulais ni les</a:t>
            </a:r>
            <a:r>
              <a:rPr lang="ar-SA" dirty="0"/>
              <a:t> </a:t>
            </a:r>
            <a:r>
              <a:rPr lang="fr-FR" dirty="0"/>
              <a:t>réveiller, ni servir quiconque avant qu'ils prennent leur</a:t>
            </a:r>
            <a:r>
              <a:rPr lang="ar-SA" dirty="0"/>
              <a:t> </a:t>
            </a:r>
            <a:r>
              <a:rPr lang="fr-FR" dirty="0"/>
              <a:t>part, je restais la coupe à la main et j'attendais leur réveil</a:t>
            </a:r>
            <a:r>
              <a:rPr lang="ar-SA" dirty="0"/>
              <a:t> </a:t>
            </a:r>
            <a:r>
              <a:rPr lang="fr-FR" dirty="0"/>
              <a:t>jusqu'à ce que l'aurore brilla tandis que mes enfants</a:t>
            </a:r>
            <a:r>
              <a:rPr lang="ar-SA" dirty="0"/>
              <a:t> </a:t>
            </a:r>
            <a:r>
              <a:rPr lang="fr-FR" dirty="0"/>
              <a:t>pleuraient de faim.</a:t>
            </a:r>
          </a:p>
          <a:p>
            <a:pPr algn="just" fontAlgn="auto">
              <a:spcAft>
                <a:spcPts val="0"/>
              </a:spcAft>
              <a:buFont typeface="Arial" pitchFamily="34" charset="0"/>
              <a:buChar char="•"/>
              <a:defRPr/>
            </a:pPr>
            <a:r>
              <a:rPr lang="fr-FR" dirty="0" smtClean="0"/>
              <a:t>A </a:t>
            </a:r>
            <a:r>
              <a:rPr lang="fr-FR" dirty="0"/>
              <a:t>ce moment- là </a:t>
            </a:r>
            <a:r>
              <a:rPr lang="fr-FR" dirty="0" smtClean="0"/>
              <a:t>les</a:t>
            </a:r>
            <a:r>
              <a:rPr lang="ar-SA" dirty="0" smtClean="0"/>
              <a:t> </a:t>
            </a:r>
            <a:r>
              <a:rPr lang="fr-FR" dirty="0" smtClean="0"/>
              <a:t>deux </a:t>
            </a:r>
            <a:r>
              <a:rPr lang="fr-FR" dirty="0"/>
              <a:t>vieillards s'étaient réveillés alors je leur donnai </a:t>
            </a:r>
            <a:r>
              <a:rPr lang="fr-FR" dirty="0" smtClean="0"/>
              <a:t>a</a:t>
            </a:r>
            <a:r>
              <a:rPr lang="ar-SA" dirty="0" smtClean="0"/>
              <a:t> </a:t>
            </a:r>
            <a:r>
              <a:rPr lang="fr-FR" dirty="0" smtClean="0"/>
              <a:t>boisson </a:t>
            </a:r>
            <a:r>
              <a:rPr lang="fr-FR" dirty="0"/>
              <a:t>du soir. Grand Dieu! Si j' ai agi ainsi, poussé </a:t>
            </a:r>
            <a:r>
              <a:rPr lang="fr-FR" dirty="0" smtClean="0"/>
              <a:t>par</a:t>
            </a:r>
            <a:r>
              <a:rPr lang="ar-SA" dirty="0" smtClean="0"/>
              <a:t> </a:t>
            </a:r>
            <a:r>
              <a:rPr lang="fr-FR" dirty="0" smtClean="0"/>
              <a:t>le </a:t>
            </a:r>
            <a:r>
              <a:rPr lang="fr-FR" dirty="0"/>
              <a:t>désir de ta Face, délivre- nous de la situation </a:t>
            </a:r>
            <a:r>
              <a:rPr lang="fr-FR" dirty="0" smtClean="0"/>
              <a:t>dans</a:t>
            </a:r>
            <a:r>
              <a:rPr lang="ar-SA" dirty="0" smtClean="0"/>
              <a:t> </a:t>
            </a:r>
            <a:r>
              <a:rPr lang="fr-FR" dirty="0" smtClean="0"/>
              <a:t>laquelle </a:t>
            </a:r>
            <a:r>
              <a:rPr lang="fr-FR" dirty="0"/>
              <a:t>nous nous trouvons à cause de ce rocher" </a:t>
            </a:r>
            <a:r>
              <a:rPr lang="fr-FR" dirty="0" smtClean="0"/>
              <a:t>-</a:t>
            </a:r>
            <a:r>
              <a:rPr lang="ar-SA" dirty="0" smtClean="0"/>
              <a:t> </a:t>
            </a:r>
            <a:r>
              <a:rPr lang="fr-FR" dirty="0" smtClean="0"/>
              <a:t>Alors </a:t>
            </a:r>
            <a:r>
              <a:rPr lang="fr-FR" dirty="0"/>
              <a:t>le rocher s'écarta légèrement sans pourtant </a:t>
            </a:r>
            <a:r>
              <a:rPr lang="fr-FR" dirty="0" smtClean="0"/>
              <a:t>qu'ils</a:t>
            </a:r>
            <a:r>
              <a:rPr lang="ar-SA" dirty="0" smtClean="0"/>
              <a:t> </a:t>
            </a:r>
            <a:r>
              <a:rPr lang="fr-FR" dirty="0" smtClean="0"/>
              <a:t>puissent </a:t>
            </a:r>
            <a:r>
              <a:rPr lang="fr-FR" dirty="0"/>
              <a:t>sortir.</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350"/>
            <a:ext cx="8229600" cy="6337300"/>
          </a:xfrm>
        </p:spPr>
        <p:txBody>
          <a:bodyPr rtlCol="0">
            <a:normAutofit fontScale="85000" lnSpcReduction="10000"/>
          </a:bodyPr>
          <a:lstStyle/>
          <a:p>
            <a:pPr algn="just" fontAlgn="auto">
              <a:spcAft>
                <a:spcPts val="0"/>
              </a:spcAft>
              <a:buFont typeface="Arial" pitchFamily="34" charset="0"/>
              <a:buChar char="•"/>
              <a:defRPr/>
            </a:pPr>
            <a:r>
              <a:rPr lang="fr-FR" dirty="0"/>
              <a:t>Le deuxième, ayant pris la parole à </a:t>
            </a:r>
            <a:r>
              <a:rPr lang="fr-FR" dirty="0" smtClean="0"/>
              <a:t>son tour</a:t>
            </a:r>
            <a:r>
              <a:rPr lang="fr-FR" dirty="0"/>
              <a:t>, dit: «J'avais une cousine que j'aimais plus que </a:t>
            </a:r>
            <a:r>
              <a:rPr lang="fr-FR" dirty="0" smtClean="0"/>
              <a:t>toute autre </a:t>
            </a:r>
            <a:r>
              <a:rPr lang="fr-FR" dirty="0"/>
              <a:t>personne au </a:t>
            </a:r>
            <a:r>
              <a:rPr lang="fr-FR" dirty="0" smtClean="0"/>
              <a:t>monde, Je </a:t>
            </a:r>
            <a:r>
              <a:rPr lang="fr-FR" dirty="0"/>
              <a:t>la sollicitais de </a:t>
            </a:r>
            <a:r>
              <a:rPr lang="fr-FR" dirty="0" smtClean="0"/>
              <a:t>se livrer </a:t>
            </a:r>
            <a:r>
              <a:rPr lang="fr-FR" dirty="0"/>
              <a:t>à moi, mais elle refusait. Une année, la disette </a:t>
            </a:r>
            <a:r>
              <a:rPr lang="fr-FR" dirty="0" smtClean="0"/>
              <a:t>la contraignit </a:t>
            </a:r>
            <a:r>
              <a:rPr lang="fr-FR" dirty="0"/>
              <a:t>à venir me trouver. Je lui donnai alors </a:t>
            </a:r>
            <a:r>
              <a:rPr lang="fr-FR" dirty="0" smtClean="0"/>
              <a:t>cent vingt </a:t>
            </a:r>
            <a:r>
              <a:rPr lang="fr-FR" dirty="0"/>
              <a:t>dinars à condition qu'elle acceptât de me </a:t>
            </a:r>
            <a:r>
              <a:rPr lang="fr-FR" dirty="0" smtClean="0"/>
              <a:t>laisser disposer </a:t>
            </a:r>
            <a:r>
              <a:rPr lang="fr-FR" dirty="0"/>
              <a:t>d'elle. Elle accepta. mais, au moment ou </a:t>
            </a:r>
            <a:r>
              <a:rPr lang="fr-FR" dirty="0" smtClean="0"/>
              <a:t>j'allai abuser </a:t>
            </a:r>
            <a:r>
              <a:rPr lang="fr-FR" dirty="0"/>
              <a:t>de sa personne </a:t>
            </a:r>
            <a:r>
              <a:rPr lang="fr-FR" dirty="0" smtClean="0"/>
              <a:t>elle </a:t>
            </a:r>
            <a:r>
              <a:rPr lang="fr-FR" dirty="0"/>
              <a:t>me dit: «Crains </a:t>
            </a:r>
            <a:r>
              <a:rPr lang="fr-FR" dirty="0" smtClean="0"/>
              <a:t>Dieu et </a:t>
            </a:r>
            <a:r>
              <a:rPr lang="fr-FR" dirty="0"/>
              <a:t>ne </a:t>
            </a:r>
            <a:r>
              <a:rPr lang="fr-FR" dirty="0" smtClean="0"/>
              <a:t>fait rien sans </a:t>
            </a:r>
            <a:r>
              <a:rPr lang="fr-FR" dirty="0"/>
              <a:t>que tu aies le droit de le faire.</a:t>
            </a:r>
          </a:p>
          <a:p>
            <a:pPr algn="just" fontAlgn="auto">
              <a:spcAft>
                <a:spcPts val="0"/>
              </a:spcAft>
              <a:buFont typeface="Arial" pitchFamily="34" charset="0"/>
              <a:buChar char="•"/>
              <a:defRPr/>
            </a:pPr>
            <a:r>
              <a:rPr lang="fr-FR" dirty="0"/>
              <a:t>Aussitôt, je m'abstins et je la laissai partir avec l'or que </a:t>
            </a:r>
            <a:r>
              <a:rPr lang="fr-FR" dirty="0" smtClean="0"/>
              <a:t>je lui </a:t>
            </a:r>
            <a:r>
              <a:rPr lang="fr-FR" dirty="0"/>
              <a:t>ait donné, bien qu'elle fût la personne la plus chère </a:t>
            </a:r>
            <a:r>
              <a:rPr lang="fr-FR" dirty="0" smtClean="0"/>
              <a:t>du monde</a:t>
            </a:r>
            <a:r>
              <a:rPr lang="fr-FR" dirty="0"/>
              <a:t>. Grand Dieu! Si tu sais que j'ai fait cela </a:t>
            </a:r>
            <a:r>
              <a:rPr lang="fr-FR" dirty="0" smtClean="0"/>
              <a:t>poussé par </a:t>
            </a:r>
            <a:r>
              <a:rPr lang="fr-FR" dirty="0"/>
              <a:t>le désir de ta Face délivre- nous de cette </a:t>
            </a:r>
            <a:r>
              <a:rPr lang="fr-FR" dirty="0" smtClean="0"/>
              <a:t>situation dans </a:t>
            </a:r>
            <a:r>
              <a:rPr lang="fr-FR" dirty="0"/>
              <a:t>laquelle nous nous trouvons». </a:t>
            </a:r>
            <a:endParaRPr lang="fr-FR" dirty="0" smtClean="0"/>
          </a:p>
          <a:p>
            <a:pPr algn="just" fontAlgn="auto">
              <a:spcAft>
                <a:spcPts val="0"/>
              </a:spcAft>
              <a:buFont typeface="Arial" pitchFamily="34" charset="0"/>
              <a:buChar char="•"/>
              <a:defRPr/>
            </a:pPr>
            <a:r>
              <a:rPr lang="fr-FR" dirty="0" smtClean="0"/>
              <a:t>Aussitôt </a:t>
            </a:r>
            <a:r>
              <a:rPr lang="fr-FR" dirty="0"/>
              <a:t>le </a:t>
            </a:r>
            <a:r>
              <a:rPr lang="fr-FR" dirty="0" smtClean="0"/>
              <a:t>rocher s'écarta </a:t>
            </a:r>
            <a:r>
              <a:rPr lang="fr-FR" dirty="0"/>
              <a:t>de nouveau sans pourtant qu'ils puissent sortir.</a:t>
            </a:r>
            <a:endParaRPr lang="fr-FR"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350"/>
            <a:ext cx="8229600" cy="5865813"/>
          </a:xfrm>
        </p:spPr>
        <p:txBody>
          <a:bodyPr rtlCol="0">
            <a:normAutofit fontScale="77500" lnSpcReduction="20000"/>
          </a:bodyPr>
          <a:lstStyle/>
          <a:p>
            <a:pPr algn="just" fontAlgn="auto">
              <a:spcAft>
                <a:spcPts val="0"/>
              </a:spcAft>
              <a:buFont typeface="Arial" pitchFamily="34" charset="0"/>
              <a:buChar char="•"/>
              <a:defRPr/>
            </a:pPr>
            <a:r>
              <a:rPr lang="fr-FR" dirty="0"/>
              <a:t>Quant au troisième; il dit: «Grand Dieu! J'avais engagé des ouvriers journaliers pour un certain salaire et je leur avais donné leur dû à l'exception d'un ouvrier qui </a:t>
            </a:r>
            <a:r>
              <a:rPr lang="fr-FR" dirty="0" smtClean="0"/>
              <a:t>m'a laissé </a:t>
            </a:r>
            <a:r>
              <a:rPr lang="fr-FR" dirty="0"/>
              <a:t>son salaire et partit. Je fis fructifier le salaire </a:t>
            </a:r>
            <a:r>
              <a:rPr lang="fr-FR" dirty="0" smtClean="0"/>
              <a:t>qui s'accrut </a:t>
            </a:r>
            <a:r>
              <a:rPr lang="fr-FR" dirty="0"/>
              <a:t>considérablement. Après un certain temps, il </a:t>
            </a:r>
            <a:r>
              <a:rPr lang="fr-FR" dirty="0" smtClean="0"/>
              <a:t>vint me </a:t>
            </a:r>
            <a:r>
              <a:rPr lang="fr-FR" dirty="0"/>
              <a:t>trouver et réclama son dû en me disant: «O </a:t>
            </a:r>
            <a:r>
              <a:rPr lang="fr-FR" dirty="0" smtClean="0"/>
              <a:t>serviteur de </a:t>
            </a:r>
            <a:r>
              <a:rPr lang="fr-FR" dirty="0"/>
              <a:t>Dieu! Paye- moi mon salaire. - Tout ce que tu vois, </a:t>
            </a:r>
            <a:r>
              <a:rPr lang="fr-FR" dirty="0" smtClean="0"/>
              <a:t>lui répondis- </a:t>
            </a:r>
            <a:r>
              <a:rPr lang="fr-FR" dirty="0"/>
              <a:t>je, comme chameaux, brebis et </a:t>
            </a:r>
            <a:r>
              <a:rPr lang="fr-FR" dirty="0" smtClean="0"/>
              <a:t>esclaves, appartiennent </a:t>
            </a:r>
            <a:r>
              <a:rPr lang="fr-FR" dirty="0"/>
              <a:t>à toi. - Ne te moque pas de moi, reprit- il,. </a:t>
            </a:r>
            <a:r>
              <a:rPr lang="fr-FR" dirty="0" smtClean="0"/>
              <a:t>-Je </a:t>
            </a:r>
            <a:r>
              <a:rPr lang="fr-FR" dirty="0"/>
              <a:t>ne me moque pas de toi, répliquais- je. Cet ouvrier </a:t>
            </a:r>
            <a:r>
              <a:rPr lang="fr-FR" dirty="0" smtClean="0"/>
              <a:t>prit alors </a:t>
            </a:r>
            <a:r>
              <a:rPr lang="fr-FR" dirty="0"/>
              <a:t>tout ce qu'il lui appartient et les poussa devant </a:t>
            </a:r>
            <a:r>
              <a:rPr lang="fr-FR" dirty="0" smtClean="0"/>
              <a:t>lui sans </a:t>
            </a:r>
            <a:r>
              <a:rPr lang="fr-FR" dirty="0"/>
              <a:t>en rien me laisser. Grand Dieu! Si j'ai agi ainsi </a:t>
            </a:r>
            <a:r>
              <a:rPr lang="fr-FR" dirty="0" smtClean="0"/>
              <a:t>porté par </a:t>
            </a:r>
            <a:r>
              <a:rPr lang="fr-FR" dirty="0"/>
              <a:t>te désir de ta Face, délivre- nous de cette situation. </a:t>
            </a:r>
            <a:endParaRPr lang="fr-FR" dirty="0" smtClean="0"/>
          </a:p>
          <a:p>
            <a:pPr algn="just" fontAlgn="auto">
              <a:spcAft>
                <a:spcPts val="0"/>
              </a:spcAft>
              <a:buFont typeface="Arial" pitchFamily="34" charset="0"/>
              <a:buChar char="•"/>
              <a:defRPr/>
            </a:pPr>
            <a:r>
              <a:rPr lang="fr-FR" dirty="0" smtClean="0"/>
              <a:t>Le</a:t>
            </a:r>
            <a:r>
              <a:rPr lang="fr-FR" dirty="0"/>
              <a:t> </a:t>
            </a:r>
            <a:r>
              <a:rPr lang="fr-FR" dirty="0" smtClean="0"/>
              <a:t>rocher </a:t>
            </a:r>
            <a:r>
              <a:rPr lang="fr-FR" dirty="0"/>
              <a:t>s'écarta alors, et ils purent sortir de la grotte et</a:t>
            </a:r>
          </a:p>
          <a:p>
            <a:pPr marL="0" indent="0" algn="just" fontAlgn="auto">
              <a:spcAft>
                <a:spcPts val="0"/>
              </a:spcAft>
              <a:buFont typeface="Arial" pitchFamily="34" charset="0"/>
              <a:buNone/>
              <a:defRPr/>
            </a:pPr>
            <a:r>
              <a:rPr lang="fr-FR" dirty="0" smtClean="0"/>
              <a:t>     reprirent </a:t>
            </a:r>
            <a:r>
              <a:rPr lang="fr-FR" dirty="0"/>
              <a:t>leur chemin". </a:t>
            </a:r>
            <a:endParaRPr lang="ar-SA" dirty="0" smtClean="0"/>
          </a:p>
          <a:p>
            <a:pPr marL="0" indent="0" algn="just" fontAlgn="auto">
              <a:spcAft>
                <a:spcPts val="0"/>
              </a:spcAft>
              <a:buFont typeface="Arial" pitchFamily="34" charset="0"/>
              <a:buNone/>
              <a:defRPr/>
            </a:pPr>
            <a:r>
              <a:rPr lang="ar-SA" dirty="0"/>
              <a:t> </a:t>
            </a:r>
            <a:endParaRPr lang="fr-FR" dirty="0" smtClean="0"/>
          </a:p>
          <a:p>
            <a:pPr marL="0" indent="0" fontAlgn="auto">
              <a:spcAft>
                <a:spcPts val="0"/>
              </a:spcAft>
              <a:buFont typeface="Arial" pitchFamily="34" charset="0"/>
              <a:buNone/>
              <a:defRPr/>
            </a:pPr>
            <a:r>
              <a:rPr lang="fr-FR" dirty="0" smtClean="0"/>
              <a:t>Sahih Bokhari Mouslim*Abdullah </a:t>
            </a:r>
            <a:r>
              <a:rPr lang="fr-FR" dirty="0"/>
              <a:t>Ben Omar Ben Al-</a:t>
            </a:r>
            <a:r>
              <a:rPr lang="fr-FR" dirty="0" err="1"/>
              <a:t>Khattab</a:t>
            </a:r>
            <a:endParaRPr lang="fr-F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re 1"/>
          <p:cNvSpPr>
            <a:spLocks noGrp="1"/>
          </p:cNvSpPr>
          <p:nvPr>
            <p:ph type="title"/>
          </p:nvPr>
        </p:nvSpPr>
        <p:spPr/>
        <p:txBody>
          <a:bodyPr/>
          <a:lstStyle/>
          <a:p>
            <a:r>
              <a:rPr lang="ar-SA" b="1" smtClean="0"/>
              <a:t>رب عمل صغير تعظمه النية</a:t>
            </a:r>
            <a:endParaRPr lang="fr-FR" smtClean="0"/>
          </a:p>
        </p:txBody>
      </p:sp>
      <p:sp>
        <p:nvSpPr>
          <p:cNvPr id="71682" name="Espace réservé du contenu 2"/>
          <p:cNvSpPr>
            <a:spLocks noGrp="1"/>
          </p:cNvSpPr>
          <p:nvPr>
            <p:ph idx="1"/>
          </p:nvPr>
        </p:nvSpPr>
        <p:spPr/>
        <p:txBody>
          <a:bodyPr/>
          <a:lstStyle/>
          <a:p>
            <a:pPr algn="r" rtl="1"/>
            <a:r>
              <a:rPr lang="ar-SA" sz="4000" smtClean="0">
                <a:latin typeface="Arabic Typesetting" pitchFamily="66" charset="-78"/>
                <a:cs typeface="Arabic Typesetting" pitchFamily="66" charset="-78"/>
              </a:rPr>
              <a:t>وقال عبدالله بن المبارك: رب عمل صغير تعظمه النية، ورب عمل كبير تصغره النية.</a:t>
            </a:r>
          </a:p>
          <a:p>
            <a:pPr algn="just"/>
            <a:r>
              <a:rPr lang="fr-FR" smtClean="0"/>
              <a:t>« Que de petites œuvres sont rendues grandes par l’intention, et que de grandes œuvres sont rendues petites par l’intention », dit `Abd Allâh Ibn Al-Mubârak.</a:t>
            </a:r>
            <a:endParaRPr lang="fr-FR" b="1" smtClean="0"/>
          </a:p>
          <a:p>
            <a:pPr algn="r" rtl="1">
              <a:buFont typeface="Arial" charset="0"/>
              <a:buNone/>
            </a:pPr>
            <a:endParaRPr lang="fr-FR"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p:txBody>
          <a:bodyPr/>
          <a:lstStyle/>
          <a:p>
            <a:r>
              <a:rPr lang="fr-FR" smtClean="0"/>
              <a:t>Abdoullah ibn 'Omar</a:t>
            </a:r>
          </a:p>
        </p:txBody>
      </p:sp>
      <p:sp>
        <p:nvSpPr>
          <p:cNvPr id="19458" name="Espace réservé du contenu 2"/>
          <p:cNvSpPr>
            <a:spLocks noGrp="1"/>
          </p:cNvSpPr>
          <p:nvPr>
            <p:ph idx="1"/>
          </p:nvPr>
        </p:nvSpPr>
        <p:spPr/>
        <p:txBody>
          <a:bodyPr/>
          <a:lstStyle/>
          <a:p>
            <a:pPr algn="just"/>
            <a:r>
              <a:rPr lang="fr-FR" sz="2400" smtClean="0"/>
              <a:t>Abdoullah ibn 'Omar -qu’Allah l’agrée- a dit : « Nous avons vécu en un temps durant lequel l’un d’entre nous recevait d’abord la foi avant de recevoir le Coran et quand les sourates ont été révélées, nous apprenions ce qu’elles permettaient et ce qu’elles prohibaient, ce qu’elles interdisaient et ce qu’elles ordonnaient, et quelle devait être la position envers elles. Mais j’ai vu plusieurs hommes auxquels fut donné le Coran avant l’imane et il le lit du début à la fin mais ne sait pas ce qu’il (le Coran) ordonne et ce qu’il interdit et quelle devrait être la position envers lui. Il est comme quelqu’un qui lance des dattes (c'est-à-dire qu’il ne tire aucun bénéfice de sa récitation). »</a:t>
            </a:r>
            <a:r>
              <a:rPr lang="ar-SA" sz="2400" smtClean="0"/>
              <a:t>	</a:t>
            </a:r>
            <a:endParaRPr lang="fr-FR" sz="240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re 1"/>
          <p:cNvSpPr>
            <a:spLocks noGrp="1"/>
          </p:cNvSpPr>
          <p:nvPr>
            <p:ph type="title"/>
          </p:nvPr>
        </p:nvSpPr>
        <p:spPr/>
        <p:txBody>
          <a:bodyPr/>
          <a:lstStyle/>
          <a:p>
            <a:r>
              <a:rPr lang="ar-SA" smtClean="0"/>
              <a:t>إخلاص السلف الصالح في أعمالهم</a:t>
            </a:r>
            <a:endParaRPr lang="fr-FR" smtClean="0"/>
          </a:p>
        </p:txBody>
      </p:sp>
      <p:sp>
        <p:nvSpPr>
          <p:cNvPr id="3" name="Espace réservé du contenu 2"/>
          <p:cNvSpPr>
            <a:spLocks noGrp="1"/>
          </p:cNvSpPr>
          <p:nvPr>
            <p:ph idx="1"/>
          </p:nvPr>
        </p:nvSpPr>
        <p:spPr>
          <a:xfrm>
            <a:off x="457200" y="1600200"/>
            <a:ext cx="8229600" cy="4997450"/>
          </a:xfrm>
        </p:spPr>
        <p:txBody>
          <a:bodyPr rtlCol="0">
            <a:normAutofit lnSpcReduction="10000"/>
          </a:bodyPr>
          <a:lstStyle/>
          <a:p>
            <a:pPr algn="just" rtl="1" fontAlgn="auto">
              <a:spcAft>
                <a:spcPts val="0"/>
              </a:spcAft>
              <a:buFont typeface="Arial" pitchFamily="34" charset="0"/>
              <a:buChar char="•"/>
              <a:defRPr/>
            </a:pPr>
            <a:r>
              <a:rPr lang="ar-SA" b="1" dirty="0">
                <a:latin typeface="Arabic Typesetting" pitchFamily="66" charset="-78"/>
                <a:cs typeface="Arabic Typesetting" pitchFamily="66" charset="-78"/>
              </a:rPr>
              <a:t>وقيل لحمدون بن أحمد: "ما بال كلام السلف أنفع من كلامنا، قال: لأنهم تكلموا لعز الإسلام، ونجاة النفوس، ورضا الرحمن، ونحن نتكلم لعز النفوس، وطلب الدنيا، ورضا الخلق". . </a:t>
            </a:r>
            <a:endParaRPr lang="ar-SA" b="1" dirty="0" smtClean="0">
              <a:latin typeface="Arabic Typesetting" pitchFamily="66" charset="-78"/>
              <a:cs typeface="Arabic Typesetting" pitchFamily="66" charset="-78"/>
            </a:endParaRPr>
          </a:p>
          <a:p>
            <a:pPr algn="just" rtl="1" fontAlgn="auto">
              <a:spcAft>
                <a:spcPts val="0"/>
              </a:spcAft>
              <a:buFont typeface="Arial" pitchFamily="34" charset="0"/>
              <a:buChar char="•"/>
              <a:defRPr/>
            </a:pPr>
            <a:r>
              <a:rPr lang="ar-SA" b="1" dirty="0" smtClean="0">
                <a:latin typeface="Arabic Typesetting" pitchFamily="66" charset="-78"/>
                <a:cs typeface="Arabic Typesetting" pitchFamily="66" charset="-78"/>
              </a:rPr>
              <a:t>وقال </a:t>
            </a:r>
            <a:r>
              <a:rPr lang="ar-SA" b="1" dirty="0">
                <a:latin typeface="Arabic Typesetting" pitchFamily="66" charset="-78"/>
                <a:cs typeface="Arabic Typesetting" pitchFamily="66" charset="-78"/>
              </a:rPr>
              <a:t>رجل </a:t>
            </a:r>
            <a:r>
              <a:rPr lang="ar-SA" b="1" dirty="0" err="1">
                <a:latin typeface="Arabic Typesetting" pitchFamily="66" charset="-78"/>
                <a:cs typeface="Arabic Typesetting" pitchFamily="66" charset="-78"/>
              </a:rPr>
              <a:t>التميم</a:t>
            </a:r>
            <a:r>
              <a:rPr lang="ar-SA" b="1" dirty="0">
                <a:latin typeface="Arabic Typesetting" pitchFamily="66" charset="-78"/>
                <a:cs typeface="Arabic Typesetting" pitchFamily="66" charset="-78"/>
              </a:rPr>
              <a:t> الداري رضي الله عنه: "ما صلاتك بالليل ؟ فغضب غضباً شديداً ثم قال: والله لركعة أصليها في جوف الليل في سرّ أحب إلى من أن أصلي الليل كله، ثم أقصّه على </a:t>
            </a:r>
            <a:r>
              <a:rPr lang="ar-SA" b="1" dirty="0" smtClean="0">
                <a:latin typeface="Arabic Typesetting" pitchFamily="66" charset="-78"/>
                <a:cs typeface="Arabic Typesetting" pitchFamily="66" charset="-78"/>
              </a:rPr>
              <a:t>الناس</a:t>
            </a:r>
          </a:p>
          <a:p>
            <a:pPr algn="just" rtl="1" fontAlgn="auto">
              <a:spcAft>
                <a:spcPts val="0"/>
              </a:spcAft>
              <a:buFont typeface="Arial" pitchFamily="34" charset="0"/>
              <a:buChar char="•"/>
              <a:defRPr/>
            </a:pPr>
            <a:r>
              <a:rPr lang="ar-SA" b="1" dirty="0" smtClean="0">
                <a:latin typeface="Arabic Typesetting" pitchFamily="66" charset="-78"/>
                <a:cs typeface="Arabic Typesetting" pitchFamily="66" charset="-78"/>
              </a:rPr>
              <a:t>عن </a:t>
            </a:r>
            <a:r>
              <a:rPr lang="ar-SA" b="1" dirty="0">
                <a:latin typeface="Arabic Typesetting" pitchFamily="66" charset="-78"/>
                <a:cs typeface="Arabic Typesetting" pitchFamily="66" charset="-78"/>
              </a:rPr>
              <a:t>سفيان قال: "أخبرتني زوجة الربيع بن خثيم قالت: "كان عمل الربيع كله سراً، إن كان ليجيء الرجل وقد نشر المصحف فيغطيه بثوبه". </a:t>
            </a:r>
            <a:endParaRPr lang="ar-SA" b="1" dirty="0" smtClean="0">
              <a:latin typeface="Arabic Typesetting" pitchFamily="66" charset="-78"/>
              <a:cs typeface="Arabic Typesetting" pitchFamily="66" charset="-78"/>
            </a:endParaRPr>
          </a:p>
          <a:p>
            <a:pPr marL="0" indent="0" algn="just" rtl="1" fontAlgn="auto">
              <a:spcAft>
                <a:spcPts val="0"/>
              </a:spcAft>
              <a:buFont typeface="Arial" pitchFamily="34" charset="0"/>
              <a:buNone/>
              <a:defRPr/>
            </a:pPr>
            <a:r>
              <a:rPr lang="ar-SA" b="1" dirty="0">
                <a:latin typeface="Arabic Typesetting" pitchFamily="66" charset="-78"/>
                <a:cs typeface="Arabic Typesetting" pitchFamily="66" charset="-78"/>
              </a:rPr>
              <a:t> </a:t>
            </a:r>
            <a:r>
              <a:rPr lang="ar-SA" b="1" dirty="0" smtClean="0">
                <a:latin typeface="Arabic Typesetting" pitchFamily="66" charset="-78"/>
                <a:cs typeface="Arabic Typesetting" pitchFamily="66" charset="-78"/>
              </a:rPr>
              <a:t>   [الرَّبيع </a:t>
            </a:r>
            <a:r>
              <a:rPr lang="ar-SA" b="1" dirty="0">
                <a:latin typeface="Arabic Typesetting" pitchFamily="66" charset="-78"/>
                <a:cs typeface="Arabic Typesetting" pitchFamily="66" charset="-78"/>
              </a:rPr>
              <a:t>بن </a:t>
            </a:r>
            <a:r>
              <a:rPr lang="ar-SA" b="1" dirty="0" smtClean="0">
                <a:latin typeface="Arabic Typesetting" pitchFamily="66" charset="-78"/>
                <a:cs typeface="Arabic Typesetting" pitchFamily="66" charset="-78"/>
              </a:rPr>
              <a:t>خُثَيْم] </a:t>
            </a:r>
            <a:r>
              <a:rPr lang="ar-SA" b="1" dirty="0">
                <a:latin typeface="Arabic Typesetting" pitchFamily="66" charset="-78"/>
                <a:cs typeface="Arabic Typesetting" pitchFamily="66" charset="-78"/>
              </a:rPr>
              <a:t>تابعي </a:t>
            </a:r>
            <a:r>
              <a:rPr lang="ar-SA" b="1" dirty="0" smtClean="0">
                <a:latin typeface="Arabic Typesetting" pitchFamily="66" charset="-78"/>
                <a:cs typeface="Arabic Typesetting" pitchFamily="66" charset="-78"/>
              </a:rPr>
              <a:t>جليل قال </a:t>
            </a:r>
            <a:r>
              <a:rPr lang="ar-SA" b="1" dirty="0">
                <a:latin typeface="Arabic Typesetting" pitchFamily="66" charset="-78"/>
                <a:cs typeface="Arabic Typesetting" pitchFamily="66" charset="-78"/>
              </a:rPr>
              <a:t>له ابن مسعود في ذات يوم: "يا أبا يزيد، لو رآك رسول الله - صلَّى الله عليه وسلَّم </a:t>
            </a:r>
            <a:r>
              <a:rPr lang="ar-SA" b="1" dirty="0" smtClean="0">
                <a:latin typeface="Arabic Typesetting" pitchFamily="66" charset="-78"/>
                <a:cs typeface="Arabic Typesetting" pitchFamily="66" charset="-78"/>
              </a:rPr>
              <a:t>- </a:t>
            </a:r>
            <a:r>
              <a:rPr lang="ar-SA" b="1" dirty="0">
                <a:latin typeface="Arabic Typesetting" pitchFamily="66" charset="-78"/>
                <a:cs typeface="Arabic Typesetting" pitchFamily="66" charset="-78"/>
              </a:rPr>
              <a:t>لأحبك، وما رأيتك إلا ذكرت المخبتين".</a:t>
            </a:r>
          </a:p>
          <a:p>
            <a:pPr algn="just" rtl="1" fontAlgn="auto">
              <a:spcAft>
                <a:spcPts val="0"/>
              </a:spcAft>
              <a:buFont typeface="Arial" pitchFamily="34" charset="0"/>
              <a:buChar char="•"/>
              <a:defRPr/>
            </a:pPr>
            <a:endParaRPr lang="ar-SA" b="1" dirty="0">
              <a:latin typeface="Arabic Typesetting" pitchFamily="66" charset="-78"/>
              <a:cs typeface="Arabic Typesetting" pitchFamily="66" charset="-78"/>
            </a:endParaRPr>
          </a:p>
          <a:p>
            <a:pPr marL="0" indent="0" algn="just" rtl="1" fontAlgn="auto">
              <a:spcAft>
                <a:spcPts val="0"/>
              </a:spcAft>
              <a:buFont typeface="Arial" pitchFamily="34" charset="0"/>
              <a:buNone/>
              <a:defRPr/>
            </a:pPr>
            <a:endParaRPr lang="ar-SA" b="1" dirty="0">
              <a:latin typeface="Arabic Typesetting" pitchFamily="66" charset="-78"/>
              <a:cs typeface="Arabic Typesetting" pitchFamily="66" charset="-78"/>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re 1"/>
          <p:cNvSpPr>
            <a:spLocks noGrp="1"/>
          </p:cNvSpPr>
          <p:nvPr>
            <p:ph type="title"/>
          </p:nvPr>
        </p:nvSpPr>
        <p:spPr/>
        <p:txBody>
          <a:bodyPr/>
          <a:lstStyle/>
          <a:p>
            <a:r>
              <a:rPr lang="ar-SA" smtClean="0">
                <a:latin typeface="Arabic Typesetting" pitchFamily="66" charset="-78"/>
                <a:cs typeface="Arabic Typesetting" pitchFamily="66" charset="-78"/>
              </a:rPr>
              <a:t>الاخلاص ينجي العبد من النار يوم القيامة</a:t>
            </a:r>
            <a:endParaRPr lang="fr-FR" smtClean="0"/>
          </a:p>
        </p:txBody>
      </p:sp>
      <p:sp>
        <p:nvSpPr>
          <p:cNvPr id="3" name="Espace réservé du contenu 2"/>
          <p:cNvSpPr>
            <a:spLocks noGrp="1"/>
          </p:cNvSpPr>
          <p:nvPr>
            <p:ph idx="1"/>
          </p:nvPr>
        </p:nvSpPr>
        <p:spPr/>
        <p:txBody>
          <a:bodyPr rtlCol="0">
            <a:normAutofit fontScale="70000" lnSpcReduction="20000"/>
          </a:bodyPr>
          <a:lstStyle/>
          <a:p>
            <a:pPr algn="just" rtl="1" fontAlgn="auto">
              <a:spcAft>
                <a:spcPts val="0"/>
              </a:spcAft>
              <a:buFont typeface="Arial" pitchFamily="34" charset="0"/>
              <a:buChar char="•"/>
              <a:defRPr/>
            </a:pPr>
            <a:r>
              <a:rPr lang="ar-SA" b="1" dirty="0"/>
              <a:t>- </a:t>
            </a:r>
            <a:r>
              <a:rPr lang="ar-SA" sz="4600" dirty="0" smtClean="0">
                <a:latin typeface="Arabic Typesetting" pitchFamily="66" charset="-78"/>
                <a:cs typeface="Arabic Typesetting" pitchFamily="66" charset="-78"/>
              </a:rPr>
              <a:t>والدليل </a:t>
            </a:r>
            <a:r>
              <a:rPr lang="ar-SA" sz="4600" dirty="0">
                <a:latin typeface="Arabic Typesetting" pitchFamily="66" charset="-78"/>
                <a:cs typeface="Arabic Typesetting" pitchFamily="66" charset="-78"/>
              </a:rPr>
              <a:t>على ذلك </a:t>
            </a:r>
            <a:r>
              <a:rPr lang="ar-SA" sz="4600" dirty="0" smtClean="0">
                <a:latin typeface="Arabic Typesetting" pitchFamily="66" charset="-78"/>
                <a:cs typeface="Arabic Typesetting" pitchFamily="66" charset="-78"/>
              </a:rPr>
              <a:t>: حديث </a:t>
            </a:r>
            <a:r>
              <a:rPr lang="ar-SA" sz="4600" dirty="0">
                <a:latin typeface="Arabic Typesetting" pitchFamily="66" charset="-78"/>
                <a:cs typeface="Arabic Typesetting" pitchFamily="66" charset="-78"/>
              </a:rPr>
              <a:t>البخاري (425) ومسلم (33) عن عِتْبَانَ بْن مَالِكٍ الْأَنْصارِيَّ رضي الله عنه أَنَّ رَسُولَ اللَّهِ صَلَّى اللَّهُ عَلَيْهِ وَسَلَّمَ قَالَ : (إِنَّ اللَّهَ قَدْ حَرَّمَ عَلَى النَّارِ مَنْ قَالَ لَا إِلَهَ إِلَّا اللَّهُ يَبْتَغِي بِذَلِكَ وَجْهَ اللَّهِ).</a:t>
            </a:r>
          </a:p>
          <a:p>
            <a:pPr algn="just" rtl="1" fontAlgn="auto">
              <a:spcAft>
                <a:spcPts val="0"/>
              </a:spcAft>
              <a:buFont typeface="Arial" pitchFamily="34" charset="0"/>
              <a:buChar char="•"/>
              <a:defRPr/>
            </a:pPr>
            <a:endParaRPr lang="ar-SA" sz="4000" dirty="0">
              <a:latin typeface="Arabic Typesetting" pitchFamily="66" charset="-78"/>
              <a:cs typeface="Arabic Typesetting" pitchFamily="66" charset="-78"/>
            </a:endParaRPr>
          </a:p>
          <a:p>
            <a:pPr algn="just" fontAlgn="auto">
              <a:spcAft>
                <a:spcPts val="0"/>
              </a:spcAft>
              <a:buFont typeface="Arial" pitchFamily="34" charset="0"/>
              <a:buChar char="•"/>
              <a:defRPr/>
            </a:pPr>
            <a:r>
              <a:rPr lang="fr-FR" sz="4000" dirty="0" smtClean="0">
                <a:cs typeface="Times New Roman" pitchFamily="18" charset="0"/>
              </a:rPr>
              <a:t>Et </a:t>
            </a:r>
            <a:r>
              <a:rPr lang="fr-FR" sz="4000" dirty="0">
                <a:cs typeface="Times New Roman" pitchFamily="18" charset="0"/>
              </a:rPr>
              <a:t>dans les deux recueils de hadiths authentiques, d’après </a:t>
            </a:r>
            <a:r>
              <a:rPr lang="fr-FR" sz="4000" dirty="0" err="1">
                <a:cs typeface="Times New Roman" pitchFamily="18" charset="0"/>
              </a:rPr>
              <a:t>Itbane</a:t>
            </a:r>
            <a:r>
              <a:rPr lang="fr-FR" sz="4000" dirty="0">
                <a:cs typeface="Times New Roman" pitchFamily="18" charset="0"/>
              </a:rPr>
              <a:t> le Prophète a dit : </a:t>
            </a:r>
            <a:r>
              <a:rPr lang="fr-FR" sz="4000" dirty="0" smtClean="0">
                <a:cs typeface="Times New Roman" pitchFamily="18" charset="0"/>
              </a:rPr>
              <a:t>" </a:t>
            </a:r>
            <a:r>
              <a:rPr lang="fr-FR" sz="4000" dirty="0">
                <a:cs typeface="Times New Roman" pitchFamily="18" charset="0"/>
              </a:rPr>
              <a:t>Allah a interdit l’enfer à celui qui dit « </a:t>
            </a:r>
            <a:r>
              <a:rPr lang="fr-FR" sz="4000" dirty="0" err="1">
                <a:cs typeface="Times New Roman" pitchFamily="18" charset="0"/>
              </a:rPr>
              <a:t>lâ</a:t>
            </a:r>
            <a:r>
              <a:rPr lang="fr-FR" sz="4000" dirty="0">
                <a:cs typeface="Times New Roman" pitchFamily="18" charset="0"/>
              </a:rPr>
              <a:t> ilâha illâ Allâh» en recherchant la satisfaction d’Allah ".</a:t>
            </a:r>
          </a:p>
          <a:p>
            <a:pPr algn="just" fontAlgn="auto">
              <a:spcAft>
                <a:spcPts val="0"/>
              </a:spcAft>
              <a:buFont typeface="Arial" pitchFamily="34" charset="0"/>
              <a:buChar char="•"/>
              <a:defRPr/>
            </a:pPr>
            <a:endParaRPr lang="ar-SA" sz="4000" dirty="0" smtClean="0">
              <a:latin typeface="Arabic Typesetting" pitchFamily="66" charset="-78"/>
              <a:cs typeface="Arabic Typesetting" pitchFamily="66" charset="-78"/>
            </a:endParaRPr>
          </a:p>
          <a:p>
            <a:pPr algn="just" rtl="1" fontAlgn="auto">
              <a:spcAft>
                <a:spcPts val="0"/>
              </a:spcAft>
              <a:buFont typeface="Arial" pitchFamily="34" charset="0"/>
              <a:buChar char="•"/>
              <a:defRPr/>
            </a:pPr>
            <a:r>
              <a:rPr lang="ar-SA" sz="4000" dirty="0" smtClean="0">
                <a:latin typeface="Arabic Typesetting" pitchFamily="66" charset="-78"/>
                <a:cs typeface="Arabic Typesetting" pitchFamily="66" charset="-78"/>
              </a:rPr>
              <a:t>قال </a:t>
            </a:r>
            <a:r>
              <a:rPr lang="ar-SA" sz="4000" dirty="0">
                <a:latin typeface="Arabic Typesetting" pitchFamily="66" charset="-78"/>
                <a:cs typeface="Arabic Typesetting" pitchFamily="66" charset="-78"/>
              </a:rPr>
              <a:t>ابن تيمية: (فإن الإخلاص ينفي أسباب دخول النار ، فمن دخل النار من القائلين لا إله إلا الله فإن ذلك دليل على أنه لم يحقق إخلاصها المحرم له على النار)أهـ</a:t>
            </a:r>
            <a:endParaRPr lang="fr-FR" sz="4000" dirty="0">
              <a:latin typeface="Arabic Typesetting" pitchFamily="66" charset="-78"/>
              <a:cs typeface="Arabic Typesetting" pitchFamily="66" charset="-78"/>
            </a:endParaRPr>
          </a:p>
          <a:p>
            <a:pPr algn="just" rtl="1" fontAlgn="auto">
              <a:spcAft>
                <a:spcPts val="0"/>
              </a:spcAft>
              <a:buFont typeface="Arial" pitchFamily="34" charset="0"/>
              <a:buChar char="•"/>
              <a:defRPr/>
            </a:pPr>
            <a:endParaRPr lang="fr-FR" sz="4000" dirty="0">
              <a:latin typeface="Arabic Typesetting" pitchFamily="66" charset="-78"/>
              <a:cs typeface="Arabic Typesetting" pitchFamily="66" charset="-78"/>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re 1"/>
          <p:cNvSpPr>
            <a:spLocks noGrp="1"/>
          </p:cNvSpPr>
          <p:nvPr>
            <p:ph type="title"/>
          </p:nvPr>
        </p:nvSpPr>
        <p:spPr>
          <a:xfrm>
            <a:off x="457200" y="274638"/>
            <a:ext cx="8229600" cy="850900"/>
          </a:xfrm>
        </p:spPr>
        <p:txBody>
          <a:bodyPr/>
          <a:lstStyle/>
          <a:p>
            <a:r>
              <a:rPr lang="fr-FR" smtClean="0"/>
              <a:t>Développé un amour pour Dieu</a:t>
            </a:r>
          </a:p>
        </p:txBody>
      </p:sp>
      <p:sp>
        <p:nvSpPr>
          <p:cNvPr id="3" name="Espace réservé du contenu 2"/>
          <p:cNvSpPr>
            <a:spLocks noGrp="1"/>
          </p:cNvSpPr>
          <p:nvPr>
            <p:ph idx="1"/>
          </p:nvPr>
        </p:nvSpPr>
        <p:spPr/>
        <p:txBody>
          <a:bodyPr rtlCol="0">
            <a:normAutofit fontScale="92500" lnSpcReduction="10000"/>
          </a:bodyPr>
          <a:lstStyle/>
          <a:p>
            <a:pPr algn="just" fontAlgn="auto">
              <a:spcAft>
                <a:spcPts val="0"/>
              </a:spcAft>
              <a:buFont typeface="Arial" pitchFamily="34" charset="0"/>
              <a:buChar char="•"/>
              <a:defRPr/>
            </a:pPr>
            <a:r>
              <a:rPr lang="fr-FR" dirty="0"/>
              <a:t>développé un amour pour Dieu (</a:t>
            </a:r>
            <a:r>
              <a:rPr lang="fr-FR" b="1" i="1" dirty="0"/>
              <a:t>hubb-ullâh</a:t>
            </a:r>
            <a:r>
              <a:rPr lang="fr-FR" dirty="0"/>
              <a:t>) qui surpasse l'amour pour toute autre </a:t>
            </a:r>
            <a:r>
              <a:rPr lang="fr-FR" dirty="0" smtClean="0"/>
              <a:t>chose</a:t>
            </a:r>
          </a:p>
          <a:p>
            <a:pPr algn="just" fontAlgn="auto">
              <a:spcAft>
                <a:spcPts val="0"/>
              </a:spcAft>
              <a:buFont typeface="Arial" pitchFamily="34" charset="0"/>
              <a:buChar char="•"/>
              <a:defRPr/>
            </a:pPr>
            <a:r>
              <a:rPr lang="fr-FR" dirty="0"/>
              <a:t>Il dit également - Exalté soit-Il - :« O vous qui croyez ! Quiconque d'entre vous rejette sa religion, Allah fera bientôt venir d'autres hommes; II les aimera, et eux aussi </a:t>
            </a:r>
            <a:r>
              <a:rPr lang="fr-FR" dirty="0" smtClean="0"/>
              <a:t>L'aimeront». </a:t>
            </a:r>
            <a:r>
              <a:rPr lang="fr-FR" dirty="0"/>
              <a:t>Sourate 5 : La table servie (Al-Maidah) verset 54.</a:t>
            </a:r>
            <a:endParaRPr lang="fr-FR" dirty="0" smtClean="0"/>
          </a:p>
          <a:p>
            <a:pPr algn="just" fontAlgn="auto">
              <a:spcAft>
                <a:spcPts val="0"/>
              </a:spcAft>
              <a:buFont typeface="Arial" pitchFamily="34" charset="0"/>
              <a:buChar char="•"/>
              <a:defRPr/>
            </a:pPr>
            <a:r>
              <a:rPr lang="fr-FR" b="1" i="1" dirty="0"/>
              <a:t>"</a:t>
            </a:r>
            <a:r>
              <a:rPr lang="fr-FR" dirty="0" smtClean="0"/>
              <a:t> </a:t>
            </a:r>
            <a:r>
              <a:rPr lang="fr-FR" dirty="0"/>
              <a:t>Ô Allah, Accorde-moi de T’aimer, d’aimer ceux qui T’aiment et d'aimer tout ce dont l'amour me serait profitable auprès de </a:t>
            </a:r>
            <a:r>
              <a:rPr lang="fr-FR" dirty="0" smtClean="0"/>
              <a:t>Toi</a:t>
            </a:r>
            <a:r>
              <a:rPr lang="fr-FR" b="1" i="1" dirty="0"/>
              <a:t> "</a:t>
            </a:r>
            <a:r>
              <a:rPr lang="fr-FR" dirty="0" smtClean="0"/>
              <a:t>. </a:t>
            </a:r>
            <a:endParaRPr lang="fr-FR" dirty="0"/>
          </a:p>
          <a:p>
            <a:pPr fontAlgn="auto">
              <a:spcAft>
                <a:spcPts val="0"/>
              </a:spcAft>
              <a:buFont typeface="Arial" pitchFamily="34" charset="0"/>
              <a:buChar char="•"/>
              <a:defRPr/>
            </a:pPr>
            <a:endParaRPr lang="fr-F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20713"/>
          </a:xfrm>
        </p:spPr>
        <p:txBody>
          <a:bodyPr rtlCol="0">
            <a:normAutofit fontScale="90000"/>
          </a:bodyPr>
          <a:lstStyle/>
          <a:p>
            <a:pPr fontAlgn="auto">
              <a:spcAft>
                <a:spcPts val="0"/>
              </a:spcAft>
              <a:defRPr/>
            </a:pPr>
            <a:r>
              <a:rPr lang="ar-SA" dirty="0"/>
              <a:t>من عرف ربه أحبه</a:t>
            </a:r>
            <a:endParaRPr lang="fr-FR" dirty="0"/>
          </a:p>
        </p:txBody>
      </p:sp>
      <p:sp>
        <p:nvSpPr>
          <p:cNvPr id="3" name="Espace réservé du contenu 2"/>
          <p:cNvSpPr>
            <a:spLocks noGrp="1"/>
          </p:cNvSpPr>
          <p:nvPr>
            <p:ph idx="1"/>
          </p:nvPr>
        </p:nvSpPr>
        <p:spPr>
          <a:xfrm>
            <a:off x="457200" y="908050"/>
            <a:ext cx="8229600" cy="5545138"/>
          </a:xfrm>
        </p:spPr>
        <p:txBody>
          <a:bodyPr rtlCol="0">
            <a:noAutofit/>
          </a:bodyPr>
          <a:lstStyle/>
          <a:p>
            <a:pPr algn="just" rtl="1" fontAlgn="auto">
              <a:spcAft>
                <a:spcPts val="0"/>
              </a:spcAft>
              <a:buFont typeface="Arial" pitchFamily="34" charset="0"/>
              <a:buChar char="•"/>
              <a:defRPr/>
            </a:pPr>
            <a:r>
              <a:rPr lang="ar-SA" dirty="0">
                <a:latin typeface="Arabic Typesetting" pitchFamily="66" charset="-78"/>
                <a:cs typeface="Arabic Typesetting" pitchFamily="66" charset="-78"/>
              </a:rPr>
              <a:t>يقول الحسن البصري : " من عرف ربه أحبه .. ومن عرف الدنيا زهد </a:t>
            </a:r>
            <a:r>
              <a:rPr lang="ar-SA" dirty="0" err="1" smtClean="0">
                <a:latin typeface="Arabic Typesetting" pitchFamily="66" charset="-78"/>
                <a:cs typeface="Arabic Typesetting" pitchFamily="66" charset="-78"/>
              </a:rPr>
              <a:t>فيها”.</a:t>
            </a:r>
            <a:r>
              <a:rPr lang="ar-SA" dirty="0" smtClean="0">
                <a:latin typeface="Arabic Typesetting" pitchFamily="66" charset="-78"/>
                <a:cs typeface="Arabic Typesetting" pitchFamily="66" charset="-78"/>
              </a:rPr>
              <a:t> ولهذا </a:t>
            </a:r>
            <a:r>
              <a:rPr lang="ar-SA" dirty="0">
                <a:latin typeface="Arabic Typesetting" pitchFamily="66" charset="-78"/>
                <a:cs typeface="Arabic Typesetting" pitchFamily="66" charset="-78"/>
              </a:rPr>
              <a:t>فقد كان النبي صلى الله عليه وسلم أشد الناس حبا لله ، لأنه كان أعرفهم بالله . يقول عليه الصلاة والسلام : " </a:t>
            </a:r>
            <a:r>
              <a:rPr lang="ar-SA" dirty="0" smtClean="0">
                <a:latin typeface="Arabic Typesetting" pitchFamily="66" charset="-78"/>
                <a:cs typeface="Arabic Typesetting" pitchFamily="66" charset="-78"/>
              </a:rPr>
              <a:t> إِنَّ أَتْقَاكُمْ وَأَعْلَمَكُمْ بِاللَّهِ أَنَا” رواه البخاري</a:t>
            </a:r>
            <a:r>
              <a:rPr lang="fr-FR" dirty="0" smtClean="0"/>
              <a:t> </a:t>
            </a:r>
          </a:p>
          <a:p>
            <a:pPr algn="just" fontAlgn="auto">
              <a:spcAft>
                <a:spcPts val="0"/>
              </a:spcAft>
              <a:buFont typeface="Arial" pitchFamily="34" charset="0"/>
              <a:buChar char="•"/>
              <a:defRPr/>
            </a:pPr>
            <a:r>
              <a:rPr lang="ar-SA" sz="2800" smtClean="0"/>
              <a:t>]</a:t>
            </a:r>
            <a:r>
              <a:rPr lang="fr-FR" sz="2800" smtClean="0"/>
              <a:t>Je </a:t>
            </a:r>
            <a:r>
              <a:rPr lang="fr-FR" sz="2800" dirty="0" smtClean="0"/>
              <a:t>suis d'entre vous </a:t>
            </a:r>
            <a:r>
              <a:rPr lang="fr-FR" sz="2800" i="1" dirty="0" smtClean="0"/>
              <a:t>celui qui connaît</a:t>
            </a:r>
            <a:r>
              <a:rPr lang="fr-FR" sz="2800" dirty="0" smtClean="0"/>
              <a:t> le </a:t>
            </a:r>
            <a:r>
              <a:rPr lang="fr-FR" sz="2800" i="1" dirty="0" smtClean="0"/>
              <a:t>plus Allah</a:t>
            </a:r>
            <a:r>
              <a:rPr lang="fr-FR" sz="2800" dirty="0" smtClean="0"/>
              <a:t> et celui d'entre vous qui Le </a:t>
            </a:r>
            <a:r>
              <a:rPr lang="fr-FR" sz="2800" i="1" dirty="0" smtClean="0"/>
              <a:t>craint le plus</a:t>
            </a:r>
            <a:r>
              <a:rPr lang="fr-FR" sz="2800" dirty="0" smtClean="0"/>
              <a:t> </a:t>
            </a:r>
            <a:r>
              <a:rPr lang="ar-SA" sz="2800" dirty="0" err="1" smtClean="0"/>
              <a:t>[</a:t>
            </a:r>
            <a:endParaRPr lang="ar-SA" sz="2800" dirty="0" smtClean="0">
              <a:latin typeface="Arabic Typesetting" pitchFamily="66" charset="-78"/>
              <a:cs typeface="Arabic Typesetting" pitchFamily="66" charset="-78"/>
            </a:endParaRPr>
          </a:p>
          <a:p>
            <a:pPr algn="just" rtl="1" fontAlgn="auto">
              <a:spcAft>
                <a:spcPts val="0"/>
              </a:spcAft>
              <a:buFont typeface="Arial" pitchFamily="34" charset="0"/>
              <a:buChar char="•"/>
              <a:defRPr/>
            </a:pPr>
            <a:r>
              <a:rPr lang="ar-SA" sz="3600" dirty="0">
                <a:latin typeface="Arabic Typesetting" pitchFamily="66" charset="-78"/>
                <a:cs typeface="Arabic Typesetting" pitchFamily="66" charset="-78"/>
              </a:rPr>
              <a:t>قال الله </a:t>
            </a:r>
            <a:r>
              <a:rPr lang="ar-SA" sz="3600" dirty="0" smtClean="0">
                <a:latin typeface="Arabic Typesetting" pitchFamily="66" charset="-78"/>
                <a:cs typeface="Arabic Typesetting" pitchFamily="66" charset="-78"/>
              </a:rPr>
              <a:t>تعالى:{</a:t>
            </a:r>
            <a:r>
              <a:rPr lang="ar-SA" sz="3600" dirty="0">
                <a:latin typeface="Arabic Typesetting" pitchFamily="66" charset="-78"/>
                <a:cs typeface="Arabic Typesetting" pitchFamily="66" charset="-78"/>
              </a:rPr>
              <a:t>وَمِنْ النَّاسِ مَنْ يَتَّخِذُ مِنْ دُونِ اللَّهِ أَندَادًا يُحِبُّونَهُمْ كَحُبِّ اللَّهِ وَالَّذِينَ آمَنُوا أَشَدُّ حُبًّا </a:t>
            </a:r>
            <a:r>
              <a:rPr lang="ar-SA" sz="3600" dirty="0" smtClean="0">
                <a:latin typeface="Arabic Typesetting" pitchFamily="66" charset="-78"/>
                <a:cs typeface="Arabic Typesetting" pitchFamily="66" charset="-78"/>
              </a:rPr>
              <a:t>لِلَّهِ</a:t>
            </a:r>
            <a:r>
              <a:rPr lang="ar-SA" sz="3600" dirty="0" err="1" smtClean="0">
                <a:latin typeface="Arabic Typesetting" pitchFamily="66" charset="-78"/>
                <a:cs typeface="Arabic Typesetting" pitchFamily="66" charset="-78"/>
              </a:rPr>
              <a:t>}.</a:t>
            </a:r>
            <a:r>
              <a:rPr lang="ar-SA" sz="3600" dirty="0" smtClean="0">
                <a:latin typeface="Arabic Typesetting" pitchFamily="66" charset="-78"/>
                <a:cs typeface="Arabic Typesetting" pitchFamily="66" charset="-78"/>
              </a:rPr>
              <a:t> [البقرة 165</a:t>
            </a:r>
            <a:r>
              <a:rPr lang="ar-SA" sz="3600" dirty="0" err="1" smtClean="0">
                <a:latin typeface="Arabic Typesetting" pitchFamily="66" charset="-78"/>
                <a:cs typeface="Arabic Typesetting" pitchFamily="66" charset="-78"/>
              </a:rPr>
              <a:t>]</a:t>
            </a:r>
            <a:endParaRPr lang="ar-SA" sz="3600" dirty="0" smtClean="0">
              <a:latin typeface="Arabic Typesetting" pitchFamily="66" charset="-78"/>
              <a:cs typeface="Arabic Typesetting" pitchFamily="66" charset="-78"/>
            </a:endParaRPr>
          </a:p>
          <a:p>
            <a:pPr fontAlgn="auto">
              <a:spcAft>
                <a:spcPts val="0"/>
              </a:spcAft>
              <a:buFont typeface="Arial" pitchFamily="34" charset="0"/>
              <a:buChar char="•"/>
              <a:defRPr/>
            </a:pPr>
            <a:r>
              <a:rPr lang="ar-SA" sz="2800" dirty="0" err="1" smtClean="0">
                <a:latin typeface="Angsana New" pitchFamily="18" charset="-34"/>
                <a:cs typeface="+mj-cs"/>
              </a:rPr>
              <a:t>}</a:t>
            </a:r>
            <a:r>
              <a:rPr lang="fr-FR" sz="2800" dirty="0" smtClean="0">
                <a:latin typeface="Angsana New" pitchFamily="18" charset="-34"/>
                <a:cs typeface="+mj-cs"/>
              </a:rPr>
              <a:t>Il est des hommes qui prennent en dehors de Dieu des associés qu'ils se mettent à aimer à l'égal de Dieu Lui-même ! Mais ce sont les croyants qui vouent à Dieu le plus grand amour.</a:t>
            </a:r>
            <a:r>
              <a:rPr lang="ar-SA" sz="2800" dirty="0" err="1" smtClean="0">
                <a:latin typeface="Angsana New" pitchFamily="18" charset="-34"/>
                <a:cs typeface="+mj-cs"/>
              </a:rPr>
              <a:t>{</a:t>
            </a:r>
            <a:endParaRPr lang="fr-FR" sz="2800" dirty="0">
              <a:latin typeface="Angsana New" pitchFamily="18" charset="-34"/>
              <a:cs typeface="+mj-cs"/>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re 1"/>
          <p:cNvSpPr>
            <a:spLocks noGrp="1"/>
          </p:cNvSpPr>
          <p:nvPr>
            <p:ph type="title"/>
          </p:nvPr>
        </p:nvSpPr>
        <p:spPr/>
        <p:txBody>
          <a:bodyPr/>
          <a:lstStyle/>
          <a:p>
            <a:r>
              <a:rPr lang="ar-SA" smtClean="0"/>
              <a:t>قل هو الله أحد</a:t>
            </a:r>
            <a:endParaRPr lang="fr-FR" smtClean="0"/>
          </a:p>
        </p:txBody>
      </p:sp>
      <p:sp>
        <p:nvSpPr>
          <p:cNvPr id="76802" name="Espace réservé du contenu 2"/>
          <p:cNvSpPr>
            <a:spLocks noGrp="1"/>
          </p:cNvSpPr>
          <p:nvPr>
            <p:ph idx="1"/>
          </p:nvPr>
        </p:nvSpPr>
        <p:spPr>
          <a:xfrm>
            <a:off x="457200" y="1412875"/>
            <a:ext cx="8229600" cy="4713288"/>
          </a:xfrm>
        </p:spPr>
        <p:txBody>
          <a:bodyPr/>
          <a:lstStyle/>
          <a:p>
            <a:pPr algn="just" rtl="1"/>
            <a:r>
              <a:rPr lang="ar-SA" sz="4000" smtClean="0"/>
              <a:t>عن عائشة رضي الله عنها أن رسول الله صلى الله عليه وسلم بعث رجلاً على سرية فكان يقرأ لأصحابه في صلاته فيختم بـ {قل هو الله أحد}؛ فلما رجعوا ذكروا ذلك لرسول الله صلى الله عليه وسلم فقال: "سلوه لأي شيء يصنع ذلك". فسألوه فقال: لأنها صفة الرحمن، فأنا أحب أن أقرأ بها. فقال رسول الله صلى الله عليه وسلم: "أخبروه أن الله يحبه". البخاري</a:t>
            </a:r>
            <a:endParaRPr lang="fr-FR" sz="400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0825" y="476250"/>
            <a:ext cx="8229600" cy="5976938"/>
          </a:xfrm>
        </p:spPr>
        <p:txBody>
          <a:bodyPr rtlCol="0">
            <a:normAutofit fontScale="85000" lnSpcReduction="20000"/>
          </a:bodyPr>
          <a:lstStyle/>
          <a:p>
            <a:pPr algn="just" fontAlgn="auto">
              <a:spcAft>
                <a:spcPts val="0"/>
              </a:spcAft>
              <a:buFont typeface="Arial" pitchFamily="34" charset="0"/>
              <a:buChar char="•"/>
              <a:defRPr/>
            </a:pPr>
            <a:r>
              <a:rPr lang="fr-FR" dirty="0"/>
              <a:t>D’après Aïcha (P.A.a), le Prophète (bénédiction et salut soient sur lui) dépêcha un homme à la tête d’un commando. </a:t>
            </a:r>
            <a:endParaRPr lang="fr-FR" dirty="0" smtClean="0"/>
          </a:p>
          <a:p>
            <a:pPr algn="just" fontAlgn="auto">
              <a:spcAft>
                <a:spcPts val="0"/>
              </a:spcAft>
              <a:buFont typeface="Arial" pitchFamily="34" charset="0"/>
              <a:buChar char="•"/>
              <a:defRPr/>
            </a:pPr>
            <a:r>
              <a:rPr lang="fr-FR" dirty="0" smtClean="0"/>
              <a:t>Quand </a:t>
            </a:r>
            <a:r>
              <a:rPr lang="fr-FR" dirty="0"/>
              <a:t>l’homme dirigeait la prière pour ses Compagnons, il récitait et terminait toujours par : </a:t>
            </a:r>
            <a:r>
              <a:rPr lang="fr-FR" dirty="0" smtClean="0"/>
              <a:t>        « </a:t>
            </a:r>
            <a:r>
              <a:rPr lang="fr-FR" dirty="0"/>
              <a:t>Dis : Il est Allah, l’Unique ». </a:t>
            </a:r>
            <a:endParaRPr lang="fr-FR" dirty="0" smtClean="0"/>
          </a:p>
          <a:p>
            <a:pPr algn="just" fontAlgn="auto">
              <a:spcAft>
                <a:spcPts val="0"/>
              </a:spcAft>
              <a:buFont typeface="Arial" pitchFamily="34" charset="0"/>
              <a:buChar char="•"/>
              <a:defRPr/>
            </a:pPr>
            <a:r>
              <a:rPr lang="fr-FR" dirty="0" smtClean="0"/>
              <a:t>Quand </a:t>
            </a:r>
            <a:r>
              <a:rPr lang="fr-FR" dirty="0"/>
              <a:t>le groupe rentra, il en informa le Prophète (bénédiction et salut soient sur lui) et celui-ci dit : </a:t>
            </a:r>
            <a:r>
              <a:rPr lang="fr-FR" dirty="0" smtClean="0"/>
              <a:t>         « </a:t>
            </a:r>
            <a:r>
              <a:rPr lang="fr-FR" dirty="0"/>
              <a:t>Demandez-lui pourquoi il avait agi ainsi ». </a:t>
            </a:r>
            <a:endParaRPr lang="fr-FR" dirty="0" smtClean="0"/>
          </a:p>
          <a:p>
            <a:pPr algn="just" fontAlgn="auto">
              <a:spcAft>
                <a:spcPts val="0"/>
              </a:spcAft>
              <a:buFont typeface="Arial" pitchFamily="34" charset="0"/>
              <a:buChar char="•"/>
              <a:defRPr/>
            </a:pPr>
            <a:r>
              <a:rPr lang="fr-FR" dirty="0" smtClean="0"/>
              <a:t>Quand </a:t>
            </a:r>
            <a:r>
              <a:rPr lang="fr-FR" dirty="0"/>
              <a:t>on lui posa la question, il dit : « c’est parce qu’elle renferme l’attribut du Clément et que j’aime à la réciter ». </a:t>
            </a:r>
            <a:endParaRPr lang="fr-FR" dirty="0" smtClean="0"/>
          </a:p>
          <a:p>
            <a:pPr algn="just" fontAlgn="auto">
              <a:spcAft>
                <a:spcPts val="0"/>
              </a:spcAft>
              <a:buFont typeface="Arial" pitchFamily="34" charset="0"/>
              <a:buChar char="•"/>
              <a:defRPr/>
            </a:pPr>
            <a:r>
              <a:rPr lang="fr-FR" dirty="0" smtClean="0"/>
              <a:t>Le </a:t>
            </a:r>
            <a:r>
              <a:rPr lang="fr-FR" dirty="0"/>
              <a:t>Prophète (bénédiction et salut soient sur lui) dit alors : « Dites-lui qu’Allah l’aime </a:t>
            </a:r>
            <a:r>
              <a:rPr lang="fr-FR" dirty="0" smtClean="0"/>
              <a:t>»</a:t>
            </a:r>
          </a:p>
          <a:p>
            <a:pPr algn="just" fontAlgn="auto">
              <a:spcAft>
                <a:spcPts val="0"/>
              </a:spcAft>
              <a:buFont typeface="Arial" pitchFamily="34" charset="0"/>
              <a:buChar char="•"/>
              <a:defRPr/>
            </a:pPr>
            <a:r>
              <a:rPr lang="fr-FR" dirty="0" smtClean="0"/>
              <a:t> </a:t>
            </a:r>
            <a:r>
              <a:rPr lang="fr-FR" dirty="0"/>
              <a:t>(rapporté par al-Boukhari 6827).</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re 1"/>
          <p:cNvSpPr>
            <a:spLocks noGrp="1"/>
          </p:cNvSpPr>
          <p:nvPr>
            <p:ph type="title"/>
          </p:nvPr>
        </p:nvSpPr>
        <p:spPr>
          <a:xfrm>
            <a:off x="457200" y="274638"/>
            <a:ext cx="8229600" cy="868362"/>
          </a:xfrm>
        </p:spPr>
        <p:txBody>
          <a:bodyPr/>
          <a:lstStyle/>
          <a:p>
            <a:r>
              <a:rPr lang="fr-FR" smtClean="0"/>
              <a:t>T</a:t>
            </a:r>
            <a:r>
              <a:rPr lang="fr-BE" smtClean="0"/>
              <a:t>ester ton amour pour Allah.</a:t>
            </a:r>
            <a:endParaRPr lang="fr-FR" smtClean="0"/>
          </a:p>
        </p:txBody>
      </p:sp>
      <p:sp>
        <p:nvSpPr>
          <p:cNvPr id="3" name="Espace réservé du contenu 2"/>
          <p:cNvSpPr>
            <a:spLocks noGrp="1"/>
          </p:cNvSpPr>
          <p:nvPr>
            <p:ph idx="1"/>
          </p:nvPr>
        </p:nvSpPr>
        <p:spPr>
          <a:xfrm>
            <a:off x="285750" y="1214438"/>
            <a:ext cx="8858250" cy="5643562"/>
          </a:xfrm>
        </p:spPr>
        <p:txBody>
          <a:bodyPr rtlCol="0">
            <a:normAutofit fontScale="62500" lnSpcReduction="20000"/>
          </a:bodyPr>
          <a:lstStyle/>
          <a:p>
            <a:pPr fontAlgn="auto">
              <a:spcAft>
                <a:spcPts val="0"/>
              </a:spcAft>
              <a:buFont typeface="Arial" pitchFamily="34" charset="0"/>
              <a:buChar char="•"/>
              <a:defRPr/>
            </a:pPr>
            <a:r>
              <a:rPr lang="fr-BE" sz="4300" dirty="0" smtClean="0"/>
              <a:t>Il existe un verset qui permet de tester ton amour pour Allah. Le voici : [24] Dis: "Si vos pères, vos enfants, vos frères, vos épouses, vos clans, les biens que vous gagnez, le négoce dont vous craignez le déclin et les demeures qui vous sont agréables, vous sont plus chers qu'Allah, Son messager et la lutte dans le sentier d'Allah, alors attendez qu'Allah fasse venir Son ordre. Et Allah ne guide pas les gens pervers".</a:t>
            </a:r>
          </a:p>
          <a:p>
            <a:pPr fontAlgn="auto">
              <a:spcAft>
                <a:spcPts val="0"/>
              </a:spcAft>
              <a:buFont typeface="Arial" pitchFamily="34" charset="0"/>
              <a:buChar char="•"/>
              <a:defRPr/>
            </a:pPr>
            <a:r>
              <a:rPr lang="fr-BE" sz="4300" dirty="0" smtClean="0"/>
              <a:t> Il s’agit de se demander si Allah est plus cher pour nous que les éléments cités ci-dessus.</a:t>
            </a:r>
          </a:p>
          <a:p>
            <a:pPr fontAlgn="auto">
              <a:spcAft>
                <a:spcPts val="0"/>
              </a:spcAft>
              <a:buFont typeface="Arial" pitchFamily="34" charset="0"/>
              <a:buChar char="•"/>
              <a:defRPr/>
            </a:pPr>
            <a:r>
              <a:rPr lang="fr-BE" sz="4300" dirty="0" smtClean="0"/>
              <a:t>Le Prophète (qpssl) a dit que trois groupes de personnes ont senti la beauté de la foi, l’un d’eux est celui pour qui Allah et le Messager sont plus aimable à son cœur que toute autre chose.                                                                                                                                      </a:t>
            </a:r>
            <a:endParaRPr lang="fr-FR" sz="4300" dirty="0" smtClean="0"/>
          </a:p>
          <a:p>
            <a:pPr fontAlgn="auto">
              <a:spcAft>
                <a:spcPts val="0"/>
              </a:spcAft>
              <a:buFont typeface="Arial" pitchFamily="34" charset="0"/>
              <a:buChar char="•"/>
              <a:defRPr/>
            </a:pPr>
            <a:r>
              <a:rPr lang="fr-FR" sz="4300" b="1" dirty="0" smtClean="0"/>
              <a:t> </a:t>
            </a:r>
            <a:endParaRPr lang="fr-FR" sz="4300" dirty="0" smtClean="0"/>
          </a:p>
          <a:p>
            <a:pPr fontAlgn="auto">
              <a:spcAft>
                <a:spcPts val="0"/>
              </a:spcAft>
              <a:buFont typeface="Arial" pitchFamily="34" charset="0"/>
              <a:buChar char="•"/>
              <a:defRPr/>
            </a:pPr>
            <a:endParaRPr lang="fr-FR"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3375"/>
            <a:ext cx="8229600" cy="863600"/>
          </a:xfrm>
        </p:spPr>
        <p:txBody>
          <a:bodyPr rtlCol="0">
            <a:normAutofit fontScale="90000"/>
          </a:bodyPr>
          <a:lstStyle/>
          <a:p>
            <a:pPr fontAlgn="auto">
              <a:spcAft>
                <a:spcPts val="0"/>
              </a:spcAft>
              <a:defRPr/>
            </a:pPr>
            <a:r>
              <a:rPr lang="fr-FR" b="1" dirty="0" smtClean="0"/>
              <a:t/>
            </a:r>
            <a:br>
              <a:rPr lang="fr-FR" b="1" dirty="0" smtClean="0"/>
            </a:br>
            <a:r>
              <a:rPr lang="fr-FR" b="1" dirty="0" smtClean="0"/>
              <a:t>Ceux </a:t>
            </a:r>
            <a:r>
              <a:rPr lang="fr-FR" b="1" dirty="0"/>
              <a:t>qui aiment Allah aiment également les croyants</a:t>
            </a:r>
            <a:r>
              <a:rPr lang="fr-FR" dirty="0"/>
              <a:t/>
            </a:r>
            <a:br>
              <a:rPr lang="fr-FR" dirty="0"/>
            </a:br>
            <a:endParaRPr lang="fr-FR" dirty="0"/>
          </a:p>
        </p:txBody>
      </p:sp>
      <p:sp>
        <p:nvSpPr>
          <p:cNvPr id="80898" name="Espace réservé du contenu 2"/>
          <p:cNvSpPr>
            <a:spLocks noGrp="1"/>
          </p:cNvSpPr>
          <p:nvPr>
            <p:ph idx="1"/>
          </p:nvPr>
        </p:nvSpPr>
        <p:spPr/>
        <p:txBody>
          <a:bodyPr/>
          <a:lstStyle/>
          <a:p>
            <a:pPr algn="just"/>
            <a:r>
              <a:rPr lang="fr-FR" smtClean="0"/>
              <a:t>Ceux qui sont aimés d’Allah sont également aimés par les croyants. </a:t>
            </a:r>
          </a:p>
          <a:p>
            <a:pPr algn="just"/>
            <a:r>
              <a:rPr lang="fr-FR" smtClean="0"/>
              <a:t>Et quiconque aime Allah devrait également aimer Ses serviteurs. </a:t>
            </a:r>
          </a:p>
          <a:p>
            <a:pPr algn="just"/>
            <a:r>
              <a:rPr lang="fr-FR" smtClean="0"/>
              <a:t>De nombreux versets et hadiths décrivent l’amour mutuel des croyants, leur proximité, leur indulgence et leur attachement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115888"/>
            <a:ext cx="8229600" cy="1152525"/>
          </a:xfrm>
        </p:spPr>
        <p:txBody>
          <a:bodyPr rtlCol="0">
            <a:noAutofit/>
          </a:bodyPr>
          <a:lstStyle/>
          <a:p>
            <a:pPr fontAlgn="auto">
              <a:spcAft>
                <a:spcPts val="0"/>
              </a:spcAft>
              <a:defRPr/>
            </a:pPr>
            <a:r>
              <a:rPr lang="fr-FR" sz="3600" b="1" dirty="0">
                <a:effectLst>
                  <a:outerShdw blurRad="50800" dist="38100" dir="2700000" algn="tl">
                    <a:srgbClr val="000000">
                      <a:alpha val="40000"/>
                    </a:srgbClr>
                  </a:outerShdw>
                </a:effectLst>
              </a:rPr>
              <a:t>- </a:t>
            </a:r>
            <a:r>
              <a:rPr lang="ar-SA" sz="3600" b="1" dirty="0" smtClean="0">
                <a:effectLst>
                  <a:outerShdw blurRad="50800" dist="38100" dir="2700000" algn="tl">
                    <a:srgbClr val="000000">
                      <a:alpha val="40000"/>
                    </a:srgbClr>
                  </a:outerShdw>
                </a:effectLst>
              </a:rPr>
              <a:t/>
            </a:r>
            <a:br>
              <a:rPr lang="ar-SA" sz="3600" b="1" dirty="0" smtClean="0">
                <a:effectLst>
                  <a:outerShdw blurRad="50800" dist="38100" dir="2700000" algn="tl">
                    <a:srgbClr val="000000">
                      <a:alpha val="40000"/>
                    </a:srgbClr>
                  </a:outerShdw>
                </a:effectLst>
              </a:rPr>
            </a:br>
            <a:r>
              <a:rPr lang="ar-SA" sz="3600" b="1" dirty="0">
                <a:effectLst>
                  <a:outerShdw blurRad="50800" dist="38100" dir="2700000" algn="tl">
                    <a:srgbClr val="000000">
                      <a:alpha val="40000"/>
                    </a:srgbClr>
                  </a:outerShdw>
                </a:effectLst>
              </a:rPr>
              <a:t/>
            </a:r>
            <a:br>
              <a:rPr lang="ar-SA" sz="3600" b="1" dirty="0">
                <a:effectLst>
                  <a:outerShdw blurRad="50800" dist="38100" dir="2700000" algn="tl">
                    <a:srgbClr val="000000">
                      <a:alpha val="40000"/>
                    </a:srgbClr>
                  </a:outerShdw>
                </a:effectLst>
              </a:rPr>
            </a:br>
            <a:r>
              <a:rPr lang="fr-FR" sz="3600" b="1" dirty="0" smtClean="0">
                <a:effectLst>
                  <a:outerShdw blurRad="50800" dist="38100" dir="2700000" algn="tl">
                    <a:srgbClr val="000000">
                      <a:alpha val="40000"/>
                    </a:srgbClr>
                  </a:outerShdw>
                </a:effectLst>
              </a:rPr>
              <a:t>L’amour </a:t>
            </a:r>
            <a:r>
              <a:rPr lang="fr-FR" sz="3600" b="1" dirty="0">
                <a:effectLst>
                  <a:outerShdw blurRad="50800" dist="38100" dir="2700000" algn="tl">
                    <a:srgbClr val="000000">
                      <a:alpha val="40000"/>
                    </a:srgbClr>
                  </a:outerShdw>
                </a:effectLst>
              </a:rPr>
              <a:t>du </a:t>
            </a:r>
            <a:r>
              <a:rPr lang="fr-FR" sz="3600" b="1" dirty="0" smtClean="0">
                <a:effectLst>
                  <a:outerShdw blurRad="50800" dist="38100" dir="2700000" algn="tl">
                    <a:srgbClr val="000000">
                      <a:alpha val="40000"/>
                    </a:srgbClr>
                  </a:outerShdw>
                </a:effectLst>
              </a:rPr>
              <a:t>prophète</a:t>
            </a:r>
            <a:br>
              <a:rPr lang="fr-FR" sz="3600" b="1" dirty="0" smtClean="0">
                <a:effectLst>
                  <a:outerShdw blurRad="50800" dist="38100" dir="2700000" algn="tl">
                    <a:srgbClr val="000000">
                      <a:alpha val="40000"/>
                    </a:srgbClr>
                  </a:outerShdw>
                </a:effectLst>
              </a:rPr>
            </a:br>
            <a:r>
              <a:rPr lang="fr-FR" sz="3600" dirty="0"/>
              <a:t/>
            </a:r>
            <a:br>
              <a:rPr lang="fr-FR" sz="3600" dirty="0"/>
            </a:br>
            <a:endParaRPr lang="fr-FR" sz="3600" dirty="0"/>
          </a:p>
        </p:txBody>
      </p:sp>
      <p:sp>
        <p:nvSpPr>
          <p:cNvPr id="3" name="Espace réservé du contenu 2"/>
          <p:cNvSpPr>
            <a:spLocks noGrp="1"/>
          </p:cNvSpPr>
          <p:nvPr>
            <p:ph idx="1"/>
          </p:nvPr>
        </p:nvSpPr>
        <p:spPr>
          <a:xfrm>
            <a:off x="457200" y="1600200"/>
            <a:ext cx="8229600" cy="4852988"/>
          </a:xfrm>
        </p:spPr>
        <p:txBody>
          <a:bodyPr rtlCol="0">
            <a:normAutofit fontScale="92500" lnSpcReduction="20000"/>
          </a:bodyPr>
          <a:lstStyle/>
          <a:p>
            <a:pPr algn="just" fontAlgn="auto">
              <a:spcAft>
                <a:spcPts val="0"/>
              </a:spcAft>
              <a:buFont typeface="Arial" pitchFamily="34" charset="0"/>
              <a:buChar char="•"/>
              <a:defRPr/>
            </a:pPr>
            <a:r>
              <a:rPr lang="fr-FR" dirty="0">
                <a:effectLst>
                  <a:outerShdw blurRad="50800" dist="38100" dir="2700000" algn="tl">
                    <a:srgbClr val="000000">
                      <a:alpha val="40000"/>
                    </a:srgbClr>
                  </a:outerShdw>
                </a:effectLst>
              </a:rPr>
              <a:t>L’ amour du prophète doit faire partie de notre foi</a:t>
            </a:r>
            <a:endParaRPr lang="fr-FR" dirty="0"/>
          </a:p>
          <a:p>
            <a:pPr algn="just" fontAlgn="auto">
              <a:spcAft>
                <a:spcPts val="0"/>
              </a:spcAft>
              <a:buFont typeface="Arial" pitchFamily="34" charset="0"/>
              <a:buChar char="•"/>
              <a:defRPr/>
            </a:pPr>
            <a:r>
              <a:rPr lang="fr-FR" dirty="0">
                <a:effectLst>
                  <a:outerShdw blurRad="50800" dist="38100" dir="2700000" algn="tl">
                    <a:srgbClr val="000000">
                      <a:alpha val="40000"/>
                    </a:srgbClr>
                  </a:outerShdw>
                </a:effectLst>
              </a:rPr>
              <a:t>L’un des droits les plus importants que le Prophète (paix et bénédictions d’Allah soient sur lui) ait sur nous est que nous l’aimions. </a:t>
            </a:r>
            <a:endParaRPr lang="ar-SA" dirty="0" smtClean="0">
              <a:effectLst>
                <a:outerShdw blurRad="50800" dist="38100" dir="2700000" algn="tl">
                  <a:srgbClr val="000000">
                    <a:alpha val="40000"/>
                  </a:srgbClr>
                </a:outerShdw>
              </a:effectLst>
            </a:endParaRPr>
          </a:p>
          <a:p>
            <a:pPr algn="just" fontAlgn="auto">
              <a:spcAft>
                <a:spcPts val="0"/>
              </a:spcAft>
              <a:buFont typeface="Arial" pitchFamily="34" charset="0"/>
              <a:buChar char="•"/>
              <a:defRPr/>
            </a:pPr>
            <a:r>
              <a:rPr lang="fr-FR" dirty="0" smtClean="0">
                <a:effectLst>
                  <a:outerShdw blurRad="50800" dist="38100" dir="2700000" algn="tl">
                    <a:srgbClr val="000000">
                      <a:alpha val="40000"/>
                    </a:srgbClr>
                  </a:outerShdw>
                </a:effectLst>
              </a:rPr>
              <a:t>Cet </a:t>
            </a:r>
            <a:r>
              <a:rPr lang="fr-FR" dirty="0">
                <a:effectLst>
                  <a:outerShdw blurRad="50800" dist="38100" dir="2700000" algn="tl">
                    <a:srgbClr val="000000">
                      <a:alpha val="40000"/>
                    </a:srgbClr>
                  </a:outerShdw>
                </a:effectLst>
              </a:rPr>
              <a:t>amour doit faire partie de notre foi </a:t>
            </a:r>
            <a:endParaRPr lang="ar-SA" dirty="0" smtClean="0">
              <a:effectLst>
                <a:outerShdw blurRad="50800" dist="38100" dir="2700000" algn="tl">
                  <a:srgbClr val="000000">
                    <a:alpha val="40000"/>
                  </a:srgbClr>
                </a:outerShdw>
              </a:effectLst>
            </a:endParaRPr>
          </a:p>
          <a:p>
            <a:pPr algn="just" fontAlgn="auto">
              <a:spcAft>
                <a:spcPts val="0"/>
              </a:spcAft>
              <a:buFont typeface="Arial" pitchFamily="34" charset="0"/>
              <a:buChar char="•"/>
              <a:defRPr/>
            </a:pPr>
            <a:r>
              <a:rPr lang="fr-FR" dirty="0" smtClean="0">
                <a:effectLst>
                  <a:outerShdw blurRad="50800" dist="38100" dir="2700000" algn="tl">
                    <a:srgbClr val="000000">
                      <a:alpha val="40000"/>
                    </a:srgbClr>
                  </a:outerShdw>
                </a:effectLst>
              </a:rPr>
              <a:t>Et </a:t>
            </a:r>
            <a:r>
              <a:rPr lang="fr-FR" dirty="0">
                <a:effectLst>
                  <a:outerShdw blurRad="50800" dist="38100" dir="2700000" algn="tl">
                    <a:srgbClr val="000000">
                      <a:alpha val="40000"/>
                    </a:srgbClr>
                  </a:outerShdw>
                </a:effectLst>
              </a:rPr>
              <a:t>doit s’exprimer par nos paroles et par nos actions. </a:t>
            </a:r>
            <a:endParaRPr lang="fr-FR" dirty="0" smtClean="0">
              <a:effectLst>
                <a:outerShdw blurRad="50800" dist="38100" dir="2700000" algn="tl">
                  <a:srgbClr val="000000">
                    <a:alpha val="40000"/>
                  </a:srgbClr>
                </a:outerShdw>
              </a:effectLst>
            </a:endParaRPr>
          </a:p>
          <a:p>
            <a:pPr algn="just" fontAlgn="auto">
              <a:spcAft>
                <a:spcPts val="0"/>
              </a:spcAft>
              <a:buFont typeface="Arial" pitchFamily="34" charset="0"/>
              <a:buChar char="•"/>
              <a:defRPr/>
            </a:pPr>
            <a:r>
              <a:rPr lang="fr-FR" dirty="0" smtClean="0">
                <a:effectLst>
                  <a:outerShdw blurRad="50800" dist="38100" dir="2700000" algn="tl">
                    <a:srgbClr val="000000">
                      <a:alpha val="40000"/>
                    </a:srgbClr>
                  </a:outerShdw>
                </a:effectLst>
              </a:rPr>
              <a:t>Le </a:t>
            </a:r>
            <a:r>
              <a:rPr lang="fr-FR" dirty="0">
                <a:effectLst>
                  <a:outerShdw blurRad="50800" dist="38100" dir="2700000" algn="tl">
                    <a:srgbClr val="000000">
                      <a:alpha val="40000"/>
                    </a:srgbClr>
                  </a:outerShdw>
                </a:effectLst>
              </a:rPr>
              <a:t>Prophète (paix et bénédictions d’Allah soient sur lui) devrait nous être plus cher que les membres de notre famille et notre propre personne.</a:t>
            </a:r>
            <a:r>
              <a:rPr lang="ar-SA" dirty="0">
                <a:effectLst>
                  <a:outerShdw blurRad="50800" dist="38100" dir="2700000" algn="tl">
                    <a:srgbClr val="000000">
                      <a:alpha val="40000"/>
                    </a:srgbClr>
                  </a:outerShdw>
                </a:effectLst>
              </a:rPr>
              <a:t>	</a:t>
            </a:r>
            <a:endParaRPr lang="fr-FR"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3375"/>
            <a:ext cx="8229600" cy="5183188"/>
          </a:xfrm>
        </p:spPr>
        <p:txBody>
          <a:bodyPr rtlCol="0">
            <a:normAutofit/>
          </a:bodyPr>
          <a:lstStyle/>
          <a:p>
            <a:pPr algn="just" rtl="1" fontAlgn="auto">
              <a:spcAft>
                <a:spcPts val="0"/>
              </a:spcAft>
              <a:buFont typeface="Arial" pitchFamily="34" charset="0"/>
              <a:buChar char="•"/>
              <a:defRPr/>
            </a:pPr>
            <a:r>
              <a:rPr lang="ar-SA" dirty="0">
                <a:effectLst>
                  <a:outerShdw blurRad="50800" dist="38100" dir="2700000" algn="tl">
                    <a:srgbClr val="000000">
                      <a:alpha val="40000"/>
                    </a:srgbClr>
                  </a:outerShdw>
                </a:effectLst>
              </a:rPr>
              <a:t>عن أنس رضي الله عنه أن رسول الله صلى الله عليه و سلم قال : لا يؤمن أحدكم حتى أكون أحب إليه من ولده و والده و </a:t>
            </a:r>
            <a:endParaRPr lang="fr-FR" dirty="0" smtClean="0">
              <a:effectLst>
                <a:outerShdw blurRad="50800" dist="38100" dir="2700000" algn="tl">
                  <a:srgbClr val="000000">
                    <a:alpha val="40000"/>
                  </a:srgbClr>
                </a:outerShdw>
              </a:effectLst>
            </a:endParaRPr>
          </a:p>
          <a:p>
            <a:pPr marL="0" indent="0" algn="just" rtl="1" fontAlgn="auto">
              <a:spcAft>
                <a:spcPts val="0"/>
              </a:spcAft>
              <a:buFont typeface="Arial" pitchFamily="34" charset="0"/>
              <a:buNone/>
              <a:defRPr/>
            </a:pPr>
            <a:r>
              <a:rPr lang="ar-SA" dirty="0" smtClean="0">
                <a:effectLst>
                  <a:outerShdw blurRad="50800" dist="38100" dir="2700000" algn="tl">
                    <a:srgbClr val="000000">
                      <a:alpha val="40000"/>
                    </a:srgbClr>
                  </a:outerShdw>
                </a:effectLst>
              </a:rPr>
              <a:t>الناس </a:t>
            </a:r>
            <a:r>
              <a:rPr lang="ar-SA" dirty="0">
                <a:effectLst>
                  <a:outerShdw blurRad="50800" dist="38100" dir="2700000" algn="tl">
                    <a:srgbClr val="000000">
                      <a:alpha val="40000"/>
                    </a:srgbClr>
                  </a:outerShdw>
                </a:effectLst>
              </a:rPr>
              <a:t>أجمعين . البخاري </a:t>
            </a:r>
            <a:endParaRPr lang="fr-FR" dirty="0" smtClean="0">
              <a:effectLst>
                <a:outerShdw blurRad="50800" dist="38100" dir="2700000" algn="tl">
                  <a:srgbClr val="000000">
                    <a:alpha val="40000"/>
                  </a:srgbClr>
                </a:outerShdw>
              </a:effectLst>
            </a:endParaRPr>
          </a:p>
          <a:p>
            <a:pPr algn="just" fontAlgn="auto">
              <a:spcAft>
                <a:spcPts val="0"/>
              </a:spcAft>
              <a:buFont typeface="Arial" pitchFamily="34" charset="0"/>
              <a:buChar char="•"/>
              <a:defRPr/>
            </a:pPr>
            <a:r>
              <a:rPr lang="fr-FR" dirty="0" smtClean="0">
                <a:effectLst>
                  <a:outerShdw blurRad="50800" dist="38100" dir="2700000" algn="tl">
                    <a:srgbClr val="000000">
                      <a:alpha val="40000"/>
                    </a:srgbClr>
                  </a:outerShdw>
                </a:effectLst>
              </a:rPr>
              <a:t>Le </a:t>
            </a:r>
            <a:r>
              <a:rPr lang="fr-FR" dirty="0">
                <a:effectLst>
                  <a:outerShdw blurRad="50800" dist="38100" dir="2700000" algn="tl">
                    <a:srgbClr val="000000">
                      <a:alpha val="40000"/>
                    </a:srgbClr>
                  </a:outerShdw>
                </a:effectLst>
              </a:rPr>
              <a:t>Prophète d'Allah  a dit : "Je jure par celui qui tient mon âme entre Ses Mains qu'aucun d'entre vous ne sera croyant tant que je ne lui serai pas plus cher que sa personne, ses enfants, ses parents et tous les gens. "(Bukhari d'après Anas) </a:t>
            </a:r>
            <a:endParaRPr lang="fr-FR" dirty="0"/>
          </a:p>
          <a:p>
            <a:pPr fontAlgn="auto">
              <a:spcAft>
                <a:spcPts val="0"/>
              </a:spcAft>
              <a:buFont typeface="Arial" pitchFamily="34" charset="0"/>
              <a:buChar char="•"/>
              <a:defRPr/>
            </a:pP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1"/>
          <p:cNvSpPr>
            <a:spLocks noGrp="1"/>
          </p:cNvSpPr>
          <p:nvPr>
            <p:ph type="title"/>
          </p:nvPr>
        </p:nvSpPr>
        <p:spPr/>
        <p:txBody>
          <a:bodyPr/>
          <a:lstStyle/>
          <a:p>
            <a:r>
              <a:rPr lang="fr-FR" smtClean="0"/>
              <a:t>La foi en premier</a:t>
            </a:r>
          </a:p>
        </p:txBody>
      </p:sp>
      <p:sp>
        <p:nvSpPr>
          <p:cNvPr id="3" name="Espace réservé du contenu 2"/>
          <p:cNvSpPr>
            <a:spLocks noGrp="1"/>
          </p:cNvSpPr>
          <p:nvPr>
            <p:ph idx="1"/>
          </p:nvPr>
        </p:nvSpPr>
        <p:spPr/>
        <p:txBody>
          <a:bodyPr rtlCol="0">
            <a:normAutofit fontScale="92500" lnSpcReduction="20000"/>
          </a:bodyPr>
          <a:lstStyle/>
          <a:p>
            <a:pPr algn="just" fontAlgn="auto">
              <a:spcAft>
                <a:spcPts val="0"/>
              </a:spcAft>
              <a:buFont typeface="Arial" pitchFamily="34" charset="0"/>
              <a:buChar char="•"/>
              <a:defRPr/>
            </a:pPr>
            <a:r>
              <a:rPr lang="fr-FR" dirty="0"/>
              <a:t>Ce n'est pas par les normes juridiques (</a:t>
            </a:r>
            <a:r>
              <a:rPr lang="fr-FR" i="1" dirty="0"/>
              <a:t>ahkâm shar'iyya</a:t>
            </a:r>
            <a:r>
              <a:rPr lang="fr-FR" dirty="0"/>
              <a:t>) régissant les actes cultuels (</a:t>
            </a:r>
            <a:r>
              <a:rPr lang="fr-FR" i="1" dirty="0"/>
              <a:t>al-'ibâdât</a:t>
            </a:r>
            <a:r>
              <a:rPr lang="fr-FR" dirty="0" smtClean="0"/>
              <a:t>),</a:t>
            </a:r>
            <a:endParaRPr lang="ar-SA" dirty="0" smtClean="0"/>
          </a:p>
          <a:p>
            <a:pPr algn="just" fontAlgn="auto">
              <a:spcAft>
                <a:spcPts val="0"/>
              </a:spcAft>
              <a:buFont typeface="Arial" pitchFamily="34" charset="0"/>
              <a:buChar char="•"/>
              <a:defRPr/>
            </a:pPr>
            <a:r>
              <a:rPr lang="fr-FR" dirty="0" smtClean="0"/>
              <a:t>Les </a:t>
            </a:r>
            <a:r>
              <a:rPr lang="fr-FR" dirty="0"/>
              <a:t>relations sociales (</a:t>
            </a:r>
            <a:r>
              <a:rPr lang="fr-FR" i="1" dirty="0"/>
              <a:t>al-mu'âmalât</a:t>
            </a:r>
            <a:r>
              <a:rPr lang="fr-FR" dirty="0"/>
              <a:t>) </a:t>
            </a:r>
            <a:endParaRPr lang="ar-SA" dirty="0" smtClean="0"/>
          </a:p>
          <a:p>
            <a:pPr algn="just" fontAlgn="auto">
              <a:spcAft>
                <a:spcPts val="0"/>
              </a:spcAft>
              <a:buFont typeface="Arial" pitchFamily="34" charset="0"/>
              <a:buChar char="•"/>
              <a:defRPr/>
            </a:pPr>
            <a:r>
              <a:rPr lang="fr-FR" dirty="0" smtClean="0"/>
              <a:t>Ou </a:t>
            </a:r>
            <a:r>
              <a:rPr lang="fr-FR" dirty="0"/>
              <a:t>le manger, le boire, l'habillement (</a:t>
            </a:r>
            <a:r>
              <a:rPr lang="fr-FR" i="1" dirty="0"/>
              <a:t>al-'âdât</a:t>
            </a:r>
            <a:r>
              <a:rPr lang="fr-FR" dirty="0"/>
              <a:t>) que le Prophète (sur lui soit la paix) avait commencé la formation de ses Compagnons. </a:t>
            </a:r>
            <a:endParaRPr lang="fr-FR" dirty="0" smtClean="0"/>
          </a:p>
          <a:p>
            <a:pPr algn="just" fontAlgn="auto">
              <a:spcAft>
                <a:spcPts val="0"/>
              </a:spcAft>
              <a:buFont typeface="Arial" pitchFamily="34" charset="0"/>
              <a:buChar char="•"/>
              <a:defRPr/>
            </a:pPr>
            <a:r>
              <a:rPr lang="fr-FR" b="1" dirty="0" smtClean="0"/>
              <a:t>C'est </a:t>
            </a:r>
            <a:r>
              <a:rPr lang="fr-FR" b="1" dirty="0"/>
              <a:t>par la foi</a:t>
            </a:r>
            <a:r>
              <a:rPr lang="fr-FR" b="1" dirty="0" smtClean="0"/>
              <a:t>.</a:t>
            </a:r>
          </a:p>
          <a:p>
            <a:pPr algn="just" fontAlgn="auto">
              <a:spcAft>
                <a:spcPts val="0"/>
              </a:spcAft>
              <a:buFont typeface="Arial" pitchFamily="34" charset="0"/>
              <a:buChar char="•"/>
              <a:defRPr/>
            </a:pPr>
            <a:r>
              <a:rPr lang="fr-FR" dirty="0"/>
              <a:t>C'est bien pourquoi, à la question </a:t>
            </a:r>
            <a:r>
              <a:rPr lang="fr-FR" i="1" dirty="0"/>
              <a:t>"Quelle action ('amal) est meilleure ?"</a:t>
            </a:r>
            <a:r>
              <a:rPr lang="fr-FR" dirty="0"/>
              <a:t>, le Prophète a désigné en premier : </a:t>
            </a:r>
            <a:r>
              <a:rPr lang="fr-FR" i="1" dirty="0"/>
              <a:t>"Avoir foi en Dieu et en Son Messager"</a:t>
            </a:r>
            <a:r>
              <a:rPr lang="fr-FR" dirty="0"/>
              <a:t> (al-Bukhârî, 26).</a:t>
            </a:r>
          </a:p>
          <a:p>
            <a:pPr algn="just" fontAlgn="auto">
              <a:spcAft>
                <a:spcPts val="0"/>
              </a:spcAft>
              <a:buFont typeface="Arial" pitchFamily="34" charset="0"/>
              <a:buChar char="•"/>
              <a:defRPr/>
            </a:pPr>
            <a:endParaRPr lang="fr-FR"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813"/>
            <a:ext cx="8229600" cy="5721350"/>
          </a:xfrm>
        </p:spPr>
        <p:txBody>
          <a:bodyPr rtlCol="0">
            <a:normAutofit/>
          </a:bodyPr>
          <a:lstStyle/>
          <a:p>
            <a:pPr algn="just" rtl="1" fontAlgn="auto">
              <a:spcAft>
                <a:spcPts val="0"/>
              </a:spcAft>
              <a:buFont typeface="Arial" pitchFamily="34" charset="0"/>
              <a:buChar char="•"/>
              <a:defRPr/>
            </a:pPr>
            <a:r>
              <a:rPr lang="ar-SA" dirty="0">
                <a:effectLst>
                  <a:outerShdw blurRad="50800" dist="38100" dir="2700000" algn="tl">
                    <a:srgbClr val="000000">
                      <a:alpha val="40000"/>
                    </a:srgbClr>
                  </a:outerShdw>
                </a:effectLst>
              </a:rPr>
              <a:t>عن أبي هريرة رضي الله عنه أن رسول الله صلى الله عليه وسلم قال</a:t>
            </a:r>
            <a:r>
              <a:rPr lang="fr-FR" dirty="0">
                <a:effectLst>
                  <a:outerShdw blurRad="50800" dist="38100" dir="2700000" algn="tl">
                    <a:srgbClr val="000000">
                      <a:alpha val="40000"/>
                    </a:srgbClr>
                  </a:outerShdw>
                </a:effectLst>
              </a:rPr>
              <a:t>: </a:t>
            </a:r>
            <a:r>
              <a:rPr lang="ar-SA" dirty="0">
                <a:effectLst>
                  <a:outerShdw blurRad="50800" dist="38100" dir="2700000" algn="tl">
                    <a:srgbClr val="000000">
                      <a:alpha val="40000"/>
                    </a:srgbClr>
                  </a:outerShdw>
                </a:effectLst>
              </a:rPr>
              <a:t>"من أشد أمتي لي حبا ناس يكونون بعدي يود أحدهم لو رآني بأهله وماله</a:t>
            </a:r>
            <a:r>
              <a:rPr lang="fr-FR" dirty="0">
                <a:effectLst>
                  <a:outerShdw blurRad="50800" dist="38100" dir="2700000" algn="tl">
                    <a:srgbClr val="000000">
                      <a:alpha val="40000"/>
                    </a:srgbClr>
                  </a:outerShdw>
                </a:effectLst>
              </a:rPr>
              <a:t>".  </a:t>
            </a:r>
            <a:r>
              <a:rPr lang="ar-SA" dirty="0">
                <a:effectLst>
                  <a:outerShdw blurRad="50800" dist="38100" dir="2700000" algn="tl">
                    <a:srgbClr val="000000">
                      <a:alpha val="40000"/>
                    </a:srgbClr>
                  </a:outerShdw>
                </a:effectLst>
              </a:rPr>
              <a:t> </a:t>
            </a:r>
            <a:r>
              <a:rPr lang="ar-SA" dirty="0" smtClean="0">
                <a:effectLst>
                  <a:outerShdw blurRad="50800" dist="38100" dir="2700000" algn="tl">
                    <a:srgbClr val="000000">
                      <a:alpha val="40000"/>
                    </a:srgbClr>
                  </a:outerShdw>
                </a:effectLst>
              </a:rPr>
              <a:t>مسلم</a:t>
            </a:r>
            <a:endParaRPr lang="fr-FR" dirty="0" smtClean="0">
              <a:effectLst>
                <a:outerShdw blurRad="50800" dist="38100" dir="2700000" algn="tl">
                  <a:srgbClr val="000000">
                    <a:alpha val="40000"/>
                  </a:srgbClr>
                </a:outerShdw>
              </a:effectLst>
            </a:endParaRPr>
          </a:p>
          <a:p>
            <a:pPr marL="0" indent="0" rtl="1" fontAlgn="auto">
              <a:spcAft>
                <a:spcPts val="0"/>
              </a:spcAft>
              <a:buFont typeface="Arial" pitchFamily="34" charset="0"/>
              <a:buNone/>
              <a:defRPr/>
            </a:pPr>
            <a:r>
              <a:rPr lang="ar-SA" dirty="0" smtClean="0">
                <a:effectLst>
                  <a:outerShdw blurRad="50800" dist="38100" dir="2700000" algn="tl">
                    <a:srgbClr val="000000">
                      <a:alpha val="40000"/>
                    </a:srgbClr>
                  </a:outerShdw>
                </a:effectLst>
              </a:rPr>
              <a:t> </a:t>
            </a:r>
            <a:endParaRPr lang="fr-FR" dirty="0"/>
          </a:p>
          <a:p>
            <a:pPr algn="just" fontAlgn="auto">
              <a:spcAft>
                <a:spcPts val="0"/>
              </a:spcAft>
              <a:buFont typeface="Arial" pitchFamily="34" charset="0"/>
              <a:buChar char="•"/>
              <a:defRPr/>
            </a:pPr>
            <a:r>
              <a:rPr lang="fr-FR" dirty="0">
                <a:effectLst>
                  <a:outerShdw blurRad="50800" dist="38100" dir="2700000" algn="tl">
                    <a:srgbClr val="000000">
                      <a:alpha val="40000"/>
                    </a:srgbClr>
                  </a:outerShdw>
                </a:effectLst>
              </a:rPr>
              <a:t>Écouter ce Hadith :On trouve dans le sahih Muslim: "parmi ceux de ma Communauté qui m'aiment le plus intensément il y a certaines personnes qui viendront après moi et qui donneraient même leur famille et leurs biens pour me voir." Muslim</a:t>
            </a:r>
            <a:endParaRPr lang="fr-FR" dirty="0"/>
          </a:p>
          <a:p>
            <a:pPr fontAlgn="auto">
              <a:spcAft>
                <a:spcPts val="0"/>
              </a:spcAft>
              <a:buFont typeface="Arial" pitchFamily="34" charset="0"/>
              <a:buChar char="•"/>
              <a:defRPr/>
            </a:pPr>
            <a:endParaRPr lang="fr-FR"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re 1"/>
          <p:cNvSpPr>
            <a:spLocks noGrp="1"/>
          </p:cNvSpPr>
          <p:nvPr>
            <p:ph type="title"/>
          </p:nvPr>
        </p:nvSpPr>
        <p:spPr/>
        <p:txBody>
          <a:bodyPr/>
          <a:lstStyle/>
          <a:p>
            <a:r>
              <a:rPr lang="ar-SA" i="1" smtClean="0">
                <a:ea typeface="AL-Mateen"/>
                <a:cs typeface="AL-Mateen"/>
              </a:rPr>
              <a:t>كيف أحب الصحابة رَسُول اللَّهِ صَلَّى اللَّهُ عَلَيْهِ وَسَلَّمَ</a:t>
            </a:r>
            <a:endParaRPr lang="fr-FR" i="1" smtClean="0">
              <a:ea typeface="AL-Mateen"/>
              <a:cs typeface="AL-Mateen"/>
            </a:endParaRPr>
          </a:p>
        </p:txBody>
      </p:sp>
      <p:sp>
        <p:nvSpPr>
          <p:cNvPr id="3" name="Espace réservé du contenu 2"/>
          <p:cNvSpPr>
            <a:spLocks noGrp="1"/>
          </p:cNvSpPr>
          <p:nvPr>
            <p:ph idx="1"/>
          </p:nvPr>
        </p:nvSpPr>
        <p:spPr/>
        <p:txBody>
          <a:bodyPr rtlCol="0">
            <a:normAutofit lnSpcReduction="10000"/>
          </a:bodyPr>
          <a:lstStyle/>
          <a:p>
            <a:pPr algn="just" rtl="1" fontAlgn="auto">
              <a:spcAft>
                <a:spcPts val="0"/>
              </a:spcAft>
              <a:buFont typeface="Arial" pitchFamily="34" charset="0"/>
              <a:buChar char="•"/>
              <a:defRPr/>
            </a:pPr>
            <a:r>
              <a:rPr lang="ar-SA" dirty="0">
                <a:effectLst>
                  <a:outerShdw blurRad="50800" dist="38100" dir="2700000" algn="tl">
                    <a:srgbClr val="000000">
                      <a:alpha val="40000"/>
                    </a:srgbClr>
                  </a:outerShdw>
                </a:effectLst>
              </a:rPr>
              <a:t>جاء رجل من الأنصار إلى رسول الله صلى الله عليه وسلم، فقال: لأنت أحب إلي من نفسي وولدي وأهلي ومالي ولولا أني آتيك فأراك لظننت أني سأموت وبكى الأنصاري.  فقال له رسول الله صلى الله عليه وسلم: "ما أبكاك؟"، قال: ذكرت أنك ستموت ونموت فترفع مع النبيين ونحن إن دخلنا الجنة كنا دونك. فلم يخبره النبي صلى الله عليه وسلم بشيء فأنزل الله عز وجل على رسوله صلى الله عليه وسلم: </a:t>
            </a:r>
            <a:r>
              <a:rPr lang="ar-SA" b="1" dirty="0">
                <a:effectLst>
                  <a:outerShdw blurRad="50800" dist="38100" dir="2700000" algn="tl">
                    <a:srgbClr val="000000">
                      <a:alpha val="40000"/>
                    </a:srgbClr>
                  </a:outerShdw>
                </a:effectLst>
              </a:rPr>
              <a:t>{وَمَنْ يُطِعِ اللَّهَ وَالرَّسُولَ فَأُولَئِكَ مَعَ الَّذِينَ أَنْعَمَ اللَّهُ عَلَيْهِمْ مِنَ النَّبِيِّينَ وَالصِّدِّيقِينَ وَالشُّهَدَاءِ وَالصَّالِحِينَ وَحَسُنَ أُولَئِكَ رَفِيقاً}</a:t>
            </a:r>
            <a:r>
              <a:rPr lang="ar-SA" dirty="0">
                <a:effectLst>
                  <a:outerShdw blurRad="50800" dist="38100" dir="2700000" algn="tl">
                    <a:srgbClr val="000000">
                      <a:alpha val="40000"/>
                    </a:srgbClr>
                  </a:outerShdw>
                </a:effectLst>
              </a:rPr>
              <a:t>، فقال له النبي صلى الله عليه وسلم: "أبشر". </a:t>
            </a:r>
            <a:endParaRPr lang="fr-FR" dirty="0"/>
          </a:p>
          <a:p>
            <a:pPr algn="r" rtl="1" fontAlgn="auto">
              <a:spcAft>
                <a:spcPts val="0"/>
              </a:spcAft>
              <a:buFont typeface="Arial" pitchFamily="34" charset="0"/>
              <a:buChar char="•"/>
              <a:defRPr/>
            </a:pPr>
            <a:endParaRPr lang="fr-FR"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5888"/>
            <a:ext cx="8229600" cy="1009650"/>
          </a:xfrm>
        </p:spPr>
        <p:txBody>
          <a:bodyPr rtlCol="0">
            <a:normAutofit/>
          </a:bodyPr>
          <a:lstStyle/>
          <a:p>
            <a:pPr fontAlgn="auto">
              <a:spcAft>
                <a:spcPts val="0"/>
              </a:spcAft>
              <a:defRPr/>
            </a:pPr>
            <a:r>
              <a:rPr lang="fr-FR" sz="3600" dirty="0" smtClean="0">
                <a:effectLst>
                  <a:outerShdw blurRad="50800" dist="38100" dir="2700000" algn="tl">
                    <a:srgbClr val="000000">
                      <a:alpha val="40000"/>
                    </a:srgbClr>
                  </a:outerShdw>
                </a:effectLst>
              </a:rPr>
              <a:t>Je </a:t>
            </a:r>
            <a:r>
              <a:rPr lang="fr-FR" sz="3600" dirty="0">
                <a:effectLst>
                  <a:outerShdw blurRad="50800" dist="38100" dir="2700000" algn="tl">
                    <a:srgbClr val="000000">
                      <a:alpha val="40000"/>
                    </a:srgbClr>
                  </a:outerShdw>
                </a:effectLst>
              </a:rPr>
              <a:t>t'aime plus que ma famille et mes biens</a:t>
            </a:r>
            <a:endParaRPr lang="fr-FR" sz="3600" dirty="0"/>
          </a:p>
        </p:txBody>
      </p:sp>
      <p:sp>
        <p:nvSpPr>
          <p:cNvPr id="3" name="Espace réservé du contenu 2"/>
          <p:cNvSpPr>
            <a:spLocks noGrp="1"/>
          </p:cNvSpPr>
          <p:nvPr>
            <p:ph idx="1"/>
          </p:nvPr>
        </p:nvSpPr>
        <p:spPr>
          <a:xfrm>
            <a:off x="457200" y="1341438"/>
            <a:ext cx="8229600" cy="5256212"/>
          </a:xfrm>
        </p:spPr>
        <p:txBody>
          <a:bodyPr rtlCol="0">
            <a:normAutofit fontScale="85000" lnSpcReduction="20000"/>
          </a:bodyPr>
          <a:lstStyle/>
          <a:p>
            <a:pPr algn="just" fontAlgn="auto">
              <a:spcAft>
                <a:spcPts val="0"/>
              </a:spcAft>
              <a:buFont typeface="Arial" pitchFamily="34" charset="0"/>
              <a:buChar char="•"/>
              <a:defRPr/>
            </a:pPr>
            <a:r>
              <a:rPr lang="fr-FR" b="1" dirty="0">
                <a:effectLst>
                  <a:outerShdw blurRad="50800" dist="38100" dir="2700000" algn="tl">
                    <a:srgbClr val="000000">
                      <a:alpha val="40000"/>
                    </a:srgbClr>
                  </a:outerShdw>
                </a:effectLst>
              </a:rPr>
              <a:t>Un homme est venu chez le Prophète </a:t>
            </a:r>
            <a:r>
              <a:rPr lang="fr-FR" dirty="0">
                <a:effectLst>
                  <a:outerShdw blurRad="50800" dist="38100" dir="2700000" algn="tl">
                    <a:srgbClr val="000000">
                      <a:alpha val="40000"/>
                    </a:srgbClr>
                  </a:outerShdw>
                </a:effectLst>
              </a:rPr>
              <a:t>et a dit </a:t>
            </a:r>
            <a:r>
              <a:rPr lang="fr-FR" dirty="0" smtClean="0">
                <a:effectLst>
                  <a:outerShdw blurRad="50800" dist="38100" dir="2700000" algn="tl">
                    <a:srgbClr val="000000">
                      <a:alpha val="40000"/>
                    </a:srgbClr>
                  </a:outerShdw>
                </a:effectLst>
              </a:rPr>
              <a:t>"</a:t>
            </a:r>
            <a:r>
              <a:rPr lang="fr-FR" dirty="0">
                <a:effectLst>
                  <a:outerShdw blurRad="50800" dist="38100" dir="2700000" algn="tl">
                    <a:srgbClr val="000000">
                      <a:alpha val="40000"/>
                    </a:srgbClr>
                  </a:outerShdw>
                </a:effectLst>
              </a:rPr>
              <a:t>Messager d'Allah, je t'aime plus que ma famille et mes biens. Je me  rappelle de toi et je ne peux pas attendre jusqu'a ce que je puisse venir et te regarder. Je me rappelle que je mourrai et que tu mourras et je sais que quand tu entreras au Paradis, tu seras élevé haut avec les Prophètes. Aussi, si j'y entre, je ne te verrai pas."</a:t>
            </a:r>
            <a:endParaRPr lang="fr-FR" dirty="0"/>
          </a:p>
          <a:p>
            <a:pPr algn="just" fontAlgn="auto">
              <a:spcAft>
                <a:spcPts val="0"/>
              </a:spcAft>
              <a:buFont typeface="Arial" pitchFamily="34" charset="0"/>
              <a:buChar char="•"/>
              <a:defRPr/>
            </a:pPr>
            <a:r>
              <a:rPr lang="fr-FR" dirty="0">
                <a:effectLst>
                  <a:outerShdw blurRad="50800" dist="38100" dir="2700000" algn="tl">
                    <a:srgbClr val="000000">
                      <a:alpha val="40000"/>
                    </a:srgbClr>
                  </a:outerShdw>
                </a:effectLst>
              </a:rPr>
              <a:t>Allah a alors révélé: " </a:t>
            </a:r>
            <a:r>
              <a:rPr lang="fr-FR" b="1" dirty="0">
                <a:effectLst>
                  <a:outerShdw blurRad="50800" dist="38100" dir="2700000" algn="tl">
                    <a:srgbClr val="000000">
                      <a:alpha val="40000"/>
                    </a:srgbClr>
                  </a:outerShdw>
                </a:effectLst>
              </a:rPr>
              <a:t>Quiconque obéit à Allah et au Messager, il est avec ceux qu'Il a favorisés:  les prophètes (la paix soit sur eux tous), les vrais saints, le Martyrs, et les </a:t>
            </a:r>
            <a:r>
              <a:rPr lang="fr-FR" b="1" dirty="0" smtClean="0">
                <a:effectLst>
                  <a:outerShdw blurRad="50800" dist="38100" dir="2700000" algn="tl">
                    <a:srgbClr val="000000">
                      <a:alpha val="40000"/>
                    </a:srgbClr>
                  </a:outerShdw>
                </a:effectLst>
              </a:rPr>
              <a:t>Véridiques. Et </a:t>
            </a:r>
            <a:r>
              <a:rPr lang="fr-FR" b="1" dirty="0">
                <a:effectLst>
                  <a:outerShdw blurRad="50800" dist="38100" dir="2700000" algn="tl">
                    <a:srgbClr val="000000">
                      <a:alpha val="40000"/>
                    </a:srgbClr>
                  </a:outerShdw>
                </a:effectLst>
              </a:rPr>
              <a:t>quelle excellente compagnie.</a:t>
            </a:r>
            <a:r>
              <a:rPr lang="fr-FR" dirty="0">
                <a:effectLst>
                  <a:outerShdw blurRad="50800" dist="38100" dir="2700000" algn="tl">
                    <a:srgbClr val="000000">
                      <a:alpha val="40000"/>
                    </a:srgbClr>
                  </a:outerShdw>
                </a:effectLst>
              </a:rPr>
              <a:t> "  (4:69) . </a:t>
            </a:r>
            <a:r>
              <a:rPr lang="ar-SA" dirty="0" smtClean="0">
                <a:effectLst>
                  <a:outerShdw blurRad="50800" dist="38100" dir="2700000" algn="tl">
                    <a:srgbClr val="000000">
                      <a:alpha val="40000"/>
                    </a:srgbClr>
                  </a:outerShdw>
                </a:effectLst>
              </a:rPr>
              <a:t>     </a:t>
            </a:r>
            <a:endParaRPr lang="fr-FR" dirty="0" smtClean="0">
              <a:effectLst>
                <a:outerShdw blurRad="50800" dist="38100" dir="2700000" algn="tl">
                  <a:srgbClr val="000000">
                    <a:alpha val="40000"/>
                  </a:srgbClr>
                </a:outerShdw>
              </a:effectLst>
            </a:endParaRPr>
          </a:p>
          <a:p>
            <a:pPr algn="just" fontAlgn="auto">
              <a:spcAft>
                <a:spcPts val="0"/>
              </a:spcAft>
              <a:buFont typeface="Arial" pitchFamily="34" charset="0"/>
              <a:buChar char="•"/>
              <a:defRPr/>
            </a:pPr>
            <a:r>
              <a:rPr lang="fr-FR" dirty="0" smtClean="0">
                <a:effectLst>
                  <a:outerShdw blurRad="50800" dist="38100" dir="2700000" algn="tl">
                    <a:srgbClr val="000000">
                      <a:alpha val="40000"/>
                    </a:srgbClr>
                  </a:outerShdw>
                </a:effectLst>
              </a:rPr>
              <a:t>Le </a:t>
            </a:r>
            <a:r>
              <a:rPr lang="fr-FR" dirty="0">
                <a:effectLst>
                  <a:outerShdw blurRad="50800" dist="38100" dir="2700000" algn="tl">
                    <a:srgbClr val="000000">
                      <a:alpha val="40000"/>
                    </a:srgbClr>
                  </a:outerShdw>
                </a:effectLst>
              </a:rPr>
              <a:t>Prophète  appelé l'homme et lui a récité le verset. </a:t>
            </a:r>
            <a:r>
              <a:rPr lang="ar-SA" dirty="0" smtClean="0">
                <a:effectLst>
                  <a:outerShdw blurRad="50800" dist="38100" dir="2700000" algn="tl">
                    <a:srgbClr val="000000">
                      <a:alpha val="40000"/>
                    </a:srgbClr>
                  </a:outerShdw>
                </a:effectLst>
              </a:rPr>
              <a:t>   </a:t>
            </a:r>
            <a:r>
              <a:rPr lang="fr-FR" dirty="0" smtClean="0">
                <a:effectLst>
                  <a:outerShdw blurRad="50800" dist="38100" dir="2700000" algn="tl">
                    <a:srgbClr val="000000">
                      <a:alpha val="40000"/>
                    </a:srgbClr>
                  </a:outerShdw>
                </a:effectLst>
              </a:rPr>
              <a:t>Tabarani </a:t>
            </a:r>
            <a:r>
              <a:rPr lang="fr-FR" dirty="0">
                <a:effectLst>
                  <a:outerShdw blurRad="50800" dist="38100" dir="2700000" algn="tl">
                    <a:srgbClr val="000000">
                      <a:alpha val="40000"/>
                    </a:srgbClr>
                  </a:outerShdw>
                </a:effectLst>
              </a:rPr>
              <a:t>: hadith rapporté d'A'isha et d'Ibn 'Abbas </a:t>
            </a:r>
            <a:endParaRPr lang="fr-FR" dirty="0"/>
          </a:p>
          <a:p>
            <a:pPr fontAlgn="auto">
              <a:spcAft>
                <a:spcPts val="0"/>
              </a:spcAft>
              <a:buFont typeface="Arial" pitchFamily="34" charset="0"/>
              <a:buChar char="•"/>
              <a:defRPr/>
            </a:pPr>
            <a:endParaRPr lang="fr-F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re 1"/>
          <p:cNvSpPr>
            <a:spLocks noGrp="1"/>
          </p:cNvSpPr>
          <p:nvPr>
            <p:ph type="title"/>
          </p:nvPr>
        </p:nvSpPr>
        <p:spPr>
          <a:xfrm>
            <a:off x="457200" y="115888"/>
            <a:ext cx="8229600" cy="1009650"/>
          </a:xfrm>
        </p:spPr>
        <p:txBody>
          <a:bodyPr/>
          <a:lstStyle/>
          <a:p>
            <a:r>
              <a:rPr lang="ar-AE" b="1" smtClean="0"/>
              <a:t>الموازنة بين الخوف والرجاء</a:t>
            </a:r>
            <a:endParaRPr lang="fr-FR" smtClean="0"/>
          </a:p>
        </p:txBody>
      </p:sp>
      <p:sp>
        <p:nvSpPr>
          <p:cNvPr id="3" name="Espace réservé du contenu 2"/>
          <p:cNvSpPr>
            <a:spLocks noGrp="1"/>
          </p:cNvSpPr>
          <p:nvPr>
            <p:ph idx="1"/>
          </p:nvPr>
        </p:nvSpPr>
        <p:spPr>
          <a:xfrm>
            <a:off x="468313" y="1628775"/>
            <a:ext cx="8229600" cy="4857750"/>
          </a:xfrm>
        </p:spPr>
        <p:txBody>
          <a:bodyPr rtlCol="0">
            <a:normAutofit fontScale="77500" lnSpcReduction="20000"/>
          </a:bodyPr>
          <a:lstStyle/>
          <a:p>
            <a:pPr algn="r" rtl="1" fontAlgn="auto">
              <a:spcAft>
                <a:spcPts val="0"/>
              </a:spcAft>
              <a:buFont typeface="Arial" pitchFamily="34" charset="0"/>
              <a:buChar char="•"/>
              <a:defRPr/>
            </a:pPr>
            <a:r>
              <a:rPr lang="ar-AE" b="1" dirty="0" smtClean="0"/>
              <a:t>لابد </a:t>
            </a:r>
            <a:r>
              <a:rPr lang="ar-AE" b="1" dirty="0"/>
              <a:t>من الموازنة بين الخوف </a:t>
            </a:r>
            <a:r>
              <a:rPr lang="ar-AE" b="1" dirty="0" smtClean="0"/>
              <a:t>والرجاء</a:t>
            </a:r>
            <a:endParaRPr lang="ar-SA" b="1" dirty="0" smtClean="0"/>
          </a:p>
          <a:p>
            <a:pPr algn="just" fontAlgn="auto">
              <a:spcAft>
                <a:spcPts val="0"/>
              </a:spcAft>
              <a:buFont typeface="Arial" pitchFamily="34" charset="0"/>
              <a:buChar char="•"/>
              <a:defRPr/>
            </a:pPr>
            <a:r>
              <a:rPr lang="fr-FR" dirty="0" smtClean="0"/>
              <a:t>Le croyant doit se situer entre la peur du châtiment d’Allah et l’espoir de Son pardon.</a:t>
            </a:r>
          </a:p>
          <a:p>
            <a:pPr algn="just" fontAlgn="auto">
              <a:spcAft>
                <a:spcPts val="0"/>
              </a:spcAft>
              <a:buFont typeface="Arial" pitchFamily="34" charset="0"/>
              <a:buChar char="•"/>
              <a:defRPr/>
            </a:pPr>
            <a:r>
              <a:rPr lang="fr-FR" dirty="0" smtClean="0"/>
              <a:t>Si son cœur se remplit uniquement de peur, il désespérera de la clémence d’Allah, exalté soit-Il. Or Allah, exalte soit-Il, dit (sens du verset) : « Ne désespérez jamais de la Grâce d’Allah ! Seuls les mécréants perdent l’espoir en Allah. » (Coran : 12/87)</a:t>
            </a:r>
          </a:p>
          <a:p>
            <a:pPr algn="just" fontAlgn="auto">
              <a:spcAft>
                <a:spcPts val="0"/>
              </a:spcAft>
              <a:buFont typeface="Arial" pitchFamily="34" charset="0"/>
              <a:buChar char="•"/>
              <a:defRPr/>
            </a:pPr>
            <a:r>
              <a:rPr lang="fr-FR" dirty="0" smtClean="0"/>
              <a:t> Si son cœur se remplit uniquement d’espoir, il pensera être à l’abri du stratagème d’Allah. Or Allah, exalte soit-Il dit (sens du verset) : « Se sont-ils crus à l’abri du  stratagème d’Allah ? Seuls ceux qui courent à leur perdition croient être à l’abri du stratagème d’Allah. » (Coran : 7/99)</a:t>
            </a:r>
            <a:endParaRPr lang="fr-FR"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713"/>
            <a:ext cx="8229600" cy="5505450"/>
          </a:xfrm>
        </p:spPr>
        <p:txBody>
          <a:bodyPr rtlCol="0">
            <a:normAutofit fontScale="85000" lnSpcReduction="20000"/>
          </a:bodyPr>
          <a:lstStyle/>
          <a:p>
            <a:pPr algn="just" fontAlgn="auto">
              <a:spcAft>
                <a:spcPts val="0"/>
              </a:spcAft>
              <a:buFont typeface="Arial" pitchFamily="34" charset="0"/>
              <a:buChar char="•"/>
              <a:defRPr/>
            </a:pPr>
            <a:r>
              <a:rPr lang="fr-FR" dirty="0" smtClean="0"/>
              <a:t>Le Croyant doit constamment vivre entre la crainte de l’Enfer et l’espoir du Paradis. Il ne doit à aucun moment se sentir à l’abri stratagème d’Allah.</a:t>
            </a:r>
          </a:p>
          <a:p>
            <a:pPr algn="just" fontAlgn="auto">
              <a:spcAft>
                <a:spcPts val="0"/>
              </a:spcAft>
              <a:buFont typeface="Arial" pitchFamily="34" charset="0"/>
              <a:buChar char="•"/>
              <a:defRPr/>
            </a:pPr>
            <a:r>
              <a:rPr lang="fr-FR" dirty="0" smtClean="0"/>
              <a:t>C’est ce qu’a compris le calife bien guidé Abou </a:t>
            </a:r>
            <a:r>
              <a:rPr lang="fr-FR" dirty="0" err="1" smtClean="0"/>
              <a:t>Bakr</a:t>
            </a:r>
            <a:r>
              <a:rPr lang="fr-FR" dirty="0" smtClean="0"/>
              <a:t> (</a:t>
            </a:r>
            <a:r>
              <a:rPr lang="fr-FR" dirty="0" err="1" smtClean="0"/>
              <a:t>Radhya</a:t>
            </a:r>
            <a:r>
              <a:rPr lang="fr-FR" dirty="0" smtClean="0"/>
              <a:t> Allahou </a:t>
            </a:r>
            <a:r>
              <a:rPr lang="fr-FR" dirty="0" err="1" smtClean="0"/>
              <a:t>Anhou</a:t>
            </a:r>
            <a:r>
              <a:rPr lang="fr-FR" dirty="0" smtClean="0"/>
              <a:t>) lorsqu’il disait que même s’il avait un pied au Paradis il ne se sentirait à l’abri du stratagème d’Allah que lorsqu’il y mettrait l’autre.</a:t>
            </a:r>
          </a:p>
          <a:p>
            <a:pPr algn="just" fontAlgn="auto">
              <a:spcAft>
                <a:spcPts val="0"/>
              </a:spcAft>
              <a:buFont typeface="Arial" pitchFamily="34" charset="0"/>
              <a:buChar char="•"/>
              <a:defRPr/>
            </a:pPr>
            <a:r>
              <a:rPr lang="fr-FR" dirty="0" smtClean="0"/>
              <a:t>Dans un hadith authentique le Prophète - Salla Allahou '</a:t>
            </a:r>
            <a:r>
              <a:rPr lang="fr-FR" dirty="0" err="1" smtClean="0"/>
              <a:t>Alaihi</a:t>
            </a:r>
            <a:r>
              <a:rPr lang="fr-FR" dirty="0" smtClean="0"/>
              <a:t> wa Salam - nous dit qu’un homme peut faire durant toute sa vie l’œuvre des gens destinés au Paradis et commettre à sa fin un péché qui l’envoie droit en Enfer. De même qu’un homme peut agir toute sa vie à la façon des gens destinés à l’Enfer puis faire à sa fin une seule bonne action qui lui ouvre les portes du Paradis.</a:t>
            </a:r>
            <a:endParaRPr lang="fr-FR"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re 1"/>
          <p:cNvSpPr>
            <a:spLocks noGrp="1"/>
          </p:cNvSpPr>
          <p:nvPr>
            <p:ph type="title"/>
          </p:nvPr>
        </p:nvSpPr>
        <p:spPr/>
        <p:txBody>
          <a:bodyPr/>
          <a:lstStyle/>
          <a:p>
            <a:r>
              <a:rPr lang="ar-AE" sz="2800" smtClean="0"/>
              <a:t>لا تيأسوا من روح الله</a:t>
            </a:r>
            <a:r>
              <a:rPr lang="ar-SA" sz="2800" b="1" smtClean="0"/>
              <a:t/>
            </a:r>
            <a:br>
              <a:rPr lang="ar-SA" sz="2800" b="1" smtClean="0"/>
            </a:br>
            <a:r>
              <a:rPr lang="fr-FR" sz="2800" i="1" smtClean="0"/>
              <a:t>Ne désespérez jamais de la Grâce d’Allah</a:t>
            </a:r>
            <a:endParaRPr lang="fr-FR" sz="2800" smtClean="0"/>
          </a:p>
        </p:txBody>
      </p:sp>
      <p:sp>
        <p:nvSpPr>
          <p:cNvPr id="3" name="Espace réservé du contenu 2"/>
          <p:cNvSpPr>
            <a:spLocks noGrp="1"/>
          </p:cNvSpPr>
          <p:nvPr>
            <p:ph idx="1"/>
          </p:nvPr>
        </p:nvSpPr>
        <p:spPr/>
        <p:txBody>
          <a:bodyPr rtlCol="0">
            <a:normAutofit lnSpcReduction="10000"/>
          </a:bodyPr>
          <a:lstStyle/>
          <a:p>
            <a:pPr algn="r" rtl="1" fontAlgn="auto">
              <a:spcAft>
                <a:spcPts val="0"/>
              </a:spcAft>
              <a:buFont typeface="Arial" pitchFamily="34" charset="0"/>
              <a:buChar char="•"/>
              <a:defRPr/>
            </a:pPr>
            <a:r>
              <a:rPr lang="ar-AE" dirty="0"/>
              <a:t>الرجاء </a:t>
            </a:r>
            <a:r>
              <a:rPr lang="ar-AE" dirty="0" smtClean="0"/>
              <a:t>ضد </a:t>
            </a:r>
            <a:r>
              <a:rPr lang="ar-AE" dirty="0"/>
              <a:t>اليأس </a:t>
            </a:r>
            <a:endParaRPr lang="ar-SA" dirty="0"/>
          </a:p>
          <a:p>
            <a:pPr algn="r" rtl="1" fontAlgn="auto">
              <a:spcAft>
                <a:spcPts val="0"/>
              </a:spcAft>
              <a:buFont typeface="Arial" pitchFamily="34" charset="0"/>
              <a:buChar char="•"/>
              <a:defRPr/>
            </a:pPr>
            <a:r>
              <a:rPr lang="ar-AE" dirty="0" smtClean="0"/>
              <a:t>واليأس </a:t>
            </a:r>
            <a:r>
              <a:rPr lang="ar-SA" dirty="0" smtClean="0"/>
              <a:t>من </a:t>
            </a:r>
            <a:r>
              <a:rPr lang="ar-AE" dirty="0" smtClean="0"/>
              <a:t>رحمة</a:t>
            </a:r>
            <a:r>
              <a:rPr lang="ar-SA" dirty="0" smtClean="0"/>
              <a:t> الله</a:t>
            </a:r>
            <a:r>
              <a:rPr lang="ar-AE" dirty="0" smtClean="0"/>
              <a:t> معصية </a:t>
            </a:r>
            <a:endParaRPr lang="ar-SA" dirty="0" smtClean="0"/>
          </a:p>
          <a:p>
            <a:pPr algn="r" rtl="1" fontAlgn="auto">
              <a:spcAft>
                <a:spcPts val="0"/>
              </a:spcAft>
              <a:buFont typeface="Arial" pitchFamily="34" charset="0"/>
              <a:buChar char="•"/>
              <a:defRPr/>
            </a:pPr>
            <a:r>
              <a:rPr lang="ar-SA" dirty="0" smtClean="0"/>
              <a:t>قال تعالى: </a:t>
            </a:r>
            <a:r>
              <a:rPr lang="ar-AE" dirty="0" smtClean="0"/>
              <a:t>((</a:t>
            </a:r>
            <a:r>
              <a:rPr lang="ar-AE" dirty="0"/>
              <a:t>يا بني اذهبوا فتحسسوا من يوسف وأخيه ولا تيأسوا من روح الله إنه لا ييأس من روح الله إلا القوم الكافرون</a:t>
            </a:r>
            <a:r>
              <a:rPr lang="ar-AE" dirty="0" smtClean="0"/>
              <a:t>)) قالها يعقوب عليه السلام لأبنائه..</a:t>
            </a:r>
            <a:endParaRPr lang="ar-SA" dirty="0" smtClean="0"/>
          </a:p>
          <a:p>
            <a:pPr fontAlgn="auto">
              <a:spcAft>
                <a:spcPts val="0"/>
              </a:spcAft>
              <a:buFont typeface="Arial" pitchFamily="34" charset="0"/>
              <a:buChar char="•"/>
              <a:defRPr/>
            </a:pPr>
            <a:r>
              <a:rPr lang="fr-FR" i="1" dirty="0" smtClean="0"/>
              <a:t>Ne désespérez jamais de la Grâce d’Allah ! Seuls les mécréants perdent l’espoir en Allah." (Sourate 12 Verset 87)</a:t>
            </a:r>
            <a:r>
              <a:rPr lang="fr-FR" dirty="0" smtClean="0"/>
              <a:t/>
            </a:r>
            <a:br>
              <a:rPr lang="fr-FR" dirty="0" smtClean="0"/>
            </a:br>
            <a:endParaRPr lang="ar-SA" dirty="0" smtClean="0"/>
          </a:p>
          <a:p>
            <a:pPr algn="r" rtl="1" fontAlgn="auto">
              <a:spcAft>
                <a:spcPts val="0"/>
              </a:spcAft>
              <a:buFont typeface="Arial" pitchFamily="34" charset="0"/>
              <a:buChar char="•"/>
              <a:defRPr/>
            </a:pPr>
            <a:endParaRPr lang="fr-FR" dirty="0"/>
          </a:p>
          <a:p>
            <a:pPr algn="r" rtl="1" fontAlgn="auto">
              <a:spcAft>
                <a:spcPts val="0"/>
              </a:spcAft>
              <a:buFont typeface="Arial" pitchFamily="34" charset="0"/>
              <a:buChar char="•"/>
              <a:defRPr/>
            </a:pPr>
            <a:endParaRPr lang="fr-FR"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re 1"/>
          <p:cNvSpPr>
            <a:spLocks noGrp="1"/>
          </p:cNvSpPr>
          <p:nvPr>
            <p:ph type="title"/>
          </p:nvPr>
        </p:nvSpPr>
        <p:spPr>
          <a:xfrm>
            <a:off x="457200" y="274638"/>
            <a:ext cx="8229600" cy="922337"/>
          </a:xfrm>
        </p:spPr>
        <p:txBody>
          <a:bodyPr/>
          <a:lstStyle/>
          <a:p>
            <a:r>
              <a:rPr lang="ar-SY" smtClean="0"/>
              <a:t>إِنَّ رَحْمَتِي غَلَبَتْ غَضَبِي</a:t>
            </a:r>
            <a:endParaRPr lang="fr-FR" smtClean="0"/>
          </a:p>
        </p:txBody>
      </p:sp>
      <p:sp>
        <p:nvSpPr>
          <p:cNvPr id="3" name="Espace réservé du contenu 2"/>
          <p:cNvSpPr>
            <a:spLocks noGrp="1"/>
          </p:cNvSpPr>
          <p:nvPr>
            <p:ph idx="1"/>
          </p:nvPr>
        </p:nvSpPr>
        <p:spPr>
          <a:xfrm>
            <a:off x="250825" y="1341438"/>
            <a:ext cx="8642350" cy="5327650"/>
          </a:xfrm>
        </p:spPr>
        <p:txBody>
          <a:bodyPr rtlCol="0">
            <a:normAutofit fontScale="92500" lnSpcReduction="10000"/>
          </a:bodyPr>
          <a:lstStyle/>
          <a:p>
            <a:pPr algn="just" rtl="1" fontAlgn="auto">
              <a:spcAft>
                <a:spcPts val="0"/>
              </a:spcAft>
              <a:buFont typeface="Arial" pitchFamily="34" charset="0"/>
              <a:buChar char="•"/>
              <a:defRPr/>
            </a:pPr>
            <a:r>
              <a:rPr lang="ar-SY" dirty="0" smtClean="0"/>
              <a:t>‏عَنْ ‏أَبِي هُرَيْرَةَ – رَضِيَ اللَّهُ عَنْهُ – قال: قَالَ رَسُولَ اللَّهِ صَلَّى اللَّهُ عَلَيْهِ وَسَلَّمَ: ‏"لَمَّا قَضَى اللَّهُ الْخَلْقَ، كَتَبَ فِي كِتَابِهِ، فَهُوَ عِنْدَهُ فَوْقَ الْعَرْشِ": (إِنَّ رَحْمَتِي غَلَبَتْ غَضَبِي).</a:t>
            </a:r>
            <a:r>
              <a:rPr lang="ar-SA" dirty="0" smtClean="0"/>
              <a:t>						</a:t>
            </a:r>
            <a:endParaRPr lang="ar-SA" i="1" dirty="0" smtClean="0"/>
          </a:p>
          <a:p>
            <a:pPr algn="just" fontAlgn="auto">
              <a:spcAft>
                <a:spcPts val="0"/>
              </a:spcAft>
              <a:buFont typeface="Arial" pitchFamily="34" charset="0"/>
              <a:buChar char="•"/>
              <a:defRPr/>
            </a:pPr>
            <a:r>
              <a:rPr lang="fr-FR" i="1" dirty="0" smtClean="0"/>
              <a:t>Selon Abou </a:t>
            </a:r>
            <a:r>
              <a:rPr lang="fr-FR" i="1" dirty="0" err="1" smtClean="0"/>
              <a:t>Hourayra</a:t>
            </a:r>
            <a:r>
              <a:rPr lang="fr-FR" i="1" dirty="0" smtClean="0"/>
              <a:t> (qu'Allah l'agrée), le Messager d' Allah (que la paix et la bénédiction d'Allah soient sur lui) a dit : " Lorsqu'Allah fit la création, II écrivit dans un Livre qui se trouve près de Lui au-dessus du Trône : " Ma miséricorde a vaincu Ma colère" (Rapporté par Al </a:t>
            </a:r>
            <a:r>
              <a:rPr lang="fr-FR" i="1" dirty="0" err="1" smtClean="0"/>
              <a:t>Boukhary</a:t>
            </a:r>
            <a:r>
              <a:rPr lang="fr-FR" i="1" dirty="0" smtClean="0"/>
              <a:t> et </a:t>
            </a:r>
            <a:r>
              <a:rPr lang="fr-FR" i="1" dirty="0" err="1" smtClean="0"/>
              <a:t>Muslim</a:t>
            </a:r>
            <a:r>
              <a:rPr lang="fr-FR" i="1" dirty="0" smtClean="0"/>
              <a:t>)</a:t>
            </a:r>
            <a:r>
              <a:rPr lang="ar-SA" i="1" dirty="0" smtClean="0"/>
              <a:t>						</a:t>
            </a: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250"/>
            <a:ext cx="8229600" cy="5649913"/>
          </a:xfrm>
        </p:spPr>
        <p:txBody>
          <a:bodyPr rtlCol="0">
            <a:normAutofit fontScale="85000" lnSpcReduction="20000"/>
          </a:bodyPr>
          <a:lstStyle/>
          <a:p>
            <a:pPr algn="just" rtl="1" fontAlgn="auto">
              <a:spcAft>
                <a:spcPts val="0"/>
              </a:spcAft>
              <a:buFont typeface="Arial" pitchFamily="34" charset="0"/>
              <a:buChar char="•"/>
              <a:defRPr/>
            </a:pPr>
            <a:r>
              <a:rPr lang="ar-SY" b="1" dirty="0" smtClean="0"/>
              <a:t>عن</a:t>
            </a:r>
            <a:r>
              <a:rPr lang="fr-FR" b="1" dirty="0" smtClean="0"/>
              <a:t> </a:t>
            </a:r>
            <a:r>
              <a:rPr lang="ar-SA" b="1" dirty="0"/>
              <a:t>أ</a:t>
            </a:r>
            <a:r>
              <a:rPr lang="ar-SA" b="1" dirty="0" smtClean="0"/>
              <a:t>نس رضي الله عنه </a:t>
            </a:r>
            <a:r>
              <a:rPr lang="ar-SY" b="1" dirty="0" smtClean="0"/>
              <a:t>أن </a:t>
            </a:r>
            <a:r>
              <a:rPr lang="ar-SY" b="1" dirty="0"/>
              <a:t>النبي صلى الله عليه وسلم دخل على شاب وهو في الموت فقال كيف </a:t>
            </a:r>
            <a:r>
              <a:rPr lang="ar-SY" b="1" dirty="0" smtClean="0"/>
              <a:t>تجدك</a:t>
            </a:r>
            <a:r>
              <a:rPr lang="ar-SA" b="1" dirty="0"/>
              <a:t>.</a:t>
            </a:r>
            <a:r>
              <a:rPr lang="ar-SY" b="1" dirty="0" smtClean="0"/>
              <a:t> </a:t>
            </a:r>
            <a:r>
              <a:rPr lang="ar-SY" b="1" dirty="0"/>
              <a:t>قال والله يا رسول الله أني أرجو الله وإني أخاف </a:t>
            </a:r>
            <a:r>
              <a:rPr lang="ar-SY" b="1" dirty="0" smtClean="0"/>
              <a:t>ذنوبي</a:t>
            </a:r>
            <a:r>
              <a:rPr lang="ar-SA" b="1" dirty="0" smtClean="0"/>
              <a:t>. </a:t>
            </a:r>
            <a:r>
              <a:rPr lang="ar-SY" b="1" dirty="0" smtClean="0"/>
              <a:t>فقال </a:t>
            </a:r>
            <a:r>
              <a:rPr lang="ar-SY" b="1" dirty="0"/>
              <a:t>رسول الله صلى الله عليه وسلم لا يجتمعان في قلب عبد في مثل هذا الموطن إلا أعطاه الله ما يرجو وآمنه مما </a:t>
            </a:r>
            <a:r>
              <a:rPr lang="ar-SY" b="1" dirty="0" smtClean="0"/>
              <a:t>يخاف</a:t>
            </a:r>
            <a:endParaRPr lang="ar-SA" b="1" dirty="0" smtClean="0"/>
          </a:p>
          <a:p>
            <a:pPr marL="0" indent="0" algn="just" rtl="1" fontAlgn="auto">
              <a:spcAft>
                <a:spcPts val="0"/>
              </a:spcAft>
              <a:buFont typeface="Arial" pitchFamily="34" charset="0"/>
              <a:buNone/>
              <a:defRPr/>
            </a:pPr>
            <a:endParaRPr lang="fr-FR" dirty="0" smtClean="0"/>
          </a:p>
          <a:p>
            <a:pPr algn="just" fontAlgn="auto">
              <a:spcAft>
                <a:spcPts val="0"/>
              </a:spcAft>
              <a:buFont typeface="Arial" pitchFamily="34" charset="0"/>
              <a:buChar char="•"/>
              <a:defRPr/>
            </a:pPr>
            <a:r>
              <a:rPr lang="fr-FR" dirty="0" smtClean="0"/>
              <a:t>Le Prophète -Salla Allahou '</a:t>
            </a:r>
            <a:r>
              <a:rPr lang="fr-FR" dirty="0" err="1" smtClean="0"/>
              <a:t>Alaihi</a:t>
            </a:r>
            <a:r>
              <a:rPr lang="fr-FR" dirty="0" smtClean="0"/>
              <a:t> wa Salam- entra un jour chez un jeune homme en pleine agonie, il lui dit alors : « Comment te sens-tu ? ». Il dit : « Par Allah ! Ô Messager d'Allah, j'ai espoir en Allah, mais j'ai peur à cause de mes péchés. » Le Messager d'Allah lui dit alors : « </a:t>
            </a:r>
            <a:r>
              <a:rPr lang="fr-FR" dirty="0"/>
              <a:t>Tout adorateur qui réunit dans son cœur ces deux choses -l'espoir et la crainte- pendant son agonie, Allah –Exalté soit-Il- lui donnera ce qu'il espère et le préservera de ce qu'il craint</a:t>
            </a:r>
            <a:r>
              <a:rPr lang="fr-FR" dirty="0" smtClean="0"/>
              <a:t>.» (Tirmidhi, Sahih selon Albany).</a:t>
            </a:r>
            <a:endParaRPr lang="fr-FR"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re 1"/>
          <p:cNvSpPr>
            <a:spLocks noGrp="1"/>
          </p:cNvSpPr>
          <p:nvPr>
            <p:ph type="title"/>
          </p:nvPr>
        </p:nvSpPr>
        <p:spPr>
          <a:xfrm>
            <a:off x="457200" y="274638"/>
            <a:ext cx="8229600" cy="850900"/>
          </a:xfrm>
        </p:spPr>
        <p:txBody>
          <a:bodyPr/>
          <a:lstStyle/>
          <a:p>
            <a:r>
              <a:rPr lang="ar-SA" smtClean="0"/>
              <a:t>حديث عائشة</a:t>
            </a:r>
            <a:endParaRPr lang="fr-FR" smtClean="0"/>
          </a:p>
        </p:txBody>
      </p:sp>
      <p:sp>
        <p:nvSpPr>
          <p:cNvPr id="3" name="Espace réservé du contenu 2"/>
          <p:cNvSpPr>
            <a:spLocks noGrp="1"/>
          </p:cNvSpPr>
          <p:nvPr>
            <p:ph idx="1"/>
          </p:nvPr>
        </p:nvSpPr>
        <p:spPr/>
        <p:txBody>
          <a:bodyPr rtlCol="0">
            <a:normAutofit fontScale="77500" lnSpcReduction="20000"/>
          </a:bodyPr>
          <a:lstStyle/>
          <a:p>
            <a:pPr algn="just" rtl="1" fontAlgn="auto">
              <a:spcAft>
                <a:spcPts val="0"/>
              </a:spcAft>
              <a:buFont typeface="Arial" pitchFamily="34" charset="0"/>
              <a:buChar char="•"/>
              <a:defRPr/>
            </a:pPr>
            <a:r>
              <a:rPr lang="ar-AE" dirty="0" smtClean="0"/>
              <a:t>عن عائشة زوج النبي صلى الله عليه وسلم : ((سألت النبي صلى الله عليه وسلم عن هذه الآية (( الذين يؤتون ما آتوا وقلوبهم وجلة)) أهم الذين يشربون الخمر ويسرقون؟ قال : لا يا بنت الصديق، ولكنهم الذين يصومون ويصلون ويتصدقون وهم يخافون أن لا يقبل منهم)).((أولئك الذين يسارعون في الخيرات)) قال الحسن: عملوا لله بالطاعات واجتهدوا فيها وخافوا أن ترد عليهم ..</a:t>
            </a:r>
            <a:endParaRPr lang="fr-FR" dirty="0" smtClean="0"/>
          </a:p>
          <a:p>
            <a:pPr algn="just" rtl="1" fontAlgn="auto">
              <a:spcAft>
                <a:spcPts val="0"/>
              </a:spcAft>
              <a:buFont typeface="Arial" pitchFamily="34" charset="0"/>
              <a:buChar char="•"/>
              <a:defRPr/>
            </a:pPr>
            <a:r>
              <a:rPr lang="ar-AE" dirty="0" smtClean="0"/>
              <a:t>إن الم</a:t>
            </a:r>
            <a:r>
              <a:rPr lang="ar-SA" dirty="0" smtClean="0"/>
              <a:t>ؤ</a:t>
            </a:r>
            <a:r>
              <a:rPr lang="ar-AE" dirty="0" smtClean="0"/>
              <a:t>من جمع إحساناً وخشية، وإن المنافق جمع إساءة وأمناً..!</a:t>
            </a:r>
            <a:endParaRPr lang="ar-SA" dirty="0" smtClean="0"/>
          </a:p>
          <a:p>
            <a:pPr algn="just" fontAlgn="auto">
              <a:spcAft>
                <a:spcPts val="0"/>
              </a:spcAft>
              <a:buFont typeface="Arial" pitchFamily="34" charset="0"/>
              <a:buChar char="•"/>
              <a:defRPr/>
            </a:pPr>
            <a:r>
              <a:rPr lang="fr-FR" dirty="0" err="1" smtClean="0"/>
              <a:t>Allâh</a:t>
            </a:r>
            <a:r>
              <a:rPr lang="fr-FR" dirty="0" smtClean="0"/>
              <a:t> dit : </a:t>
            </a:r>
            <a:r>
              <a:rPr lang="ar-SA" dirty="0" smtClean="0"/>
              <a:t>]</a:t>
            </a:r>
            <a:r>
              <a:rPr lang="fr-FR" dirty="0" smtClean="0"/>
              <a:t>Ceux qui en accomplissant leurs actes de piété, sont pénétrés de crainte à l’idée qu’un jour ils retourneront auprès de leur Seigneur</a:t>
            </a:r>
            <a:r>
              <a:rPr lang="ar-SA" dirty="0" smtClean="0"/>
              <a:t>[</a:t>
            </a:r>
            <a:r>
              <a:rPr lang="fr-FR" dirty="0" smtClean="0"/>
              <a:t> (Les Croyants) v. 60. En récitant ce verset, Aïcha demanda au Prophète si Dieu parlait ici des pécheurs ? Il répondit qu’il s’agissait des croyants qui prient et jeûnent, et qui craignent que leurs œuvres ne soient pas agréées par </a:t>
            </a:r>
            <a:r>
              <a:rPr lang="fr-FR" dirty="0" err="1" smtClean="0"/>
              <a:t>Allâh</a:t>
            </a:r>
            <a:endParaRPr lang="fr-FR" dirty="0" smtClean="0"/>
          </a:p>
          <a:p>
            <a:pPr algn="r" rtl="1" fontAlgn="auto">
              <a:spcAft>
                <a:spcPts val="0"/>
              </a:spcAft>
              <a:buFont typeface="Arial" pitchFamily="34" charset="0"/>
              <a:buChar char="•"/>
              <a:defRPr/>
            </a:pP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900"/>
          </a:xfrm>
        </p:spPr>
        <p:txBody>
          <a:bodyPr rtlCol="0">
            <a:normAutofit fontScale="90000"/>
          </a:bodyPr>
          <a:lstStyle/>
          <a:p>
            <a:pPr rtl="1" fontAlgn="auto">
              <a:spcAft>
                <a:spcPts val="0"/>
              </a:spcAft>
              <a:defRPr/>
            </a:pPr>
            <a:r>
              <a:rPr lang="ar-SA" dirty="0" smtClean="0"/>
              <a:t>1- معرفة أركان الإيمان والتصديق بها</a:t>
            </a:r>
            <a:r>
              <a:rPr lang="fr-FR" dirty="0" smtClean="0"/>
              <a:t/>
            </a:r>
            <a:br>
              <a:rPr lang="fr-FR" dirty="0" smtClean="0"/>
            </a:br>
            <a:r>
              <a:rPr lang="fr-FR" dirty="0" smtClean="0"/>
              <a:t>1- Prendre connaissance des croyances</a:t>
            </a:r>
            <a:endParaRPr lang="fr-FR" dirty="0"/>
          </a:p>
        </p:txBody>
      </p:sp>
      <p:sp>
        <p:nvSpPr>
          <p:cNvPr id="3" name="Espace réservé du contenu 2"/>
          <p:cNvSpPr>
            <a:spLocks noGrp="1"/>
          </p:cNvSpPr>
          <p:nvPr>
            <p:ph idx="1"/>
          </p:nvPr>
        </p:nvSpPr>
        <p:spPr>
          <a:xfrm>
            <a:off x="457200" y="2060575"/>
            <a:ext cx="8229600" cy="4065588"/>
          </a:xfrm>
        </p:spPr>
        <p:txBody>
          <a:bodyPr rtlCol="0">
            <a:normAutofit fontScale="77500" lnSpcReduction="20000"/>
          </a:bodyPr>
          <a:lstStyle/>
          <a:p>
            <a:pPr algn="just" fontAlgn="auto">
              <a:spcAft>
                <a:spcPts val="0"/>
              </a:spcAft>
              <a:buFont typeface="Arial" pitchFamily="34" charset="0"/>
              <a:buChar char="•"/>
              <a:defRPr/>
            </a:pPr>
            <a:r>
              <a:rPr lang="fr-FR" dirty="0"/>
              <a:t>A</a:t>
            </a:r>
            <a:r>
              <a:rPr lang="fr-FR" dirty="0" smtClean="0"/>
              <a:t>voir </a:t>
            </a:r>
            <a:r>
              <a:rPr lang="fr-FR" dirty="0"/>
              <a:t>pris connaissance (</a:t>
            </a:r>
            <a:r>
              <a:rPr lang="fr-FR" b="1" i="1" dirty="0"/>
              <a:t>ma'rifa</a:t>
            </a:r>
            <a:r>
              <a:rPr lang="fr-FR" dirty="0"/>
              <a:t>) des croyances (</a:t>
            </a:r>
            <a:r>
              <a:rPr lang="fr-FR" i="1" dirty="0"/>
              <a:t>'aqîda</a:t>
            </a:r>
            <a:r>
              <a:rPr lang="fr-FR" dirty="0"/>
              <a:t>) essentielles (</a:t>
            </a:r>
            <a:r>
              <a:rPr lang="fr-FR" i="1" dirty="0"/>
              <a:t>min dharûriyyât id-dîn</a:t>
            </a:r>
            <a:r>
              <a:rPr lang="fr-FR" dirty="0"/>
              <a:t>), à propos </a:t>
            </a:r>
            <a:r>
              <a:rPr lang="fr-FR" dirty="0" smtClean="0"/>
              <a:t>de: </a:t>
            </a:r>
          </a:p>
          <a:p>
            <a:pPr fontAlgn="auto">
              <a:spcAft>
                <a:spcPts val="0"/>
              </a:spcAft>
              <a:buFont typeface="Arial" pitchFamily="34" charset="0"/>
              <a:buChar char="•"/>
              <a:defRPr/>
            </a:pPr>
            <a:r>
              <a:rPr lang="fr-FR" dirty="0" smtClean="0"/>
              <a:t>Allah taâla</a:t>
            </a:r>
          </a:p>
          <a:p>
            <a:pPr fontAlgn="auto">
              <a:spcAft>
                <a:spcPts val="0"/>
              </a:spcAft>
              <a:buFont typeface="Arial" pitchFamily="34" charset="0"/>
              <a:buChar char="•"/>
              <a:defRPr/>
            </a:pPr>
            <a:r>
              <a:rPr lang="fr-FR" dirty="0"/>
              <a:t>D</a:t>
            </a:r>
            <a:r>
              <a:rPr lang="fr-FR" dirty="0" smtClean="0"/>
              <a:t>e </a:t>
            </a:r>
            <a:r>
              <a:rPr lang="fr-FR" dirty="0"/>
              <a:t>Ses </a:t>
            </a:r>
            <a:r>
              <a:rPr lang="fr-FR" dirty="0" smtClean="0"/>
              <a:t>Anges </a:t>
            </a:r>
          </a:p>
          <a:p>
            <a:pPr fontAlgn="auto">
              <a:spcAft>
                <a:spcPts val="0"/>
              </a:spcAft>
              <a:buFont typeface="Arial" pitchFamily="34" charset="0"/>
              <a:buChar char="•"/>
              <a:defRPr/>
            </a:pPr>
            <a:r>
              <a:rPr lang="fr-FR" dirty="0"/>
              <a:t>D</a:t>
            </a:r>
            <a:r>
              <a:rPr lang="fr-FR" dirty="0" smtClean="0"/>
              <a:t>e </a:t>
            </a:r>
            <a:r>
              <a:rPr lang="fr-FR" dirty="0"/>
              <a:t>Ses </a:t>
            </a:r>
            <a:r>
              <a:rPr lang="fr-FR" dirty="0" smtClean="0"/>
              <a:t>Prophètes</a:t>
            </a:r>
          </a:p>
          <a:p>
            <a:pPr fontAlgn="auto">
              <a:spcAft>
                <a:spcPts val="0"/>
              </a:spcAft>
              <a:buFont typeface="Arial" pitchFamily="34" charset="0"/>
              <a:buChar char="•"/>
              <a:defRPr/>
            </a:pPr>
            <a:r>
              <a:rPr lang="fr-FR" dirty="0"/>
              <a:t>D</a:t>
            </a:r>
            <a:r>
              <a:rPr lang="fr-FR" dirty="0" smtClean="0"/>
              <a:t>e </a:t>
            </a:r>
            <a:r>
              <a:rPr lang="fr-FR" dirty="0"/>
              <a:t>Ses </a:t>
            </a:r>
            <a:r>
              <a:rPr lang="fr-FR" dirty="0" smtClean="0"/>
              <a:t>révélations</a:t>
            </a:r>
          </a:p>
          <a:p>
            <a:pPr fontAlgn="auto">
              <a:spcAft>
                <a:spcPts val="0"/>
              </a:spcAft>
              <a:buFont typeface="Arial" pitchFamily="34" charset="0"/>
              <a:buChar char="•"/>
              <a:defRPr/>
            </a:pPr>
            <a:r>
              <a:rPr lang="fr-FR" dirty="0"/>
              <a:t>D</a:t>
            </a:r>
            <a:r>
              <a:rPr lang="fr-FR" dirty="0" smtClean="0"/>
              <a:t>u </a:t>
            </a:r>
            <a:r>
              <a:rPr lang="fr-FR" dirty="0"/>
              <a:t>Jour dernier et de la </a:t>
            </a:r>
            <a:r>
              <a:rPr lang="fr-FR" dirty="0" smtClean="0"/>
              <a:t>prédestination</a:t>
            </a:r>
          </a:p>
          <a:p>
            <a:pPr fontAlgn="auto">
              <a:spcAft>
                <a:spcPts val="0"/>
              </a:spcAft>
              <a:buFont typeface="Arial" pitchFamily="34" charset="0"/>
              <a:buChar char="•"/>
              <a:defRPr/>
            </a:pPr>
            <a:r>
              <a:rPr lang="fr-FR" dirty="0"/>
              <a:t>Le destin (la </a:t>
            </a:r>
            <a:r>
              <a:rPr lang="fr-FR" dirty="0" smtClean="0"/>
              <a:t>Prédestination)</a:t>
            </a:r>
          </a:p>
          <a:p>
            <a:pPr fontAlgn="auto">
              <a:spcAft>
                <a:spcPts val="0"/>
              </a:spcAft>
              <a:buFont typeface="Arial" pitchFamily="34" charset="0"/>
              <a:buChar char="•"/>
              <a:defRPr/>
            </a:pPr>
            <a:r>
              <a:rPr lang="fr-FR" dirty="0" smtClean="0"/>
              <a:t>Et </a:t>
            </a:r>
            <a:r>
              <a:rPr lang="fr-FR" dirty="0"/>
              <a:t>avoir accepté cela comme étant ses croyances, celles auxquelles on </a:t>
            </a:r>
            <a:r>
              <a:rPr lang="fr-FR" dirty="0" smtClean="0"/>
              <a:t>adhère?</a:t>
            </a:r>
            <a:r>
              <a:rPr lang="fr-FR" dirty="0"/>
              <a:t/>
            </a:r>
            <a:br>
              <a:rPr lang="fr-FR" dirty="0"/>
            </a:b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93775"/>
          </a:xfrm>
        </p:spPr>
        <p:txBody>
          <a:bodyPr rtlCol="0">
            <a:normAutofit fontScale="90000"/>
          </a:bodyPr>
          <a:lstStyle/>
          <a:p>
            <a:pPr fontAlgn="auto">
              <a:spcAft>
                <a:spcPts val="0"/>
              </a:spcAft>
              <a:defRPr/>
            </a:pPr>
            <a:r>
              <a:rPr lang="ar-SA" i="1" dirty="0" smtClean="0"/>
              <a:t>معرفة كلمة التوحيد لا إله إلا الله</a:t>
            </a:r>
            <a:br>
              <a:rPr lang="ar-SA" i="1" dirty="0" smtClean="0"/>
            </a:br>
            <a:r>
              <a:rPr lang="fr-FR" i="1" dirty="0" smtClean="0"/>
              <a:t>Il n'y a de divinité que Dieu</a:t>
            </a:r>
            <a:endParaRPr lang="fr-FR" dirty="0"/>
          </a:p>
        </p:txBody>
      </p:sp>
      <p:sp>
        <p:nvSpPr>
          <p:cNvPr id="22530" name="Espace réservé du contenu 2"/>
          <p:cNvSpPr>
            <a:spLocks noGrp="1"/>
          </p:cNvSpPr>
          <p:nvPr>
            <p:ph idx="1"/>
          </p:nvPr>
        </p:nvSpPr>
        <p:spPr>
          <a:xfrm>
            <a:off x="457200" y="1600200"/>
            <a:ext cx="8229600" cy="4852988"/>
          </a:xfrm>
        </p:spPr>
        <p:txBody>
          <a:bodyPr/>
          <a:lstStyle/>
          <a:p>
            <a:pPr algn="just"/>
            <a:r>
              <a:rPr lang="fr-FR" smtClean="0"/>
              <a:t>Avoir pris connaissance (</a:t>
            </a:r>
            <a:r>
              <a:rPr lang="fr-FR" b="1" i="1" smtClean="0"/>
              <a:t>ma'rifa</a:t>
            </a:r>
            <a:r>
              <a:rPr lang="fr-FR" smtClean="0"/>
              <a:t>) de ce que la formule </a:t>
            </a:r>
            <a:r>
              <a:rPr lang="fr-FR" i="1" smtClean="0"/>
              <a:t>"Il n'y a de divinité que Dieu"</a:t>
            </a:r>
            <a:r>
              <a:rPr lang="fr-FR" smtClean="0"/>
              <a:t> signifie de façon détaillée, dans toutes ses implications. </a:t>
            </a:r>
          </a:p>
          <a:p>
            <a:pPr algn="just"/>
            <a:r>
              <a:rPr lang="fr-FR" smtClean="0"/>
              <a:t>Avoir accepté cela comme étant sa croyance et se préserver concrètement de faire </a:t>
            </a:r>
            <a:r>
              <a:rPr lang="fr-FR" b="1" smtClean="0"/>
              <a:t>tout</a:t>
            </a:r>
            <a:r>
              <a:rPr lang="fr-FR" smtClean="0"/>
              <a:t> </a:t>
            </a:r>
            <a:r>
              <a:rPr lang="fr-FR" b="1" smtClean="0"/>
              <a:t>acte </a:t>
            </a:r>
            <a:r>
              <a:rPr lang="fr-FR" smtClean="0"/>
              <a:t>de L'Association majeur (</a:t>
            </a:r>
            <a:r>
              <a:rPr lang="fr-FR" b="1" i="1" u="sng" smtClean="0"/>
              <a:t>shirk akbar)</a:t>
            </a:r>
            <a:r>
              <a:rPr lang="fr-FR" smtClean="0"/>
              <a:t> et </a:t>
            </a:r>
            <a:r>
              <a:rPr lang="fr-FR" b="1" smtClean="0"/>
              <a:t>tout</a:t>
            </a:r>
            <a:r>
              <a:rPr lang="fr-FR" smtClean="0"/>
              <a:t> </a:t>
            </a:r>
            <a:r>
              <a:rPr lang="fr-FR" b="1" smtClean="0"/>
              <a:t>acte </a:t>
            </a:r>
            <a:r>
              <a:rPr lang="fr-FR" smtClean="0"/>
              <a:t>de L'Association Mineure  (</a:t>
            </a:r>
            <a:r>
              <a:rPr lang="fr-FR" b="1" i="1" u="sng" smtClean="0"/>
              <a:t>shirk asghar jalî)</a:t>
            </a:r>
            <a:endParaRPr lang="fr-FR" smtClean="0"/>
          </a:p>
          <a:p>
            <a:endParaRPr lang="fr-FR"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988</TotalTime>
  <Words>6928</Words>
  <Application>Microsoft Office PowerPoint</Application>
  <PresentationFormat>Affichage à l'écran (4:3)</PresentationFormat>
  <Paragraphs>298</Paragraphs>
  <Slides>78</Slides>
  <Notes>3</Notes>
  <HiddenSlides>0</HiddenSlides>
  <MMClips>0</MMClips>
  <ScaleCrop>false</ScaleCrop>
  <HeadingPairs>
    <vt:vector size="6" baseType="variant">
      <vt:variant>
        <vt:lpstr>Polices utilisées</vt:lpstr>
      </vt:variant>
      <vt:variant>
        <vt:i4>11</vt:i4>
      </vt:variant>
      <vt:variant>
        <vt:lpstr>Modèle de conception</vt:lpstr>
      </vt:variant>
      <vt:variant>
        <vt:i4>1</vt:i4>
      </vt:variant>
      <vt:variant>
        <vt:lpstr>Titres des diapositives</vt:lpstr>
      </vt:variant>
      <vt:variant>
        <vt:i4>78</vt:i4>
      </vt:variant>
    </vt:vector>
  </HeadingPairs>
  <TitlesOfParts>
    <vt:vector size="90" baseType="lpstr">
      <vt:lpstr>Calibri</vt:lpstr>
      <vt:lpstr>Arial</vt:lpstr>
      <vt:lpstr>Times New Roman</vt:lpstr>
      <vt:lpstr>Traditional Arabic</vt:lpstr>
      <vt:lpstr>AGA Arabesque</vt:lpstr>
      <vt:lpstr>Angsana New</vt:lpstr>
      <vt:lpstr>Andalus</vt:lpstr>
      <vt:lpstr>PMingLiU-ExtB</vt:lpstr>
      <vt:lpstr>Arabic Typesetting</vt:lpstr>
      <vt:lpstr>SimSun</vt:lpstr>
      <vt:lpstr>AL-Mateen</vt:lpstr>
      <vt:lpstr>Thème Office</vt:lpstr>
      <vt:lpstr>الإيمان أولا أعمال القلوب</vt:lpstr>
      <vt:lpstr>Diapositive 2</vt:lpstr>
      <vt:lpstr>Diapositive 3</vt:lpstr>
      <vt:lpstr>تعلمنا الإيمان قبل أن نتعلم القرآن</vt:lpstr>
      <vt:lpstr>Hadith Jundub ibn Abdillâh</vt:lpstr>
      <vt:lpstr>Abdoullah ibn 'Omar</vt:lpstr>
      <vt:lpstr>La foi en premier</vt:lpstr>
      <vt:lpstr>1- معرفة أركان الإيمان والتصديق بها 1- Prendre connaissance des croyances</vt:lpstr>
      <vt:lpstr>معرفة كلمة التوحيد لا إله إلا الله Il n'y a de divinité que Dieu</vt:lpstr>
      <vt:lpstr>الشعور بمعية الله Développé un fort sentiment de Présence d’Allah </vt:lpstr>
      <vt:lpstr>وَهُوَ مَعَكُمْ أَيْنَ مَا كُنْتُمْ}}</vt:lpstr>
      <vt:lpstr>وَإِذَا سَأَلَكَ عِبَادِي عَنِّي فَإِنِّي قَرِيبٌ</vt:lpstr>
      <vt:lpstr>Il Ya une relation directe entre Adhikr et le sentiment de Présence d’Allah</vt:lpstr>
      <vt:lpstr>Diapositive 14</vt:lpstr>
      <vt:lpstr>اجلس بنا نؤمن ساعة</vt:lpstr>
      <vt:lpstr>Diapositive 16</vt:lpstr>
      <vt:lpstr>La certitudeاليقين  </vt:lpstr>
      <vt:lpstr>الإيمان بالغيب</vt:lpstr>
      <vt:lpstr>La certitude (yaqîn) est la foi tout entière</vt:lpstr>
      <vt:lpstr>الامر كله بيد الله</vt:lpstr>
      <vt:lpstr>كلمة ابن القيم</vt:lpstr>
      <vt:lpstr>وفى الأرض آيات  للموقنين</vt:lpstr>
      <vt:lpstr> عليه السلامMoussaموسى </vt:lpstr>
      <vt:lpstr> عليه السلامIbrahimإبراهيم </vt:lpstr>
      <vt:lpstr>إن الله معنا Allah est avec nous</vt:lpstr>
      <vt:lpstr>حديث ابن عباس</vt:lpstr>
      <vt:lpstr>Hadith Ibno Abbâs</vt:lpstr>
      <vt:lpstr>La foi ferme</vt:lpstr>
      <vt:lpstr>Diapositive 29</vt:lpstr>
      <vt:lpstr>Faiblesse dans  la certitude= faiblesse de la foi</vt:lpstr>
      <vt:lpstr>ومما يدل على أهمية اليقين :</vt:lpstr>
      <vt:lpstr>L’endurance et la certitude</vt:lpstr>
      <vt:lpstr>التوكل La confiance en Allah</vt:lpstr>
      <vt:lpstr>Diapositive 34</vt:lpstr>
      <vt:lpstr>التوكل على الله دليل على صدق الإيمان</vt:lpstr>
      <vt:lpstr>التوكل والتواكل </vt:lpstr>
      <vt:lpstr>Parole d’ Ibn Al-Qayyim </vt:lpstr>
      <vt:lpstr>التوكل عمل القلب</vt:lpstr>
      <vt:lpstr>Al ikhlâss</vt:lpstr>
      <vt:lpstr>Diapositive 40</vt:lpstr>
      <vt:lpstr>إنما الأعمال بالنيات</vt:lpstr>
      <vt:lpstr>إن الله ينظر إلى قلوبنا</vt:lpstr>
      <vt:lpstr>Parole de sage</vt:lpstr>
      <vt:lpstr>Ainsi, seuls touchent notre Créateur</vt:lpstr>
      <vt:lpstr>إنما يبعث الناس على نياتهم</vt:lpstr>
      <vt:lpstr>Hadith Ibno Abas</vt:lpstr>
      <vt:lpstr>الأجر حسب النية</vt:lpstr>
      <vt:lpstr>Diapositive 48</vt:lpstr>
      <vt:lpstr>النية أساس القبول</vt:lpstr>
      <vt:lpstr>Diapositive 50</vt:lpstr>
      <vt:lpstr>حديث الثلاثة الذين سدت عليهم الصخرة مدخل الغار</vt:lpstr>
      <vt:lpstr>فقال رجل منهم :</vt:lpstr>
      <vt:lpstr>وقال الآخر :</vt:lpstr>
      <vt:lpstr>وقال الثالث:</vt:lpstr>
      <vt:lpstr>Hadith des trois personnes enfermées dans une grotte</vt:lpstr>
      <vt:lpstr>Diapositive 56</vt:lpstr>
      <vt:lpstr>Diapositive 57</vt:lpstr>
      <vt:lpstr>Diapositive 58</vt:lpstr>
      <vt:lpstr>رب عمل صغير تعظمه النية</vt:lpstr>
      <vt:lpstr>إخلاص السلف الصالح في أعمالهم</vt:lpstr>
      <vt:lpstr>الاخلاص ينجي العبد من النار يوم القيامة</vt:lpstr>
      <vt:lpstr>Développé un amour pour Dieu</vt:lpstr>
      <vt:lpstr>من عرف ربه أحبه</vt:lpstr>
      <vt:lpstr>قل هو الله أحد</vt:lpstr>
      <vt:lpstr>Diapositive 65</vt:lpstr>
      <vt:lpstr>Tester ton amour pour Allah.</vt:lpstr>
      <vt:lpstr> Ceux qui aiment Allah aiment également les croyants </vt:lpstr>
      <vt:lpstr>-   L’amour du prophète  </vt:lpstr>
      <vt:lpstr>Diapositive 69</vt:lpstr>
      <vt:lpstr>Diapositive 70</vt:lpstr>
      <vt:lpstr>كيف أحب الصحابة رَسُول اللَّهِ صَلَّى اللَّهُ عَلَيْهِ وَسَلَّمَ</vt:lpstr>
      <vt:lpstr>Je t'aime plus que ma famille et mes biens</vt:lpstr>
      <vt:lpstr>الموازنة بين الخوف والرجاء</vt:lpstr>
      <vt:lpstr>Diapositive 74</vt:lpstr>
      <vt:lpstr>لا تيأسوا من روح الله Ne désespérez jamais de la Grâce d’Allah</vt:lpstr>
      <vt:lpstr>إِنَّ رَحْمَتِي غَلَبَتْ غَضَبِي</vt:lpstr>
      <vt:lpstr>Diapositive 77</vt:lpstr>
      <vt:lpstr>حديث عائشة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salem</dc:creator>
  <cp:lastModifiedBy>Connexion</cp:lastModifiedBy>
  <cp:revision>80</cp:revision>
  <dcterms:created xsi:type="dcterms:W3CDTF">2012-11-12T23:08:52Z</dcterms:created>
  <dcterms:modified xsi:type="dcterms:W3CDTF">2012-12-20T22:56:13Z</dcterms:modified>
</cp:coreProperties>
</file>