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8" r:id="rId6"/>
    <p:sldId id="260" r:id="rId7"/>
    <p:sldId id="261" r:id="rId8"/>
    <p:sldId id="262" r:id="rId9"/>
    <p:sldId id="277" r:id="rId10"/>
    <p:sldId id="283" r:id="rId11"/>
    <p:sldId id="284" r:id="rId12"/>
    <p:sldId id="280" r:id="rId13"/>
    <p:sldId id="264" r:id="rId14"/>
    <p:sldId id="265" r:id="rId15"/>
    <p:sldId id="266" r:id="rId16"/>
    <p:sldId id="267" r:id="rId17"/>
    <p:sldId id="263" r:id="rId18"/>
    <p:sldId id="281" r:id="rId19"/>
    <p:sldId id="268" r:id="rId20"/>
    <p:sldId id="269" r:id="rId21"/>
    <p:sldId id="270" r:id="rId22"/>
    <p:sldId id="272" r:id="rId23"/>
    <p:sldId id="271" r:id="rId24"/>
    <p:sldId id="273" r:id="rId25"/>
    <p:sldId id="274" r:id="rId26"/>
    <p:sldId id="285" r:id="rId27"/>
    <p:sldId id="275" r:id="rId28"/>
    <p:sldId id="276" r:id="rId29"/>
    <p:sldId id="282" r:id="rId3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6BEF0A2-945A-4A8E-BBD7-70E8FDA2CD7F}" type="datetimeFigureOut">
              <a:rPr lang="fr-FR" smtClean="0"/>
              <a:pPr/>
              <a:t>28/07/2013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F15EDBA8-8584-4C70-8FAC-A4C5CDE7F952}"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6BEF0A2-945A-4A8E-BBD7-70E8FDA2CD7F}" type="datetimeFigureOut">
              <a:rPr lang="fr-FR" smtClean="0"/>
              <a:pPr/>
              <a:t>28/07/2013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F15EDBA8-8584-4C70-8FAC-A4C5CDE7F952}"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6BEF0A2-945A-4A8E-BBD7-70E8FDA2CD7F}" type="datetimeFigureOut">
              <a:rPr lang="fr-FR" smtClean="0"/>
              <a:pPr/>
              <a:t>28/07/2013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F15EDBA8-8584-4C70-8FAC-A4C5CDE7F952}"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6BEF0A2-945A-4A8E-BBD7-70E8FDA2CD7F}" type="datetimeFigureOut">
              <a:rPr lang="fr-FR" smtClean="0"/>
              <a:pPr/>
              <a:t>28/07/2013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F15EDBA8-8584-4C70-8FAC-A4C5CDE7F952}"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6BEF0A2-945A-4A8E-BBD7-70E8FDA2CD7F}" type="datetimeFigureOut">
              <a:rPr lang="fr-FR" smtClean="0"/>
              <a:pPr/>
              <a:t>28/07/2013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F15EDBA8-8584-4C70-8FAC-A4C5CDE7F952}"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6BEF0A2-945A-4A8E-BBD7-70E8FDA2CD7F}" type="datetimeFigureOut">
              <a:rPr lang="fr-FR" smtClean="0"/>
              <a:pPr/>
              <a:t>28/07/2013</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F15EDBA8-8584-4C70-8FAC-A4C5CDE7F952}"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6BEF0A2-945A-4A8E-BBD7-70E8FDA2CD7F}" type="datetimeFigureOut">
              <a:rPr lang="fr-FR" smtClean="0"/>
              <a:pPr/>
              <a:t>28/07/2013</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F15EDBA8-8584-4C70-8FAC-A4C5CDE7F952}"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6BEF0A2-945A-4A8E-BBD7-70E8FDA2CD7F}" type="datetimeFigureOut">
              <a:rPr lang="fr-FR" smtClean="0"/>
              <a:pPr/>
              <a:t>28/07/2013</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F15EDBA8-8584-4C70-8FAC-A4C5CDE7F952}"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6BEF0A2-945A-4A8E-BBD7-70E8FDA2CD7F}" type="datetimeFigureOut">
              <a:rPr lang="fr-FR" smtClean="0"/>
              <a:pPr/>
              <a:t>28/07/2013</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F15EDBA8-8584-4C70-8FAC-A4C5CDE7F952}"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6BEF0A2-945A-4A8E-BBD7-70E8FDA2CD7F}" type="datetimeFigureOut">
              <a:rPr lang="fr-FR" smtClean="0"/>
              <a:pPr/>
              <a:t>28/07/2013</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F15EDBA8-8584-4C70-8FAC-A4C5CDE7F952}"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6BEF0A2-945A-4A8E-BBD7-70E8FDA2CD7F}" type="datetimeFigureOut">
              <a:rPr lang="fr-FR" smtClean="0"/>
              <a:pPr/>
              <a:t>28/07/2013</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F15EDBA8-8584-4C70-8FAC-A4C5CDE7F952}"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BEF0A2-945A-4A8E-BBD7-70E8FDA2CD7F}" type="datetimeFigureOut">
              <a:rPr lang="fr-FR" smtClean="0"/>
              <a:pPr/>
              <a:t>28/07/2013</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5EDBA8-8584-4C70-8FAC-A4C5CDE7F952}"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style>
          <a:lnRef idx="0">
            <a:schemeClr val="accent3"/>
          </a:lnRef>
          <a:fillRef idx="3">
            <a:schemeClr val="accent3"/>
          </a:fillRef>
          <a:effectRef idx="3">
            <a:schemeClr val="accent3"/>
          </a:effectRef>
          <a:fontRef idx="minor">
            <a:schemeClr val="lt1"/>
          </a:fontRef>
        </p:style>
        <p:txBody>
          <a:bodyPr>
            <a:normAutofit/>
          </a:bodyPr>
          <a:lstStyle/>
          <a:p>
            <a:r>
              <a:rPr lang="fr-FR" b="1" dirty="0"/>
              <a:t>s'aimer</a:t>
            </a:r>
            <a:r>
              <a:rPr lang="fr-FR" dirty="0"/>
              <a:t> en </a:t>
            </a:r>
            <a:r>
              <a:rPr lang="fr-FR" b="1" dirty="0"/>
              <a:t>Allah</a:t>
            </a:r>
            <a:r>
              <a:rPr lang="fr-FR" dirty="0"/>
              <a:t>, </a:t>
            </a:r>
            <a:r>
              <a:rPr lang="fr-FR" b="1" dirty="0" smtClean="0"/>
              <a:t>malgré </a:t>
            </a:r>
            <a:r>
              <a:rPr lang="fr-FR" b="1" dirty="0"/>
              <a:t>nos divergences</a:t>
            </a:r>
            <a:endParaRPr lang="fr-FR" dirty="0"/>
          </a:p>
        </p:txBody>
      </p:sp>
      <p:sp>
        <p:nvSpPr>
          <p:cNvPr id="3" name="Sous-titre 2"/>
          <p:cNvSpPr>
            <a:spLocks noGrp="1"/>
          </p:cNvSpPr>
          <p:nvPr>
            <p:ph type="subTitle" idx="1"/>
          </p:nvPr>
        </p:nvSpPr>
        <p:spPr>
          <a:xfrm>
            <a:off x="2483768" y="4221088"/>
            <a:ext cx="4176464" cy="720080"/>
          </a:xfrm>
        </p:spPr>
        <p:style>
          <a:lnRef idx="0">
            <a:schemeClr val="accent1"/>
          </a:lnRef>
          <a:fillRef idx="3">
            <a:schemeClr val="accent1"/>
          </a:fillRef>
          <a:effectRef idx="3">
            <a:schemeClr val="accent1"/>
          </a:effectRef>
          <a:fontRef idx="minor">
            <a:schemeClr val="lt1"/>
          </a:fontRef>
        </p:style>
        <p:txBody>
          <a:bodyPr>
            <a:normAutofit fontScale="85000" lnSpcReduction="10000"/>
          </a:bodyPr>
          <a:lstStyle/>
          <a:p>
            <a:r>
              <a:rPr lang="fr-FR" dirty="0" smtClean="0"/>
              <a:t>Abdelmajid  Nouar Tlemçeni</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Ecoute les paroles de savants</a:t>
            </a:r>
            <a:endParaRPr lang="fr-FR" dirty="0"/>
          </a:p>
        </p:txBody>
      </p:sp>
      <p:sp>
        <p:nvSpPr>
          <p:cNvPr id="3" name="Espace réservé du contenu 2"/>
          <p:cNvSpPr>
            <a:spLocks noGrp="1"/>
          </p:cNvSpPr>
          <p:nvPr>
            <p:ph idx="1"/>
          </p:nvPr>
        </p:nvSpPr>
        <p:spPr/>
        <p:txBody>
          <a:bodyPr>
            <a:normAutofit fontScale="92500"/>
          </a:bodyPr>
          <a:lstStyle/>
          <a:p>
            <a:pPr algn="just"/>
            <a:r>
              <a:rPr lang="fr-FR" dirty="0"/>
              <a:t>L</a:t>
            </a:r>
            <a:r>
              <a:rPr lang="fr-FR" dirty="0" smtClean="0"/>
              <a:t>’Imam </a:t>
            </a:r>
            <a:r>
              <a:rPr lang="fr-FR" dirty="0"/>
              <a:t>Ahmed (qu'Allah lui fasse miséricorde) a dit : -« Calomnier les savants, et surtout les grands savants, fait partie des grands péchés </a:t>
            </a:r>
            <a:r>
              <a:rPr lang="fr-FR" dirty="0" smtClean="0"/>
              <a:t>».</a:t>
            </a:r>
          </a:p>
          <a:p>
            <a:pPr algn="just"/>
            <a:r>
              <a:rPr lang="fr-FR" dirty="0" smtClean="0"/>
              <a:t> </a:t>
            </a:r>
            <a:r>
              <a:rPr lang="fr-FR" dirty="0"/>
              <a:t>Et </a:t>
            </a:r>
            <a:r>
              <a:rPr lang="fr-FR" dirty="0" err="1"/>
              <a:t>Maalik</a:t>
            </a:r>
            <a:r>
              <a:rPr lang="fr-FR" dirty="0"/>
              <a:t> ibn Dinar a dit </a:t>
            </a:r>
            <a:r>
              <a:rPr lang="fr-FR" dirty="0" smtClean="0"/>
              <a:t>: « </a:t>
            </a:r>
            <a:r>
              <a:rPr lang="fr-FR" dirty="0"/>
              <a:t>Le fait de pas être pieux est un mal qui suffit à l’homme, alors qu’il médit les pieux ».</a:t>
            </a:r>
          </a:p>
          <a:p>
            <a:pPr algn="just"/>
            <a:r>
              <a:rPr lang="en-GB" dirty="0" err="1"/>
              <a:t>L’imam</a:t>
            </a:r>
            <a:r>
              <a:rPr lang="en-GB" dirty="0"/>
              <a:t> Ad-</a:t>
            </a:r>
            <a:r>
              <a:rPr lang="en-GB" dirty="0" err="1"/>
              <a:t>Dhahabi</a:t>
            </a:r>
            <a:r>
              <a:rPr lang="en-GB" dirty="0"/>
              <a:t> a </a:t>
            </a:r>
            <a:r>
              <a:rPr lang="en-GB" dirty="0" err="1"/>
              <a:t>dit</a:t>
            </a:r>
            <a:r>
              <a:rPr lang="en-GB" dirty="0"/>
              <a:t> </a:t>
            </a:r>
            <a:r>
              <a:rPr lang="en-GB" dirty="0" smtClean="0"/>
              <a:t>: </a:t>
            </a:r>
            <a:r>
              <a:rPr lang="fr-FR" dirty="0" smtClean="0"/>
              <a:t>« </a:t>
            </a:r>
            <a:r>
              <a:rPr lang="fr-FR" dirty="0"/>
              <a:t>La parole sur les savants nécessite de la justice et de la piété et de la science ». </a:t>
            </a:r>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a:bodyPr>
          <a:lstStyle/>
          <a:p>
            <a:pPr algn="just"/>
            <a:r>
              <a:rPr lang="fr-FR" dirty="0"/>
              <a:t>Ibn </a:t>
            </a:r>
            <a:r>
              <a:rPr lang="fr-FR" dirty="0" err="1"/>
              <a:t>Sirine</a:t>
            </a:r>
            <a:r>
              <a:rPr lang="fr-FR" dirty="0"/>
              <a:t> (qu'Allah lui fasse miséricorde) a dit : </a:t>
            </a:r>
            <a:r>
              <a:rPr lang="fr-FR" dirty="0" smtClean="0"/>
              <a:t>   « </a:t>
            </a:r>
            <a:r>
              <a:rPr lang="fr-FR" dirty="0"/>
              <a:t>Tu es injuste envers ton frère si tu mentionnes le pire de ce que tu connais à son sujet, et que tu caches le bien le concernant ». Ibn Al-</a:t>
            </a:r>
            <a:r>
              <a:rPr lang="fr-FR" dirty="0" err="1"/>
              <a:t>Moubaarak</a:t>
            </a:r>
            <a:r>
              <a:rPr lang="fr-FR" dirty="0"/>
              <a:t> a dit : -« Le croyant recherche les excuses, et l’hypocrite recherche les erreurs ».</a:t>
            </a:r>
          </a:p>
          <a:p>
            <a:pPr algn="just"/>
            <a:r>
              <a:rPr lang="fr-FR" dirty="0"/>
              <a:t>Et un autre a dit : -« Le musulman cache [les défauts] et conseille, et l’hypocrite salit la réputation et divulgue les secrets ».</a:t>
            </a: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04864"/>
            <a:ext cx="8229600" cy="3921299"/>
          </a:xfrm>
        </p:spPr>
        <p:txBody>
          <a:bodyPr/>
          <a:lstStyle/>
          <a:p>
            <a:pPr algn="r" rtl="1"/>
            <a:r>
              <a:rPr lang="ar-EG" dirty="0" smtClean="0"/>
              <a:t>قال الإمام  </a:t>
            </a:r>
            <a:r>
              <a:rPr lang="ar-EG" dirty="0" err="1" smtClean="0"/>
              <a:t>الطحاوي</a:t>
            </a:r>
            <a:r>
              <a:rPr lang="ar-EG" dirty="0" smtClean="0"/>
              <a:t> - رحمه </a:t>
            </a:r>
            <a:r>
              <a:rPr lang="ar-EG" dirty="0" err="1" smtClean="0"/>
              <a:t>الله -:</a:t>
            </a:r>
            <a:endParaRPr lang="ar-EG" dirty="0" smtClean="0"/>
          </a:p>
          <a:p>
            <a:pPr algn="r" rtl="1"/>
            <a:r>
              <a:rPr lang="ar-EG" dirty="0" smtClean="0"/>
              <a:t> (وعلماء السلف من السابقين، ومن بعدهم من التابعين، أهل الخير والأثر، وأهل الفقه </a:t>
            </a:r>
            <a:r>
              <a:rPr lang="ar-EG" dirty="0" err="1" smtClean="0"/>
              <a:t>والنظر </a:t>
            </a:r>
            <a:r>
              <a:rPr lang="ar-EG" dirty="0" smtClean="0"/>
              <a:t>– لا يذكرون إلا بالجميل، ومن ذكرهم بسوء فهو على غير سبيل</a:t>
            </a:r>
            <a:r>
              <a:rPr lang="ar-EG" dirty="0" err="1" smtClean="0"/>
              <a:t>).</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gens de l'Enfer</a:t>
            </a:r>
            <a:endParaRPr lang="fr-FR" dirty="0"/>
          </a:p>
        </p:txBody>
      </p:sp>
      <p:sp>
        <p:nvSpPr>
          <p:cNvPr id="3" name="Espace réservé du contenu 2"/>
          <p:cNvSpPr>
            <a:spLocks noGrp="1"/>
          </p:cNvSpPr>
          <p:nvPr>
            <p:ph idx="1"/>
          </p:nvPr>
        </p:nvSpPr>
        <p:spPr>
          <a:xfrm>
            <a:off x="457200" y="1600200"/>
            <a:ext cx="8229600" cy="4853136"/>
          </a:xfrm>
        </p:spPr>
        <p:txBody>
          <a:bodyPr/>
          <a:lstStyle/>
          <a:p>
            <a:pPr algn="just"/>
            <a:r>
              <a:rPr lang="fr-FR" dirty="0"/>
              <a:t>Le prophète (paix et bénédictions sur lui) a dit : « Ne vous informerais-je pas au sujet des gens de l'Enfer? Tout dur, arrogant et orgueilleux » (Bukhari, Muslim) .	                                        Le comportement de certain personnes parmi les musulmans ne sont-ils pas ceux des gens de l'Enfer.. grossièreté, vulgarité et orgueil</a:t>
            </a:r>
            <a:r>
              <a:rPr lang="fr-FR" dirty="0" smtClean="0"/>
              <a:t>.</a:t>
            </a:r>
          </a:p>
          <a:p>
            <a:pPr algn="just"/>
            <a:r>
              <a:rPr lang="fr-FR" dirty="0" smtClean="0"/>
              <a:t> Ils sont rudes</a:t>
            </a:r>
            <a:r>
              <a:rPr lang="fr-FR" dirty="0"/>
              <a:t>, vulgaires et sévères entre eux...  </a:t>
            </a:r>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Allah n 'aime pas la vulgarité et la grossièreté</a:t>
            </a:r>
            <a:endParaRPr lang="fr-FR" b="1" dirty="0"/>
          </a:p>
        </p:txBody>
      </p:sp>
      <p:sp>
        <p:nvSpPr>
          <p:cNvPr id="3" name="Espace réservé du contenu 2"/>
          <p:cNvSpPr>
            <a:spLocks noGrp="1"/>
          </p:cNvSpPr>
          <p:nvPr>
            <p:ph idx="1"/>
          </p:nvPr>
        </p:nvSpPr>
        <p:spPr>
          <a:xfrm>
            <a:off x="457200" y="1772816"/>
            <a:ext cx="8229600" cy="4896544"/>
          </a:xfrm>
        </p:spPr>
        <p:txBody>
          <a:bodyPr>
            <a:normAutofit fontScale="77500" lnSpcReduction="20000"/>
          </a:bodyPr>
          <a:lstStyle/>
          <a:p>
            <a:pPr algn="just"/>
            <a:r>
              <a:rPr lang="fr-FR" dirty="0"/>
              <a:t>Ils ont oublier la parole d'Allah: </a:t>
            </a:r>
            <a:r>
              <a:rPr lang="ar-SA" dirty="0"/>
              <a:t>}</a:t>
            </a:r>
            <a:r>
              <a:rPr lang="fr-FR" dirty="0"/>
              <a:t>Puis, parlez-lui gentiment. Peut-être se rappellera-t-il ou craindra-t-il</a:t>
            </a:r>
            <a:r>
              <a:rPr lang="ar-SA" dirty="0"/>
              <a:t>{</a:t>
            </a:r>
            <a:r>
              <a:rPr lang="fr-FR" dirty="0"/>
              <a:t>   </a:t>
            </a:r>
            <a:endParaRPr lang="fr-FR" dirty="0" smtClean="0"/>
          </a:p>
          <a:p>
            <a:pPr algn="just"/>
            <a:r>
              <a:rPr lang="fr-FR" dirty="0" smtClean="0"/>
              <a:t>La </a:t>
            </a:r>
            <a:r>
              <a:rPr lang="fr-FR" dirty="0"/>
              <a:t>parole du Prophète à Aicha, - lorsqu'elle dit aux ennemis du prophète: «Mais que la mort et la malédiction d'Allah soient sur vous » - : « Allah aime la courtoisie dans toute chose », </a:t>
            </a:r>
            <a:endParaRPr lang="fr-FR" dirty="0" smtClean="0"/>
          </a:p>
          <a:p>
            <a:pPr algn="just"/>
            <a:r>
              <a:rPr lang="fr-FR" dirty="0"/>
              <a:t>E</a:t>
            </a:r>
            <a:r>
              <a:rPr lang="fr-FR" dirty="0" smtClean="0"/>
              <a:t>t </a:t>
            </a:r>
            <a:r>
              <a:rPr lang="fr-FR" dirty="0"/>
              <a:t>dans une autre version: « Tais-toi, ô Aicha. Allah n 'aime pas la vulgarité et la grossièreté » (Rapporté par Muslim</a:t>
            </a:r>
            <a:r>
              <a:rPr lang="fr-FR" dirty="0" smtClean="0"/>
              <a:t>)..</a:t>
            </a:r>
          </a:p>
          <a:p>
            <a:pPr algn="just"/>
            <a:r>
              <a:rPr lang="fr-FR" dirty="0"/>
              <a:t>Si le verset ci dessus a été révélé au sujet de Pharaon, la plus mécréante créature d’Allah, et que malgré cela il mérite la bonne parole... et si le hadith, cité ci-dessus, concernait des ennemis du prophète, et que toutefois ils méritent la courtoisie... nos frères musulmans ne méritent-ils donc pas cette douceur et cette courtoisie.</a:t>
            </a:r>
          </a:p>
          <a:p>
            <a:pPr algn="just"/>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just"/>
            <a:r>
              <a:rPr lang="fr-FR" dirty="0"/>
              <a:t>Blâmer un mal </a:t>
            </a:r>
            <a:r>
              <a:rPr lang="fr-FR" dirty="0" smtClean="0"/>
              <a:t>ou </a:t>
            </a:r>
            <a:r>
              <a:rPr lang="fr-FR" dirty="0"/>
              <a:t>corriger les erreurs n'implique pas d'élever les voix </a:t>
            </a:r>
            <a:endParaRPr lang="fr-FR" dirty="0" smtClean="0"/>
          </a:p>
          <a:p>
            <a:pPr algn="just"/>
            <a:r>
              <a:rPr lang="fr-FR" dirty="0" smtClean="0"/>
              <a:t>Et </a:t>
            </a:r>
            <a:r>
              <a:rPr lang="fr-FR" dirty="0"/>
              <a:t>d'agir </a:t>
            </a:r>
            <a:r>
              <a:rPr lang="fr-FR" dirty="0" smtClean="0"/>
              <a:t>vulgairement</a:t>
            </a:r>
          </a:p>
          <a:p>
            <a:pPr algn="just"/>
            <a:r>
              <a:rPr lang="fr-FR" dirty="0" smtClean="0"/>
              <a:t>de </a:t>
            </a:r>
            <a:r>
              <a:rPr lang="fr-FR" dirty="0"/>
              <a:t>durcir les </a:t>
            </a:r>
            <a:r>
              <a:rPr lang="fr-FR" dirty="0" smtClean="0"/>
              <a:t>visages</a:t>
            </a:r>
          </a:p>
          <a:p>
            <a:pPr algn="just"/>
            <a:r>
              <a:rPr lang="fr-FR" dirty="0" smtClean="0"/>
              <a:t>et </a:t>
            </a:r>
            <a:r>
              <a:rPr lang="fr-FR" dirty="0"/>
              <a:t>de prêcher pour Allah, sans sagesse et bonne exhortation</a:t>
            </a:r>
            <a:r>
              <a:rPr lang="fr-FR" dirty="0" smtClean="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Jarir Ibn `Abdallâh - que Dieu soit satisfait de lui - disait :"Jamais l'Envoyé de Dieu  - que Dieu lui accorde la Grâce et la Paix - ne s'est détourné de moi depuis que j'ai embrassé l'Islam. Il souriait chaque fois qu'il me voyait.. </a:t>
            </a:r>
          </a:p>
          <a:p>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r>
              <a:rPr lang="fr-FR" dirty="0"/>
              <a:t>Qu’on s’aime ne veut pas dire non plus </a:t>
            </a:r>
            <a:r>
              <a:rPr lang="fr-FR" dirty="0" smtClean="0"/>
              <a:t>qu’on doive avoir les mêmes avis sur tout. </a:t>
            </a:r>
          </a:p>
          <a:p>
            <a:pPr algn="just"/>
            <a:r>
              <a:rPr lang="fr-FR" dirty="0" smtClean="0"/>
              <a:t>Au </a:t>
            </a:r>
            <a:r>
              <a:rPr lang="fr-FR" dirty="0"/>
              <a:t>contraire, l’exemple des Compagnons est là, qui s’aimaient pour la cause de Dieu mais qui avaient des divergences d’avis sur certains points.</a:t>
            </a:r>
          </a:p>
          <a:p>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936104"/>
          </a:xfrm>
        </p:spPr>
        <p:txBody>
          <a:bodyPr/>
          <a:lstStyle/>
          <a:p>
            <a:r>
              <a:rPr lang="fr-FR" dirty="0" smtClean="0"/>
              <a:t>Il y a deux types de divergence</a:t>
            </a:r>
            <a:endParaRPr lang="fr-FR" dirty="0"/>
          </a:p>
        </p:txBody>
      </p:sp>
      <p:sp>
        <p:nvSpPr>
          <p:cNvPr id="3" name="Espace réservé du contenu 2"/>
          <p:cNvSpPr>
            <a:spLocks noGrp="1"/>
          </p:cNvSpPr>
          <p:nvPr>
            <p:ph idx="1"/>
          </p:nvPr>
        </p:nvSpPr>
        <p:spPr/>
        <p:txBody>
          <a:bodyPr>
            <a:normAutofit fontScale="85000" lnSpcReduction="10000"/>
          </a:bodyPr>
          <a:lstStyle/>
          <a:p>
            <a:pPr algn="just"/>
            <a:r>
              <a:rPr lang="fr-FR" dirty="0"/>
              <a:t>Il y a deux types de divergence : La divergence de compréhension, et La divergence qui engendre la dissension et l’inimitié.  Nos pieux prédécesseurs (</a:t>
            </a:r>
            <a:r>
              <a:rPr lang="fr-FR" dirty="0" err="1"/>
              <a:t>salaf</a:t>
            </a:r>
            <a:r>
              <a:rPr lang="fr-FR" dirty="0"/>
              <a:t>) étaient sur le premier, ils ne se combattaient pas, ni ne se fâchaient à cause de leurs divergences d’opinion.</a:t>
            </a:r>
          </a:p>
          <a:p>
            <a:pPr algn="just" rtl="1"/>
            <a:r>
              <a:rPr lang="ar-EG" sz="3800" dirty="0" smtClean="0">
                <a:latin typeface="Arabic Typesetting" pitchFamily="66" charset="-78"/>
                <a:cs typeface="Arabic Typesetting" pitchFamily="66" charset="-78"/>
              </a:rPr>
              <a:t>{وَ</a:t>
            </a:r>
            <a:r>
              <a:rPr lang="fr-FR" sz="3800" dirty="0" smtClean="0">
                <a:latin typeface="Arabic Typesetting" pitchFamily="66" charset="-78"/>
                <a:cs typeface="Arabic Typesetting" pitchFamily="66" charset="-78"/>
              </a:rPr>
              <a:t> </a:t>
            </a:r>
            <a:r>
              <a:rPr lang="ar-EG" sz="3800" dirty="0">
                <a:latin typeface="Arabic Typesetting" pitchFamily="66" charset="-78"/>
                <a:cs typeface="Arabic Typesetting" pitchFamily="66" charset="-78"/>
              </a:rPr>
              <a:t>لاَ</a:t>
            </a:r>
            <a:r>
              <a:rPr lang="fr-FR" sz="3800" dirty="0">
                <a:latin typeface="Arabic Typesetting" pitchFamily="66" charset="-78"/>
                <a:cs typeface="Arabic Typesetting" pitchFamily="66" charset="-78"/>
              </a:rPr>
              <a:t> </a:t>
            </a:r>
            <a:r>
              <a:rPr lang="ar-EG" sz="3800" dirty="0">
                <a:latin typeface="Arabic Typesetting" pitchFamily="66" charset="-78"/>
                <a:cs typeface="Arabic Typesetting" pitchFamily="66" charset="-78"/>
              </a:rPr>
              <a:t>تَكُونُوا مِنَ الْمُشْرِكِينَ ِمنَ الَّذِينَ فَرَّقُوا دِينَهُمْ وَكَانُوا</a:t>
            </a:r>
            <a:r>
              <a:rPr lang="fr-FR" sz="3800" dirty="0">
                <a:latin typeface="Arabic Typesetting" pitchFamily="66" charset="-78"/>
                <a:cs typeface="Arabic Typesetting" pitchFamily="66" charset="-78"/>
              </a:rPr>
              <a:t> </a:t>
            </a:r>
            <a:r>
              <a:rPr lang="ar-EG" sz="3800" dirty="0">
                <a:latin typeface="Arabic Typesetting" pitchFamily="66" charset="-78"/>
                <a:cs typeface="Arabic Typesetting" pitchFamily="66" charset="-78"/>
              </a:rPr>
              <a:t>شيعا، كل حزب بما لديهم </a:t>
            </a:r>
            <a:r>
              <a:rPr lang="ar-EG" sz="3800" dirty="0" smtClean="0">
                <a:latin typeface="Arabic Typesetting" pitchFamily="66" charset="-78"/>
                <a:cs typeface="Arabic Typesetting" pitchFamily="66" charset="-78"/>
              </a:rPr>
              <a:t>فرحون} الروم 32</a:t>
            </a:r>
            <a:endParaRPr lang="ar-EG" sz="3800" dirty="0">
              <a:latin typeface="Arabic Typesetting" pitchFamily="66" charset="-78"/>
              <a:cs typeface="Arabic Typesetting" pitchFamily="66" charset="-78"/>
            </a:endParaRPr>
          </a:p>
          <a:p>
            <a:pPr algn="just"/>
            <a:r>
              <a:rPr lang="ar-EG" dirty="0" err="1" smtClean="0"/>
              <a:t>}</a:t>
            </a:r>
            <a:r>
              <a:rPr lang="ar-EG" dirty="0" smtClean="0"/>
              <a:t> </a:t>
            </a:r>
            <a:r>
              <a:rPr lang="fr-FR" dirty="0"/>
              <a:t>Ne soyez pas parmi les associateurs, parmi ceux qui ont divisé leur religion et sont devenus des sectes, chaque parti exultant  de ce qu’il détenait</a:t>
            </a:r>
            <a:r>
              <a:rPr lang="ar-EG" dirty="0" err="1"/>
              <a:t>.</a:t>
            </a:r>
            <a:r>
              <a:rPr lang="ar-EG" dirty="0"/>
              <a:t> </a:t>
            </a:r>
            <a:r>
              <a:rPr lang="ar-EG" dirty="0" err="1" smtClean="0"/>
              <a:t>{</a:t>
            </a: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764704"/>
          </a:xfrm>
        </p:spPr>
        <p:txBody>
          <a:bodyPr>
            <a:normAutofit fontScale="90000"/>
          </a:bodyPr>
          <a:lstStyle/>
          <a:p>
            <a:r>
              <a:rPr lang="fr-FR" dirty="0" smtClean="0"/>
              <a:t>L’exemple de Omar et Ibno Massoud</a:t>
            </a:r>
            <a:endParaRPr lang="fr-FR" dirty="0"/>
          </a:p>
        </p:txBody>
      </p:sp>
      <p:sp>
        <p:nvSpPr>
          <p:cNvPr id="3" name="Espace réservé du contenu 2"/>
          <p:cNvSpPr>
            <a:spLocks noGrp="1"/>
          </p:cNvSpPr>
          <p:nvPr>
            <p:ph idx="1"/>
          </p:nvPr>
        </p:nvSpPr>
        <p:spPr>
          <a:xfrm>
            <a:off x="323528" y="980728"/>
            <a:ext cx="8363272" cy="5544616"/>
          </a:xfrm>
        </p:spPr>
        <p:txBody>
          <a:bodyPr>
            <a:normAutofit fontScale="77500" lnSpcReduction="20000"/>
          </a:bodyPr>
          <a:lstStyle/>
          <a:p>
            <a:pPr algn="just"/>
            <a:r>
              <a:rPr lang="fr-FR" dirty="0"/>
              <a:t>Ibn al Qayyim fait remarquer dans </a:t>
            </a:r>
            <a:r>
              <a:rPr lang="fr-FR" dirty="0" smtClean="0"/>
              <a:t>son livre aI'lam </a:t>
            </a:r>
            <a:r>
              <a:rPr lang="fr-FR" dirty="0"/>
              <a:t>al mouwaqqi'in que les questions de jurisprudence, sur lesquelles Ibn </a:t>
            </a:r>
            <a:r>
              <a:rPr lang="fr-FR" dirty="0" smtClean="0"/>
              <a:t>Massoud </a:t>
            </a:r>
            <a:r>
              <a:rPr lang="fr-FR" dirty="0"/>
              <a:t>et Omar différaient atteignent la centaine. </a:t>
            </a:r>
            <a:endParaRPr lang="fr-FR" dirty="0" smtClean="0"/>
          </a:p>
          <a:p>
            <a:pPr algn="just"/>
            <a:r>
              <a:rPr lang="fr-FR" dirty="0" smtClean="0"/>
              <a:t>Cependant</a:t>
            </a:r>
            <a:r>
              <a:rPr lang="fr-FR" dirty="0"/>
              <a:t>, ce désaccord n'entama jamais leur affection réciproque pas plus qu'il n'affaiblit l'estime et l'amitié que chacun vouait à l'autre, comme l'illustre l'exemple suivant</a:t>
            </a:r>
            <a:r>
              <a:rPr lang="fr-FR" dirty="0" smtClean="0"/>
              <a:t>:				</a:t>
            </a:r>
            <a:r>
              <a:rPr lang="fr-FR" dirty="0"/>
              <a:t/>
            </a:r>
            <a:br>
              <a:rPr lang="fr-FR" dirty="0"/>
            </a:br>
            <a:r>
              <a:rPr lang="fr-FR" dirty="0" smtClean="0"/>
              <a:t>Un </a:t>
            </a:r>
            <a:r>
              <a:rPr lang="fr-FR" dirty="0"/>
              <a:t>jour deux hommes vinrent voir Ibn </a:t>
            </a:r>
            <a:r>
              <a:rPr lang="fr-FR" dirty="0" smtClean="0"/>
              <a:t>Massoud. l'un </a:t>
            </a:r>
            <a:r>
              <a:rPr lang="fr-FR" dirty="0"/>
              <a:t>avait appris la récitation du Coran sous la direction de Omar et l'autre sous celle d'un autre Compagnon. Le premier dit: "C'est Omar qui me l'a enseigné ainsi" et Ibn </a:t>
            </a:r>
            <a:r>
              <a:rPr lang="fr-FR" dirty="0" smtClean="0"/>
              <a:t>Massoud est </a:t>
            </a:r>
            <a:r>
              <a:rPr lang="fr-FR" dirty="0"/>
              <a:t>secoué par des sanglots dignes d'émouvoir une pierre et de dire "Lis comme te l'a appris Omar. Il était la forteresse imprenable de </a:t>
            </a:r>
            <a:r>
              <a:rPr lang="fr-FR" dirty="0" smtClean="0"/>
              <a:t>l'Islam</a:t>
            </a:r>
            <a:r>
              <a:rPr lang="fr-FR" dirty="0"/>
              <a:t> </a:t>
            </a:r>
            <a:r>
              <a:rPr lang="fr-FR" dirty="0" smtClean="0"/>
              <a:t>”</a:t>
            </a:r>
            <a:endParaRPr lang="ar-EG" dirty="0" smtClean="0"/>
          </a:p>
          <a:p>
            <a:pPr algn="just"/>
            <a:r>
              <a:rPr lang="fr-FR" dirty="0"/>
              <a:t>Un jour</a:t>
            </a:r>
            <a:r>
              <a:rPr lang="fr-FR" dirty="0" smtClean="0"/>
              <a:t>,</a:t>
            </a:r>
            <a:r>
              <a:rPr lang="ar-EG" dirty="0" smtClean="0"/>
              <a:t> </a:t>
            </a:r>
            <a:r>
              <a:rPr lang="fr-FR" dirty="0" smtClean="0"/>
              <a:t>Omar </a:t>
            </a:r>
            <a:r>
              <a:rPr lang="fr-FR" dirty="0"/>
              <a:t>voyant s'approcher Ibn </a:t>
            </a:r>
            <a:r>
              <a:rPr lang="fr-FR" dirty="0" smtClean="0"/>
              <a:t>Mas</a:t>
            </a:r>
            <a:r>
              <a:rPr lang="fr-FR" dirty="0"/>
              <a:t>s</a:t>
            </a:r>
            <a:r>
              <a:rPr lang="fr-FR" dirty="0" smtClean="0"/>
              <a:t>oud</a:t>
            </a:r>
            <a:r>
              <a:rPr lang="fr-FR" dirty="0"/>
              <a:t>, </a:t>
            </a:r>
            <a:r>
              <a:rPr lang="fr-FR" dirty="0" smtClean="0"/>
              <a:t>dit :"</a:t>
            </a:r>
            <a:r>
              <a:rPr lang="fr-FR" dirty="0"/>
              <a:t>Voici une citadelle remplie de sagesse et de savoir"</a:t>
            </a:r>
          </a:p>
          <a:p>
            <a:pPr algn="just"/>
            <a:endParaRPr lang="fr-FR" dirty="0"/>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EG" dirty="0" smtClean="0"/>
              <a:t>من القواعد الشرعية</a:t>
            </a:r>
            <a:r>
              <a:rPr lang="fr-FR" dirty="0" smtClean="0"/>
              <a:t/>
            </a:r>
            <a:br>
              <a:rPr lang="fr-FR" dirty="0" smtClean="0"/>
            </a:br>
            <a:r>
              <a:rPr lang="fr-FR" dirty="0" smtClean="0"/>
              <a:t>Parmi les injonctions divines</a:t>
            </a:r>
            <a:endParaRPr lang="fr-FR" dirty="0"/>
          </a:p>
        </p:txBody>
      </p:sp>
      <p:sp>
        <p:nvSpPr>
          <p:cNvPr id="3" name="Espace réservé du contenu 2"/>
          <p:cNvSpPr>
            <a:spLocks noGrp="1"/>
          </p:cNvSpPr>
          <p:nvPr>
            <p:ph idx="1"/>
          </p:nvPr>
        </p:nvSpPr>
        <p:spPr/>
        <p:txBody>
          <a:bodyPr>
            <a:normAutofit fontScale="92500" lnSpcReduction="20000"/>
          </a:bodyPr>
          <a:lstStyle/>
          <a:p>
            <a:pPr algn="just"/>
            <a:r>
              <a:rPr lang="fr-FR" dirty="0"/>
              <a:t>Se cramponner tous ensemble à l’anse d’Allah, unir le discours des musulmans, les réunir et les rassembler figurent parmi les injonctions divines, les législations célestes et les recommandations prophétiques les plus importantes qui soient. On doit encourager cela par tout moyen possible en actes et </a:t>
            </a:r>
            <a:r>
              <a:rPr lang="fr-FR" dirty="0" smtClean="0"/>
              <a:t>paroles</a:t>
            </a:r>
          </a:p>
          <a:p>
            <a:pPr algn="just"/>
            <a:r>
              <a:rPr lang="fr-FR" dirty="0" smtClean="0"/>
              <a:t> s’entraider dans le bien</a:t>
            </a:r>
          </a:p>
          <a:p>
            <a:pPr algn="just"/>
            <a:r>
              <a:rPr lang="fr-FR" dirty="0" smtClean="0"/>
              <a:t> </a:t>
            </a:r>
            <a:r>
              <a:rPr lang="fr-FR" dirty="0"/>
              <a:t>interdire la division et la désunion des </a:t>
            </a:r>
            <a:r>
              <a:rPr lang="fr-FR" dirty="0" smtClean="0"/>
              <a:t>musulmans; </a:t>
            </a:r>
            <a:r>
              <a:rPr lang="fr-FR" dirty="0"/>
              <a:t>et s’écarter de toutes les voies menant à cette situation.</a:t>
            </a:r>
          </a:p>
          <a:p>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EG" dirty="0" smtClean="0"/>
              <a:t>بين الإمامين أحمـد والشـافعي</a:t>
            </a:r>
            <a:br>
              <a:rPr lang="ar-EG" dirty="0" smtClean="0"/>
            </a:br>
            <a:endParaRPr lang="fr-FR" dirty="0"/>
          </a:p>
        </p:txBody>
      </p:sp>
      <p:sp>
        <p:nvSpPr>
          <p:cNvPr id="3" name="Espace réservé du contenu 2"/>
          <p:cNvSpPr>
            <a:spLocks noGrp="1"/>
          </p:cNvSpPr>
          <p:nvPr>
            <p:ph idx="1"/>
          </p:nvPr>
        </p:nvSpPr>
        <p:spPr/>
        <p:txBody>
          <a:bodyPr/>
          <a:lstStyle/>
          <a:p>
            <a:pPr algn="r" rtl="1">
              <a:buNone/>
            </a:pPr>
            <a:endParaRPr lang="ar-EG" dirty="0" smtClean="0"/>
          </a:p>
          <a:p>
            <a:pPr algn="r" rtl="1"/>
            <a:r>
              <a:rPr lang="ar-EG" sz="3600" dirty="0" smtClean="0">
                <a:latin typeface="Arabic Typesetting" pitchFamily="66" charset="-78"/>
                <a:cs typeface="Arabic Typesetting" pitchFamily="66" charset="-78"/>
              </a:rPr>
              <a:t>عن عبد الله بن الإمام أحمد قال، قلت لأبي: أي رجل كان الشافعي، فإني أسمعك تكثر الدعاء له؟ فقال: يا بني: كان الشافعي رحمه الله كالشمس للدنيا، وكالعافية للناس، فانظر هل لهذين من خلف أو عوض؟ </a:t>
            </a:r>
          </a:p>
          <a:p>
            <a:pPr algn="r" rtl="1"/>
            <a:r>
              <a:rPr lang="ar-EG" sz="3600" dirty="0" smtClean="0">
                <a:latin typeface="Arabic Typesetting" pitchFamily="66" charset="-78"/>
                <a:cs typeface="Arabic Typesetting" pitchFamily="66" charset="-78"/>
              </a:rPr>
              <a:t>قال الإمام أحمد بن حنبل: ما صلّيت صلاة منذ أربعين سنة إلا وأنا أدعو فيها للشافعي.</a:t>
            </a:r>
          </a:p>
          <a:p>
            <a:pPr algn="r" rtl="1"/>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EG" dirty="0" smtClean="0"/>
              <a:t>اسمع وافقه وتعلم</a:t>
            </a:r>
            <a:endParaRPr lang="fr-FR" dirty="0"/>
          </a:p>
        </p:txBody>
      </p:sp>
      <p:sp>
        <p:nvSpPr>
          <p:cNvPr id="3" name="Espace réservé du contenu 2"/>
          <p:cNvSpPr>
            <a:spLocks noGrp="1"/>
          </p:cNvSpPr>
          <p:nvPr>
            <p:ph idx="1"/>
          </p:nvPr>
        </p:nvSpPr>
        <p:spPr/>
        <p:txBody>
          <a:bodyPr>
            <a:normAutofit/>
          </a:bodyPr>
          <a:lstStyle/>
          <a:p>
            <a:pPr algn="just" rtl="1"/>
            <a:r>
              <a:rPr lang="ar-EG" sz="4000" dirty="0" smtClean="0">
                <a:latin typeface="Arabic Typesetting" pitchFamily="66" charset="-78"/>
                <a:cs typeface="Arabic Typesetting" pitchFamily="66" charset="-78"/>
              </a:rPr>
              <a:t>كان الإمام أحمد بن حنبل يرى الوضوء من الرعاف والحجامة، فقيل له: فإن كان الإمام قد خرج منه الدم ولم يتوضأ هل يصلى خلفه؟         فقال: "كيف لا أصلي خلف الإمام مالك وسعيد بن المسيب"</a:t>
            </a:r>
          </a:p>
          <a:p>
            <a:pPr algn="just" rtl="1"/>
            <a:r>
              <a:rPr lang="ar-EG" sz="4000" dirty="0" smtClean="0">
                <a:latin typeface="Arabic Typesetting" pitchFamily="66" charset="-78"/>
                <a:cs typeface="Arabic Typesetting" pitchFamily="66" charset="-78"/>
              </a:rPr>
              <a:t>وصلى الشافعي رحمه الله الصبح قريباً من مقبرة أبي حنيفة رحمه الله فلم يقنت - والقنوت عنده سنة مؤكدة- فقيل له في ذلك، فقال:"أخالفه وأنا في حضرته"</a:t>
            </a:r>
            <a:endParaRPr lang="fr-FR" sz="4000" dirty="0">
              <a:latin typeface="Arabic Typesetting" pitchFamily="66" charset="-78"/>
              <a:cs typeface="Arabic Typesetting" pitchFamily="66"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577483"/>
          </a:xfrm>
        </p:spPr>
        <p:txBody>
          <a:bodyPr>
            <a:normAutofit fontScale="92500" lnSpcReduction="10000"/>
          </a:bodyPr>
          <a:lstStyle/>
          <a:p>
            <a:pPr algn="just" rtl="1"/>
            <a:r>
              <a:rPr lang="ar-SA" sz="4400" dirty="0" smtClean="0">
                <a:latin typeface="Arabic Typesetting" pitchFamily="66" charset="-78"/>
                <a:cs typeface="Arabic Typesetting" pitchFamily="66" charset="-78"/>
              </a:rPr>
              <a:t>يقول الإمام الشافعي: مالك بن أنس معلمي، وعنه أخذت العلم، وإذا ذكر العلماء فمالك النجم</a:t>
            </a:r>
            <a:endParaRPr lang="fr-FR" sz="4400" dirty="0" smtClean="0">
              <a:latin typeface="Arabic Typesetting" pitchFamily="66" charset="-78"/>
              <a:cs typeface="Arabic Typesetting" pitchFamily="66" charset="-78"/>
            </a:endParaRPr>
          </a:p>
          <a:p>
            <a:pPr algn="just" rtl="1"/>
            <a:r>
              <a:rPr lang="ar-EG" sz="4400" dirty="0" smtClean="0">
                <a:latin typeface="Arabic Typesetting" pitchFamily="66" charset="-78"/>
                <a:cs typeface="Arabic Typesetting" pitchFamily="66" charset="-78"/>
              </a:rPr>
              <a:t>ويقول في أبي حنيفة</a:t>
            </a:r>
            <a:r>
              <a:rPr lang="ar-SA" sz="4400" dirty="0" smtClean="0">
                <a:latin typeface="Arabic Typesetting" pitchFamily="66" charset="-78"/>
                <a:cs typeface="Arabic Typesetting" pitchFamily="66" charset="-78"/>
              </a:rPr>
              <a:t>: </a:t>
            </a:r>
            <a:r>
              <a:rPr lang="ar-SA" sz="4400" dirty="0">
                <a:latin typeface="Arabic Typesetting" pitchFamily="66" charset="-78"/>
                <a:cs typeface="Arabic Typesetting" pitchFamily="66" charset="-78"/>
              </a:rPr>
              <a:t>… الناس في الفقه عيال على أبي </a:t>
            </a:r>
            <a:r>
              <a:rPr lang="ar-SA" sz="4400" dirty="0" smtClean="0">
                <a:latin typeface="Arabic Typesetting" pitchFamily="66" charset="-78"/>
                <a:cs typeface="Arabic Typesetting" pitchFamily="66" charset="-78"/>
              </a:rPr>
              <a:t>حنيفة</a:t>
            </a:r>
            <a:endParaRPr lang="ar-EG" sz="4400" dirty="0" smtClean="0">
              <a:latin typeface="Arabic Typesetting" pitchFamily="66" charset="-78"/>
              <a:cs typeface="Arabic Typesetting" pitchFamily="66" charset="-78"/>
            </a:endParaRPr>
          </a:p>
          <a:p>
            <a:pPr algn="just" rtl="1"/>
            <a:r>
              <a:rPr lang="ar-EG" sz="4400" dirty="0" smtClean="0">
                <a:latin typeface="Arabic Typesetting" pitchFamily="66" charset="-78"/>
                <a:cs typeface="Arabic Typesetting" pitchFamily="66" charset="-78"/>
              </a:rPr>
              <a:t>قال الشافعي رحمه الله للصدفي بعد أن اختلف معه في مسألة فقهية" يا أبا موسى ألا يستقيم أن نكون إخوانا وإن لم نتفق في </a:t>
            </a:r>
            <a:r>
              <a:rPr lang="ar-EG" sz="4400" dirty="0" err="1" smtClean="0">
                <a:latin typeface="Arabic Typesetting" pitchFamily="66" charset="-78"/>
                <a:cs typeface="Arabic Typesetting" pitchFamily="66" charset="-78"/>
              </a:rPr>
              <a:t>مسألة «</a:t>
            </a:r>
            <a:r>
              <a:rPr lang="ar-EG" sz="4400" dirty="0" smtClean="0">
                <a:latin typeface="Arabic Typesetting" pitchFamily="66" charset="-78"/>
                <a:cs typeface="Arabic Typesetting" pitchFamily="66" charset="-78"/>
              </a:rPr>
              <a:t> </a:t>
            </a:r>
            <a:endParaRPr lang="fr-FR" sz="4400" dirty="0" smtClean="0">
              <a:latin typeface="Arabic Typesetting" pitchFamily="66" charset="-78"/>
              <a:cs typeface="Arabic Typesetting" pitchFamily="66" charset="-78"/>
            </a:endParaRPr>
          </a:p>
          <a:p>
            <a:pPr algn="just"/>
            <a:r>
              <a:rPr lang="fr-FR" sz="3900" dirty="0"/>
              <a:t>« O Abou Moussa ! N’est-il pas plus juste que nous soyons des frères même si nous ne sommes pas du même avis au sujet d’une affaire ? ».</a:t>
            </a:r>
            <a:endParaRPr lang="fr-FR" sz="3900" dirty="0">
              <a:latin typeface="Arabic Typesetting" pitchFamily="66" charset="-78"/>
              <a:cs typeface="Arabic Typesetting" pitchFamily="66" charset="-78"/>
            </a:endParaRPr>
          </a:p>
          <a:p>
            <a:pPr algn="r" rtl="1"/>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EG" b="1" dirty="0" smtClean="0">
                <a:latin typeface="Arabic Typesetting" pitchFamily="66" charset="-78"/>
                <a:cs typeface="Arabic Typesetting" pitchFamily="66" charset="-78"/>
              </a:rPr>
              <a:t>تواضع الإمام مالك واحترامه للعلماء</a:t>
            </a:r>
            <a:endParaRPr lang="fr-FR" b="1" dirty="0">
              <a:latin typeface="Arabic Typesetting" pitchFamily="66" charset="-78"/>
              <a:cs typeface="Arabic Typesetting" pitchFamily="66" charset="-78"/>
            </a:endParaRPr>
          </a:p>
        </p:txBody>
      </p:sp>
      <p:sp>
        <p:nvSpPr>
          <p:cNvPr id="3" name="Espace réservé du contenu 2"/>
          <p:cNvSpPr>
            <a:spLocks noGrp="1"/>
          </p:cNvSpPr>
          <p:nvPr>
            <p:ph idx="1"/>
          </p:nvPr>
        </p:nvSpPr>
        <p:spPr/>
        <p:txBody>
          <a:bodyPr>
            <a:normAutofit lnSpcReduction="10000"/>
          </a:bodyPr>
          <a:lstStyle/>
          <a:p>
            <a:pPr algn="just" rtl="1"/>
            <a:r>
              <a:rPr lang="ar-SA" sz="3600" dirty="0">
                <a:latin typeface="Arabic Typesetting" pitchFamily="66" charset="-78"/>
                <a:cs typeface="Arabic Typesetting" pitchFamily="66" charset="-78"/>
              </a:rPr>
              <a:t>ألّف الإمام مالك </a:t>
            </a:r>
            <a:r>
              <a:rPr lang="ar-SA" sz="3600" dirty="0" smtClean="0">
                <a:latin typeface="Arabic Typesetting" pitchFamily="66" charset="-78"/>
                <a:cs typeface="Arabic Typesetting" pitchFamily="66" charset="-78"/>
              </a:rPr>
              <a:t>كتابه الموطأ </a:t>
            </a:r>
            <a:r>
              <a:rPr lang="ar-EG" sz="3600" dirty="0" smtClean="0">
                <a:latin typeface="Arabic Typesetting" pitchFamily="66" charset="-78"/>
                <a:cs typeface="Arabic Typesetting" pitchFamily="66" charset="-78"/>
              </a:rPr>
              <a:t>وهو </a:t>
            </a:r>
            <a:r>
              <a:rPr lang="ar-SA" sz="3600" dirty="0" smtClean="0">
                <a:latin typeface="Arabic Typesetting" pitchFamily="66" charset="-78"/>
                <a:cs typeface="Arabic Typesetting" pitchFamily="66" charset="-78"/>
              </a:rPr>
              <a:t>ثمرة </a:t>
            </a:r>
            <a:r>
              <a:rPr lang="ar-SA" sz="3600" dirty="0">
                <a:latin typeface="Arabic Typesetting" pitchFamily="66" charset="-78"/>
                <a:cs typeface="Arabic Typesetting" pitchFamily="66" charset="-78"/>
              </a:rPr>
              <a:t>جهد الإمام </a:t>
            </a:r>
            <a:r>
              <a:rPr lang="ar-SA" sz="3600" dirty="0" smtClean="0">
                <a:latin typeface="Arabic Typesetting" pitchFamily="66" charset="-78"/>
                <a:cs typeface="Arabic Typesetting" pitchFamily="66" charset="-78"/>
              </a:rPr>
              <a:t>لمدة </a:t>
            </a:r>
            <a:r>
              <a:rPr lang="ar-SA" sz="3600" dirty="0">
                <a:latin typeface="Arabic Typesetting" pitchFamily="66" charset="-78"/>
                <a:cs typeface="Arabic Typesetting" pitchFamily="66" charset="-78"/>
              </a:rPr>
              <a:t>أربعين عاماً، وهو أول كتاب في الحديث والفقه ظهر في </a:t>
            </a:r>
            <a:r>
              <a:rPr lang="ar-SA" sz="3600" dirty="0" smtClean="0">
                <a:latin typeface="Arabic Typesetting" pitchFamily="66" charset="-78"/>
                <a:cs typeface="Arabic Typesetting" pitchFamily="66" charset="-78"/>
              </a:rPr>
              <a:t>الإسلام، </a:t>
            </a:r>
            <a:r>
              <a:rPr lang="ar-SA" sz="3600" dirty="0">
                <a:latin typeface="Arabic Typesetting" pitchFamily="66" charset="-78"/>
                <a:cs typeface="Arabic Typesetting" pitchFamily="66" charset="-78"/>
              </a:rPr>
              <a:t>وقد وافقه على ما فيه سبعون عالماً من معاصريه من علماء </a:t>
            </a:r>
            <a:r>
              <a:rPr lang="ar-SA" sz="3600" dirty="0" smtClean="0">
                <a:latin typeface="Arabic Typesetting" pitchFamily="66" charset="-78"/>
                <a:cs typeface="Arabic Typesetting" pitchFamily="66" charset="-78"/>
              </a:rPr>
              <a:t>الحجاز</a:t>
            </a:r>
            <a:endParaRPr lang="ar-EG" sz="3600" dirty="0" smtClean="0">
              <a:latin typeface="Arabic Typesetting" pitchFamily="66" charset="-78"/>
              <a:cs typeface="Arabic Typesetting" pitchFamily="66" charset="-78"/>
            </a:endParaRPr>
          </a:p>
          <a:p>
            <a:pPr algn="just" rtl="1"/>
            <a:r>
              <a:rPr lang="ar-SA" sz="3600" dirty="0" smtClean="0">
                <a:latin typeface="Arabic Typesetting" pitchFamily="66" charset="-78"/>
                <a:cs typeface="Arabic Typesetting" pitchFamily="66" charset="-78"/>
              </a:rPr>
              <a:t> </a:t>
            </a:r>
            <a:r>
              <a:rPr lang="ar-SA" sz="3600" dirty="0">
                <a:latin typeface="Arabic Typesetting" pitchFamily="66" charset="-78"/>
                <a:cs typeface="Arabic Typesetting" pitchFamily="66" charset="-78"/>
              </a:rPr>
              <a:t>ومع ذلك فحين أراد المنصور كتابة عدة نسخ منه، وتوزيعها على الأمصار، وحمْل الناس على الفقه الذي فيه حسماً للخلاف كان الإمام مالك أول من رفض ذلك، فقد روي عنه أنه قال: "يا أمير المؤمنين، لا تفعل هذا، فإن الناس قد سبقت لهم أقاويل العلماء، وأخذ كل قوم بما سبق إليهم، فدع الناس وما اختار أهل كل بلد منهم لأنفسهم… فقال الخليفة: وفقك الله يا أبا عبد </a:t>
            </a:r>
            <a:r>
              <a:rPr lang="ar-SA" sz="3600" dirty="0" smtClean="0">
                <a:latin typeface="Arabic Typesetting" pitchFamily="66" charset="-78"/>
                <a:cs typeface="Arabic Typesetting" pitchFamily="66" charset="-78"/>
              </a:rPr>
              <a:t>الله".</a:t>
            </a:r>
            <a:endParaRPr lang="fr-FR" sz="3600" dirty="0">
              <a:latin typeface="Arabic Typesetting" pitchFamily="66" charset="-78"/>
              <a:cs typeface="Arabic Typesetting" pitchFamily="66" charset="-78"/>
            </a:endParaRPr>
          </a:p>
          <a:p>
            <a:pPr algn="r" rtl="1"/>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EG" b="1" dirty="0" smtClean="0">
                <a:latin typeface="Arabic Typesetting" pitchFamily="66" charset="-78"/>
                <a:cs typeface="Arabic Typesetting" pitchFamily="66" charset="-78"/>
              </a:rPr>
              <a:t>ليس لأحد أن يلزم الناس باتباعه في المسائل الاجتهادية</a:t>
            </a:r>
            <a:endParaRPr lang="fr-FR" b="1" dirty="0"/>
          </a:p>
        </p:txBody>
      </p:sp>
      <p:sp>
        <p:nvSpPr>
          <p:cNvPr id="3" name="Espace réservé du contenu 2"/>
          <p:cNvSpPr>
            <a:spLocks noGrp="1"/>
          </p:cNvSpPr>
          <p:nvPr>
            <p:ph idx="1"/>
          </p:nvPr>
        </p:nvSpPr>
        <p:spPr/>
        <p:txBody>
          <a:bodyPr>
            <a:normAutofit/>
          </a:bodyPr>
          <a:lstStyle/>
          <a:p>
            <a:pPr algn="just" rtl="1"/>
            <a:r>
              <a:rPr lang="ar-EG" sz="4000" dirty="0">
                <a:latin typeface="Arabic Typesetting" pitchFamily="66" charset="-78"/>
                <a:cs typeface="Arabic Typesetting" pitchFamily="66" charset="-78"/>
              </a:rPr>
              <a:t>قال شيخ الإسلام ابن تيمية رحمه الله</a:t>
            </a:r>
            <a:r>
              <a:rPr lang="fr-FR" sz="4000" dirty="0">
                <a:latin typeface="Arabic Typesetting" pitchFamily="66" charset="-78"/>
                <a:cs typeface="Arabic Typesetting" pitchFamily="66" charset="-78"/>
              </a:rPr>
              <a:t> : </a:t>
            </a:r>
            <a:r>
              <a:rPr lang="ar-EG" sz="4000" dirty="0">
                <a:latin typeface="Arabic Typesetting" pitchFamily="66" charset="-78"/>
                <a:cs typeface="Arabic Typesetting" pitchFamily="66" charset="-78"/>
              </a:rPr>
              <a:t>وليس لأحد أن يلزم الناس باتباعه في المسائل الاجتهادية، ولكن يتكلم فيها بالحجج العلمية، فمن تبين له صحة أحد القولين: تبعه، ومن قلد أهل القول الآخر فلا إنكار </a:t>
            </a:r>
            <a:r>
              <a:rPr lang="ar-EG" sz="4000" dirty="0" smtClean="0">
                <a:latin typeface="Arabic Typesetting" pitchFamily="66" charset="-78"/>
                <a:cs typeface="Arabic Typesetting" pitchFamily="66" charset="-78"/>
              </a:rPr>
              <a:t>عليه" من"مجموع الفتاوى" (30/80</a:t>
            </a:r>
            <a:r>
              <a:rPr lang="fr-FR" sz="4000" dirty="0" smtClean="0">
                <a:latin typeface="Arabic Typesetting" pitchFamily="66" charset="-78"/>
                <a:cs typeface="Arabic Typesetting" pitchFamily="66" charset="-78"/>
              </a:rPr>
              <a:t>(</a:t>
            </a:r>
            <a:endParaRPr lang="ar-EG" sz="4000" dirty="0" smtClean="0">
              <a:latin typeface="Arabic Typesetting" pitchFamily="66" charset="-78"/>
              <a:cs typeface="Arabic Typesetting" pitchFamily="66" charset="-78"/>
            </a:endParaRPr>
          </a:p>
          <a:p>
            <a:pPr algn="just" rtl="1"/>
            <a:r>
              <a:rPr lang="ar-EG" sz="4000" dirty="0" smtClean="0">
                <a:latin typeface="Arabic Typesetting" pitchFamily="66" charset="-78"/>
                <a:cs typeface="Arabic Typesetting" pitchFamily="66" charset="-78"/>
              </a:rPr>
              <a:t>وقال </a:t>
            </a:r>
            <a:r>
              <a:rPr lang="ar-EG" sz="4000" dirty="0">
                <a:latin typeface="Arabic Typesetting" pitchFamily="66" charset="-78"/>
                <a:cs typeface="Arabic Typesetting" pitchFamily="66" charset="-78"/>
              </a:rPr>
              <a:t>ابن القيم رحمه الله</a:t>
            </a:r>
            <a:r>
              <a:rPr lang="fr-FR" sz="4000" dirty="0">
                <a:latin typeface="Arabic Typesetting" pitchFamily="66" charset="-78"/>
                <a:cs typeface="Arabic Typesetting" pitchFamily="66" charset="-78"/>
              </a:rPr>
              <a:t>: </a:t>
            </a:r>
            <a:r>
              <a:rPr lang="ar-EG" sz="4000" dirty="0" smtClean="0">
                <a:latin typeface="Arabic Typesetting" pitchFamily="66" charset="-78"/>
                <a:cs typeface="Arabic Typesetting" pitchFamily="66" charset="-78"/>
              </a:rPr>
              <a:t> [وأما </a:t>
            </a:r>
            <a:r>
              <a:rPr lang="ar-EG" sz="4000" dirty="0">
                <a:latin typeface="Arabic Typesetting" pitchFamily="66" charset="-78"/>
                <a:cs typeface="Arabic Typesetting" pitchFamily="66" charset="-78"/>
              </a:rPr>
              <a:t>إذا لم يكن في المسألة سنة ولا إجماع </a:t>
            </a:r>
            <a:r>
              <a:rPr lang="ar-EG" sz="4000" dirty="0" smtClean="0">
                <a:latin typeface="Arabic Typesetting" pitchFamily="66" charset="-78"/>
                <a:cs typeface="Arabic Typesetting" pitchFamily="66" charset="-78"/>
              </a:rPr>
              <a:t>وللاجتهاد </a:t>
            </a:r>
            <a:r>
              <a:rPr lang="ar-EG" sz="4000" dirty="0">
                <a:latin typeface="Arabic Typesetting" pitchFamily="66" charset="-78"/>
                <a:cs typeface="Arabic Typesetting" pitchFamily="66" charset="-78"/>
              </a:rPr>
              <a:t>فيها مساغ لم ينكر على من عمل بها مجتهداً أو </a:t>
            </a:r>
            <a:r>
              <a:rPr lang="ar-EG" sz="4000" dirty="0" smtClean="0">
                <a:latin typeface="Arabic Typesetting" pitchFamily="66" charset="-78"/>
                <a:cs typeface="Arabic Typesetting" pitchFamily="66" charset="-78"/>
              </a:rPr>
              <a:t>مقلداً]</a:t>
            </a:r>
            <a:r>
              <a:rPr lang="fr-FR" sz="4000" dirty="0" smtClean="0">
                <a:latin typeface="Arabic Typesetting" pitchFamily="66" charset="-78"/>
                <a:cs typeface="Arabic Typesetting" pitchFamily="66" charset="-78"/>
              </a:rPr>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rtl="1"/>
            <a:r>
              <a:rPr lang="ar-EG" sz="4000" dirty="0" smtClean="0">
                <a:latin typeface="Arabic Typesetting" pitchFamily="66" charset="-78"/>
                <a:cs typeface="Arabic Typesetting" pitchFamily="66" charset="-78"/>
              </a:rPr>
              <a:t>وقال ابن تيمية</a:t>
            </a:r>
            <a:r>
              <a:rPr lang="fr-FR" sz="4000" dirty="0" smtClean="0">
                <a:latin typeface="Arabic Typesetting" pitchFamily="66" charset="-78"/>
                <a:cs typeface="Arabic Typesetting" pitchFamily="66" charset="-78"/>
              </a:rPr>
              <a:t> </a:t>
            </a:r>
            <a:r>
              <a:rPr lang="ar-EG" sz="4000" dirty="0" smtClean="0">
                <a:latin typeface="Arabic Typesetting" pitchFamily="66" charset="-78"/>
                <a:cs typeface="Arabic Typesetting" pitchFamily="66" charset="-78"/>
              </a:rPr>
              <a:t>[(ومذهب أهل السنة والجماعة أنه لا إثم على من اجتهد وإن أخطأ)</a:t>
            </a:r>
            <a:r>
              <a:rPr lang="fr-FR" sz="4000" dirty="0" smtClean="0">
                <a:latin typeface="Arabic Typesetting" pitchFamily="66" charset="-78"/>
                <a:cs typeface="Arabic Typesetting" pitchFamily="66" charset="-78"/>
              </a:rPr>
              <a:t> </a:t>
            </a:r>
            <a:r>
              <a:rPr lang="ar-EG" sz="4000" dirty="0" smtClean="0">
                <a:latin typeface="Arabic Typesetting" pitchFamily="66" charset="-78"/>
                <a:cs typeface="Arabic Typesetting" pitchFamily="66" charset="-78"/>
              </a:rPr>
              <a:t> [19/123]. </a:t>
            </a:r>
            <a:endParaRPr lang="fr-FR" sz="4000" dirty="0" smtClean="0">
              <a:latin typeface="Arabic Typesetting" pitchFamily="66" charset="-78"/>
              <a:cs typeface="Arabic Typesetting" pitchFamily="66" charset="-78"/>
            </a:endParaRPr>
          </a:p>
          <a:p>
            <a:pPr algn="just" rtl="1"/>
            <a:r>
              <a:rPr lang="ar-EG" sz="4000" dirty="0" smtClean="0">
                <a:latin typeface="Arabic Typesetting" pitchFamily="66" charset="-78"/>
                <a:cs typeface="Arabic Typesetting" pitchFamily="66" charset="-78"/>
              </a:rPr>
              <a:t>ولما تكلم عن مسألة السفر وحَدِّه وما يترتب عليه من أحكام، قرر الراجح عنده ثم قال:(ولكن هذه مسائل اجتهاد، فمن عمل فيها بقول بعض العلماء لم ينكر عليه ولم يهجر) [24/14].</a:t>
            </a:r>
            <a:endParaRPr lang="fr-FR" sz="4000" dirty="0">
              <a:latin typeface="Arabic Typesetting" pitchFamily="66" charset="-78"/>
              <a:cs typeface="Arabic Typesetting" pitchFamily="66" charset="-78"/>
            </a:endParaRPr>
          </a:p>
          <a:p>
            <a:pPr algn="r" rtl="1"/>
            <a:r>
              <a:rPr lang="ar-EG" dirty="0" smtClean="0"/>
              <a:t> </a:t>
            </a:r>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EG" dirty="0" smtClean="0"/>
              <a:t>لا تتعصب لأحد</a:t>
            </a:r>
            <a:endParaRPr lang="fr-FR" dirty="0"/>
          </a:p>
        </p:txBody>
      </p:sp>
      <p:sp>
        <p:nvSpPr>
          <p:cNvPr id="3" name="Espace réservé du contenu 2"/>
          <p:cNvSpPr>
            <a:spLocks noGrp="1"/>
          </p:cNvSpPr>
          <p:nvPr>
            <p:ph idx="1"/>
          </p:nvPr>
        </p:nvSpPr>
        <p:spPr/>
        <p:txBody>
          <a:bodyPr>
            <a:normAutofit/>
          </a:bodyPr>
          <a:lstStyle/>
          <a:p>
            <a:pPr algn="just" rtl="1"/>
            <a:r>
              <a:rPr lang="ar-SA" sz="4000" dirty="0">
                <a:latin typeface="Arabic Typesetting" pitchFamily="66" charset="-78"/>
                <a:cs typeface="Arabic Typesetting" pitchFamily="66" charset="-78"/>
              </a:rPr>
              <a:t>قول شيخ الإسلام ابن تيمية </a:t>
            </a:r>
            <a:r>
              <a:rPr lang="ar-SA" sz="4000" dirty="0" smtClean="0">
                <a:latin typeface="Arabic Typesetting" pitchFamily="66" charset="-78"/>
                <a:cs typeface="Arabic Typesetting" pitchFamily="66" charset="-78"/>
              </a:rPr>
              <a:t>رحمه </a:t>
            </a:r>
            <a:r>
              <a:rPr lang="ar-SA" sz="4000" dirty="0" err="1" smtClean="0">
                <a:latin typeface="Arabic Typesetting" pitchFamily="66" charset="-78"/>
                <a:cs typeface="Arabic Typesetting" pitchFamily="66" charset="-78"/>
              </a:rPr>
              <a:t>الله: </a:t>
            </a:r>
            <a:r>
              <a:rPr lang="ar-SA" sz="4000" dirty="0">
                <a:latin typeface="Arabic Typesetting" pitchFamily="66" charset="-78"/>
                <a:cs typeface="Arabic Typesetting" pitchFamily="66" charset="-78"/>
              </a:rPr>
              <a:t>"وليس لأحد أن ينتسب إلى شيخ يوالي على متابعته ويعادي على </a:t>
            </a:r>
            <a:r>
              <a:rPr lang="ar-SA" sz="4000" dirty="0" smtClean="0">
                <a:latin typeface="Arabic Typesetting" pitchFamily="66" charset="-78"/>
                <a:cs typeface="Arabic Typesetting" pitchFamily="66" charset="-78"/>
              </a:rPr>
              <a:t>ذلك"</a:t>
            </a:r>
            <a:endParaRPr lang="ar-EG" sz="4000" dirty="0" smtClean="0">
              <a:latin typeface="Arabic Typesetting" pitchFamily="66" charset="-78"/>
              <a:cs typeface="Arabic Typesetting" pitchFamily="66" charset="-78"/>
            </a:endParaRPr>
          </a:p>
          <a:p>
            <a:pPr algn="just" rtl="1"/>
            <a:r>
              <a:rPr lang="ar-SA" sz="4000" dirty="0" smtClean="0">
                <a:latin typeface="Arabic Typesetting" pitchFamily="66" charset="-78"/>
                <a:cs typeface="Arabic Typesetting" pitchFamily="66" charset="-78"/>
              </a:rPr>
              <a:t> "بل </a:t>
            </a:r>
            <a:r>
              <a:rPr lang="ar-SA" sz="4000" dirty="0">
                <a:latin typeface="Arabic Typesetting" pitchFamily="66" charset="-78"/>
                <a:cs typeface="Arabic Typesetting" pitchFamily="66" charset="-78"/>
              </a:rPr>
              <a:t>عليه أن يوالي كل من كان من أهل الإيمان، ومن عرف منه التقوى من جميع الشيوخ </a:t>
            </a:r>
            <a:r>
              <a:rPr lang="ar-SA" sz="4000" dirty="0" smtClean="0">
                <a:latin typeface="Arabic Typesetting" pitchFamily="66" charset="-78"/>
                <a:cs typeface="Arabic Typesetting" pitchFamily="66" charset="-78"/>
              </a:rPr>
              <a:t>وغيرهم”</a:t>
            </a:r>
            <a:endParaRPr lang="ar-EG" sz="4000" dirty="0" smtClean="0">
              <a:latin typeface="Arabic Typesetting" pitchFamily="66" charset="-78"/>
              <a:cs typeface="Arabic Typesetting" pitchFamily="66" charset="-78"/>
            </a:endParaRPr>
          </a:p>
          <a:p>
            <a:pPr algn="just" rtl="1"/>
            <a:r>
              <a:rPr lang="ar-SA" sz="3600" dirty="0">
                <a:latin typeface="Arabic Typesetting" pitchFamily="66" charset="-78"/>
                <a:cs typeface="Arabic Typesetting" pitchFamily="66" charset="-78"/>
              </a:rPr>
              <a:t>مجموع </a:t>
            </a:r>
            <a:r>
              <a:rPr lang="ar-SA" sz="3600" dirty="0" err="1">
                <a:latin typeface="Arabic Typesetting" pitchFamily="66" charset="-78"/>
                <a:cs typeface="Arabic Typesetting" pitchFamily="66" charset="-78"/>
              </a:rPr>
              <a:t>الفتاوى </a:t>
            </a:r>
            <a:r>
              <a:rPr lang="ar-SA" sz="3600" dirty="0">
                <a:latin typeface="Arabic Typesetting" pitchFamily="66" charset="-78"/>
                <a:cs typeface="Arabic Typesetting" pitchFamily="66" charset="-78"/>
              </a:rPr>
              <a:t>(11/512</a:t>
            </a:r>
            <a:r>
              <a:rPr lang="ar-SA" sz="3600" dirty="0" err="1">
                <a:latin typeface="Arabic Typesetting" pitchFamily="66" charset="-78"/>
                <a:cs typeface="Arabic Typesetting" pitchFamily="66" charset="-78"/>
              </a:rPr>
              <a:t>).</a:t>
            </a:r>
            <a:endParaRPr lang="ar-EG" sz="3600" dirty="0" smtClean="0">
              <a:latin typeface="Arabic Typesetting" pitchFamily="66" charset="-78"/>
              <a:cs typeface="Arabic Typesetting" pitchFamily="66" charset="-7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EG" dirty="0" smtClean="0"/>
              <a:t>قاعدة مهمة</a:t>
            </a:r>
            <a:endParaRPr lang="fr-FR" dirty="0"/>
          </a:p>
        </p:txBody>
      </p:sp>
      <p:sp>
        <p:nvSpPr>
          <p:cNvPr id="3" name="Espace réservé du contenu 2"/>
          <p:cNvSpPr>
            <a:spLocks noGrp="1"/>
          </p:cNvSpPr>
          <p:nvPr>
            <p:ph idx="1"/>
          </p:nvPr>
        </p:nvSpPr>
        <p:spPr/>
        <p:txBody>
          <a:bodyPr>
            <a:normAutofit lnSpcReduction="10000"/>
          </a:bodyPr>
          <a:lstStyle/>
          <a:p>
            <a:pPr algn="just" rtl="1"/>
            <a:r>
              <a:rPr lang="ar-EG" sz="4400" dirty="0" smtClean="0">
                <a:latin typeface="Arabic Typesetting" pitchFamily="66" charset="-78"/>
                <a:cs typeface="Arabic Typesetting" pitchFamily="66" charset="-78"/>
              </a:rPr>
              <a:t>قال ابن تيمية:(</a:t>
            </a:r>
            <a:r>
              <a:rPr lang="ar-EG" sz="4400" dirty="0">
                <a:latin typeface="Arabic Typesetting" pitchFamily="66" charset="-78"/>
                <a:cs typeface="Arabic Typesetting" pitchFamily="66" charset="-78"/>
              </a:rPr>
              <a:t>فالعمل الواحد يكون فعله مستحباً‌ تارة، وتركه مستحباً تارة باعتبار ما يترجح من مصلحة فعله وتركه بحسب الأدلة </a:t>
            </a:r>
            <a:r>
              <a:rPr lang="ar-EG" sz="4400" dirty="0" smtClean="0">
                <a:latin typeface="Arabic Typesetting" pitchFamily="66" charset="-78"/>
                <a:cs typeface="Arabic Typesetting" pitchFamily="66" charset="-78"/>
              </a:rPr>
              <a:t>الشرعية</a:t>
            </a:r>
            <a:r>
              <a:rPr lang="fr-FR" sz="4400" dirty="0" smtClean="0">
                <a:latin typeface="Arabic Typesetting" pitchFamily="66" charset="-78"/>
                <a:cs typeface="Arabic Typesetting" pitchFamily="66" charset="-78"/>
              </a:rPr>
              <a:t>(</a:t>
            </a:r>
            <a:r>
              <a:rPr lang="ar-EG" sz="4400" dirty="0" smtClean="0">
                <a:latin typeface="Arabic Typesetting" pitchFamily="66" charset="-78"/>
                <a:cs typeface="Arabic Typesetting" pitchFamily="66" charset="-78"/>
              </a:rPr>
              <a:t> </a:t>
            </a:r>
            <a:endParaRPr lang="fr-FR" sz="4400" dirty="0" smtClean="0">
              <a:latin typeface="Arabic Typesetting" pitchFamily="66" charset="-78"/>
              <a:cs typeface="Arabic Typesetting" pitchFamily="66" charset="-78"/>
            </a:endParaRPr>
          </a:p>
          <a:p>
            <a:pPr algn="just" rtl="1"/>
            <a:r>
              <a:rPr lang="fr-FR" sz="4400" dirty="0">
                <a:latin typeface="Arabic Typesetting" pitchFamily="66" charset="-78"/>
                <a:cs typeface="Arabic Typesetting" pitchFamily="66" charset="-78"/>
              </a:rPr>
              <a:t>)</a:t>
            </a:r>
            <a:r>
              <a:rPr lang="ar-EG" sz="4400" dirty="0" smtClean="0">
                <a:latin typeface="Arabic Typesetting" pitchFamily="66" charset="-78"/>
                <a:cs typeface="Arabic Typesetting" pitchFamily="66" charset="-78"/>
              </a:rPr>
              <a:t>ولذلك </a:t>
            </a:r>
            <a:r>
              <a:rPr lang="ar-EG" sz="4400" dirty="0">
                <a:latin typeface="Arabic Typesetting" pitchFamily="66" charset="-78"/>
                <a:cs typeface="Arabic Typesetting" pitchFamily="66" charset="-78"/>
              </a:rPr>
              <a:t>استحب الأئمة أحمد وغيره أن يدع الإمام ما هو عنده أفضل إذا كان فيه تأليف المأمومين؛ ففعل المفضول لمصلحة الموافقة والتأليف راجحة على مصلحة تلك الفضيلة، وكان ذلك جائزاً) [مجموع الفتاوى 24/195].  </a:t>
            </a:r>
            <a:endParaRPr lang="fr-FR" sz="4400" dirty="0">
              <a:latin typeface="Arabic Typesetting" pitchFamily="66" charset="-78"/>
              <a:cs typeface="Arabic Typesetting" pitchFamily="66" charset="-78"/>
            </a:endParaRPr>
          </a:p>
          <a:p>
            <a:pPr algn="r" rtl="1"/>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404664"/>
            <a:ext cx="8229600" cy="634082"/>
          </a:xfrm>
        </p:spPr>
        <p:txBody>
          <a:bodyPr>
            <a:normAutofit fontScale="90000"/>
          </a:bodyPr>
          <a:lstStyle/>
          <a:p>
            <a:r>
              <a:rPr lang="ar-SA" b="1" dirty="0">
                <a:latin typeface="Arabic Typesetting" pitchFamily="66" charset="-78"/>
                <a:cs typeface="Arabic Typesetting" pitchFamily="66" charset="-78"/>
              </a:rPr>
              <a:t>رسالة الليث بن سعد إلى الإمام </a:t>
            </a:r>
            <a:r>
              <a:rPr lang="ar-SA" b="1" dirty="0" smtClean="0">
                <a:latin typeface="Arabic Typesetting" pitchFamily="66" charset="-78"/>
                <a:cs typeface="Arabic Typesetting" pitchFamily="66" charset="-78"/>
              </a:rPr>
              <a:t>مالك</a:t>
            </a:r>
            <a:r>
              <a:rPr lang="ar-SA" b="1" dirty="0">
                <a:latin typeface="Arabic Typesetting" pitchFamily="66" charset="-78"/>
                <a:cs typeface="Arabic Typesetting" pitchFamily="66" charset="-78"/>
              </a:rPr>
              <a:t/>
            </a:r>
            <a:br>
              <a:rPr lang="ar-SA" b="1" dirty="0">
                <a:latin typeface="Arabic Typesetting" pitchFamily="66" charset="-78"/>
                <a:cs typeface="Arabic Typesetting" pitchFamily="66" charset="-78"/>
              </a:rPr>
            </a:br>
            <a:endParaRPr lang="fr-FR" b="1" dirty="0">
              <a:latin typeface="Arabic Typesetting" pitchFamily="66" charset="-78"/>
              <a:cs typeface="Arabic Typesetting" pitchFamily="66" charset="-78"/>
            </a:endParaRPr>
          </a:p>
        </p:txBody>
      </p:sp>
      <p:sp>
        <p:nvSpPr>
          <p:cNvPr id="3" name="Espace réservé du contenu 2"/>
          <p:cNvSpPr>
            <a:spLocks noGrp="1"/>
          </p:cNvSpPr>
          <p:nvPr>
            <p:ph idx="1"/>
          </p:nvPr>
        </p:nvSpPr>
        <p:spPr>
          <a:xfrm>
            <a:off x="457200" y="1124744"/>
            <a:ext cx="8229600" cy="5472608"/>
          </a:xfrm>
        </p:spPr>
        <p:txBody>
          <a:bodyPr>
            <a:normAutofit fontScale="85000" lnSpcReduction="20000"/>
          </a:bodyPr>
          <a:lstStyle/>
          <a:p>
            <a:pPr algn="just" rtl="1"/>
            <a:r>
              <a:rPr lang="ar-EG" sz="4600" dirty="0" smtClean="0">
                <a:latin typeface="Arabic Typesetting" pitchFamily="66" charset="-78"/>
                <a:cs typeface="Arabic Typesetting" pitchFamily="66" charset="-78"/>
              </a:rPr>
              <a:t>من أفضل أمثلة أدب الاختلاف تلك الرسالة العلمية الرائعة التي بعث بها فقيه مصر وإمامها وعالمها الليث بن سعد إلى الإمام مالك، يعرض عليه فيها وجهة نظره في أدب جم رفيع حول كثير مما كان الإمام مالك يذهب إليه ويخالفه فيه الليث بن سعد:</a:t>
            </a:r>
          </a:p>
          <a:p>
            <a:pPr algn="just" rtl="1"/>
            <a:r>
              <a:rPr lang="ar-EG" sz="4600" dirty="0" smtClean="0">
                <a:latin typeface="Arabic Typesetting" pitchFamily="66" charset="-78"/>
                <a:cs typeface="Arabic Typesetting" pitchFamily="66" charset="-78"/>
              </a:rPr>
              <a:t>"… سلام عليك، فإني أحمد الله الذي لا إله إلاّ هو أما بعد: عافانا الله وإيّاك، وأحسن لنا العاقبة في الدنيا والآخرة، ثم يقول: وإنه بلغك أني أفتي الناس بأشياء مخالفة لما عليه الناس عندكم.. ثم يذكر من أمثلة الاختلاف بينه وبين الإمام مالك قضايا عديدة، ثم قال في نهاية الرسالة "وأنا أحب توفيق الله إيّاك، وطول بقائك، لما أرجو للناس في ذلك من المنفعة، وما أخاف من الضيعة إذا ذهب مثلك، مع استئناسي بمكانك وإن نئت الدار، فهذه منزلتك عندي ورأيي فيك فاستيقنه".</a:t>
            </a:r>
          </a:p>
          <a:p>
            <a:pPr algn="r" rtl="1"/>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La </a:t>
            </a:r>
            <a:r>
              <a:rPr lang="fr-FR" dirty="0"/>
              <a:t>science n’a aucune valeur sans </a:t>
            </a:r>
            <a:r>
              <a:rPr lang="fr-FR" dirty="0" smtClean="0"/>
              <a:t>le bon comportement</a:t>
            </a:r>
            <a:endParaRPr lang="fr-FR" dirty="0"/>
          </a:p>
        </p:txBody>
      </p:sp>
      <p:sp>
        <p:nvSpPr>
          <p:cNvPr id="3" name="Espace réservé du contenu 2"/>
          <p:cNvSpPr>
            <a:spLocks noGrp="1"/>
          </p:cNvSpPr>
          <p:nvPr>
            <p:ph idx="1"/>
          </p:nvPr>
        </p:nvSpPr>
        <p:spPr/>
        <p:txBody>
          <a:bodyPr>
            <a:normAutofit fontScale="85000" lnSpcReduction="10000"/>
          </a:bodyPr>
          <a:lstStyle/>
          <a:p>
            <a:pPr algn="just"/>
            <a:r>
              <a:rPr lang="fr-FR" dirty="0"/>
              <a:t>La mère de l’imam Malik dirigea bien son fils, elle vint lui dire : “Va voir Rabîa et apprend ses bons comportements avant sa science</a:t>
            </a:r>
            <a:r>
              <a:rPr lang="fr-FR" dirty="0" smtClean="0"/>
              <a:t>”.</a:t>
            </a:r>
            <a:endParaRPr lang="ar-EG" dirty="0" smtClean="0"/>
          </a:p>
          <a:p>
            <a:pPr algn="just"/>
            <a:r>
              <a:rPr lang="fr-FR" dirty="0"/>
              <a:t>Ibn Wahb a dit : “nous avons appris plus du bon comportement de Malik que de sa science</a:t>
            </a:r>
            <a:r>
              <a:rPr lang="fr-FR" dirty="0" smtClean="0"/>
              <a:t>”,</a:t>
            </a:r>
            <a:r>
              <a:rPr lang="fr-FR" dirty="0"/>
              <a:t> et ils ont appris beaucoup de science avec lui. </a:t>
            </a:r>
            <a:endParaRPr lang="ar-EG" dirty="0" smtClean="0"/>
          </a:p>
          <a:p>
            <a:pPr algn="just"/>
            <a:r>
              <a:rPr lang="fr-FR" dirty="0"/>
              <a:t>Yahya ibn Yahya At-Tamimi a dit : “je suis resté avec Malik ibn Anas pendant un an après avoir appris la science avec lui ; j’apprenais de sa personnalité et ses qualités ; et j’ai trouvé que ses qualités étaient celles des compagnons et des Tabiînes”.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EG" b="1" dirty="0" smtClean="0"/>
              <a:t>اذكروا نعمة الله عليكم</a:t>
            </a:r>
            <a:br>
              <a:rPr lang="ar-EG" b="1" dirty="0" smtClean="0"/>
            </a:br>
            <a:r>
              <a:rPr lang="fr-FR" b="1" dirty="0" smtClean="0"/>
              <a:t>Rappelez-vous les bienfaits qu’Allah</a:t>
            </a:r>
            <a:endParaRPr lang="fr-FR" dirty="0"/>
          </a:p>
        </p:txBody>
      </p:sp>
      <p:sp>
        <p:nvSpPr>
          <p:cNvPr id="3" name="Espace réservé du contenu 2"/>
          <p:cNvSpPr>
            <a:spLocks noGrp="1"/>
          </p:cNvSpPr>
          <p:nvPr>
            <p:ph idx="1"/>
          </p:nvPr>
        </p:nvSpPr>
        <p:spPr>
          <a:xfrm>
            <a:off x="457200" y="1600200"/>
            <a:ext cx="8229600" cy="4853136"/>
          </a:xfrm>
        </p:spPr>
        <p:txBody>
          <a:bodyPr>
            <a:normAutofit fontScale="92500" lnSpcReduction="20000"/>
          </a:bodyPr>
          <a:lstStyle/>
          <a:p>
            <a:pPr algn="just"/>
            <a:r>
              <a:rPr lang="fr-FR" dirty="0"/>
              <a:t>Le Coran, la Tradition et le consensus des Prophètes, des Messagers et leurs adeptes, jusqu’au Jour de la Rétribution, indiquent et prouvent ce fondement capital</a:t>
            </a:r>
            <a:r>
              <a:rPr lang="fr-FR" dirty="0" smtClean="0"/>
              <a:t>.</a:t>
            </a:r>
          </a:p>
          <a:p>
            <a:pPr algn="just"/>
            <a:r>
              <a:rPr lang="fr-FR" dirty="0" smtClean="0"/>
              <a:t>Allah taàla a </a:t>
            </a:r>
            <a:r>
              <a:rPr lang="fr-FR" dirty="0"/>
              <a:t>dit : </a:t>
            </a:r>
            <a:r>
              <a:rPr lang="fr-FR" b="1" dirty="0"/>
              <a:t>{Ô vous qui avez cru, craignez Allah comme Il mérite d’être craint et ne mourrez qu’en étant musulman. Saisissez-vous tous fermement à l’anse d’Allah et ne vous divisez pas. Rappelez-vous les bienfaits qu’Allah vous a accordés lorsque vous étiez ennemi puis Il a rétabli l’union entre vos cœurs, et a fait de vous des frères par un effet de Sa grâce.}</a:t>
            </a:r>
            <a:r>
              <a:rPr lang="fr-FR" dirty="0"/>
              <a:t> </a:t>
            </a:r>
          </a:p>
          <a:p>
            <a:pPr algn="just"/>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EG" b="1" dirty="0" smtClean="0"/>
              <a:t>ولا تنازعوا</a:t>
            </a:r>
            <a:br>
              <a:rPr lang="ar-EG" b="1" dirty="0" smtClean="0"/>
            </a:br>
            <a:r>
              <a:rPr lang="fr-FR" b="1" dirty="0" smtClean="0"/>
              <a:t>Et ne vous disputez pas</a:t>
            </a:r>
            <a:endParaRPr lang="fr-FR" dirty="0"/>
          </a:p>
        </p:txBody>
      </p:sp>
      <p:sp>
        <p:nvSpPr>
          <p:cNvPr id="3" name="Espace réservé du contenu 2"/>
          <p:cNvSpPr>
            <a:spLocks noGrp="1"/>
          </p:cNvSpPr>
          <p:nvPr>
            <p:ph idx="1"/>
          </p:nvPr>
        </p:nvSpPr>
        <p:spPr>
          <a:xfrm>
            <a:off x="457200" y="1844824"/>
            <a:ext cx="8229600" cy="4281339"/>
          </a:xfrm>
        </p:spPr>
        <p:txBody>
          <a:bodyPr>
            <a:normAutofit lnSpcReduction="10000"/>
          </a:bodyPr>
          <a:lstStyle/>
          <a:p>
            <a:pPr algn="just"/>
            <a:r>
              <a:rPr lang="fr-FR" dirty="0" smtClean="0"/>
              <a:t>Allah taâla a </a:t>
            </a:r>
            <a:r>
              <a:rPr lang="fr-FR" dirty="0"/>
              <a:t>interdit la dispute et </a:t>
            </a:r>
            <a:r>
              <a:rPr lang="fr-FR" dirty="0" smtClean="0"/>
              <a:t>la divergence </a:t>
            </a:r>
            <a:r>
              <a:rPr lang="fr-FR" dirty="0"/>
              <a:t>et Il nous a informé que ceci était une cause de fléchissement et de faiblesse : </a:t>
            </a:r>
            <a:r>
              <a:rPr lang="fr-FR" b="1" dirty="0" smtClean="0"/>
              <a:t>{</a:t>
            </a:r>
            <a:r>
              <a:rPr lang="fr-FR" dirty="0" smtClean="0"/>
              <a:t>Et obéissez à Allah et à Son messager; et ne vous disputez pas, sinon vous fléchirez et perdrez votre force. Et soyez endurants, car Allah est avec les endurants.</a:t>
            </a:r>
            <a:r>
              <a:rPr lang="fr-FR" b="1" dirty="0" smtClean="0"/>
              <a:t>}</a:t>
            </a:r>
            <a:endParaRPr lang="ar-EG" dirty="0" smtClean="0"/>
          </a:p>
          <a:p>
            <a:pPr algn="just" rtl="1"/>
            <a:r>
              <a:rPr lang="ar-EG" dirty="0"/>
              <a:t>{</a:t>
            </a:r>
            <a:r>
              <a:rPr lang="ar-EG" dirty="0" smtClean="0"/>
              <a:t>وأطيعوا الله ورسوله ولا تنازعوا فتفشلوا وتذهب ريحكم واصبروا إن الله مع الصابرين} الانفال 46 </a:t>
            </a:r>
            <a:endParaRPr lang="fr-FR"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Tu les crois unis, alors que leurs cœurs sont divisés</a:t>
            </a:r>
            <a:endParaRPr lang="fr-FR" dirty="0"/>
          </a:p>
        </p:txBody>
      </p:sp>
      <p:sp>
        <p:nvSpPr>
          <p:cNvPr id="3" name="Espace réservé du contenu 2"/>
          <p:cNvSpPr>
            <a:spLocks noGrp="1"/>
          </p:cNvSpPr>
          <p:nvPr>
            <p:ph idx="1"/>
          </p:nvPr>
        </p:nvSpPr>
        <p:spPr>
          <a:xfrm>
            <a:off x="395536" y="1916832"/>
            <a:ext cx="8229600" cy="4525963"/>
          </a:xfrm>
        </p:spPr>
        <p:txBody>
          <a:bodyPr/>
          <a:lstStyle/>
          <a:p>
            <a:pPr algn="just"/>
            <a:r>
              <a:rPr lang="fr-FR" dirty="0" smtClean="0"/>
              <a:t>Il a blâmé les hypocrites pour leur inimitié qu’ils se vouaient les uns aux autres et pour la division de leurs cœurs, même si en apparence ils étaient unis : </a:t>
            </a:r>
            <a:r>
              <a:rPr lang="fr-FR" b="1" dirty="0" smtClean="0"/>
              <a:t>{Tu les crois unis, alors que leurs cœurs sont divisés.}</a:t>
            </a:r>
            <a:endParaRPr lang="ar-EG" b="1" dirty="0" smtClean="0"/>
          </a:p>
          <a:p>
            <a:pPr algn="just" rtl="1"/>
            <a:r>
              <a:rPr lang="ar-EG" dirty="0" smtClean="0"/>
              <a:t>{بأسهم بينهم شديد تحسبهم جميعا وقلوبهم شتى ذلك بأنهم قوم لا يعقلون} الحشر 14</a:t>
            </a:r>
            <a:endParaRPr lang="fr-FR" dirty="0" smtClean="0"/>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dirty="0"/>
              <a:t>U</a:t>
            </a:r>
            <a:r>
              <a:rPr lang="fr-FR" i="1" dirty="0" smtClean="0"/>
              <a:t>nissez-vous et ne divergez pas</a:t>
            </a:r>
            <a:endParaRPr lang="fr-FR" dirty="0"/>
          </a:p>
        </p:txBody>
      </p:sp>
      <p:sp>
        <p:nvSpPr>
          <p:cNvPr id="3" name="Espace réservé du contenu 2"/>
          <p:cNvSpPr>
            <a:spLocks noGrp="1"/>
          </p:cNvSpPr>
          <p:nvPr>
            <p:ph idx="1"/>
          </p:nvPr>
        </p:nvSpPr>
        <p:spPr/>
        <p:txBody>
          <a:bodyPr>
            <a:normAutofit fontScale="85000" lnSpcReduction="20000"/>
          </a:bodyPr>
          <a:lstStyle/>
          <a:p>
            <a:pPr algn="just"/>
            <a:r>
              <a:rPr lang="fr-FR" dirty="0" smtClean="0"/>
              <a:t>Lorsque le prophète </a:t>
            </a:r>
            <a:r>
              <a:rPr lang="ar-EG" dirty="0" smtClean="0"/>
              <a:t>صَلَّى اللَّهُ عَلَيْهِ وَسَلَّمَ</a:t>
            </a:r>
            <a:r>
              <a:rPr lang="fr-FR" dirty="0" smtClean="0"/>
              <a:t> </a:t>
            </a:r>
            <a:r>
              <a:rPr lang="fr-FR" dirty="0"/>
              <a:t>envoyait quelqu’un prêcher l’islam et enseigner les préceptes divins aux gens, il </a:t>
            </a:r>
            <a:r>
              <a:rPr lang="fr-FR" dirty="0" smtClean="0"/>
              <a:t>recommandait</a:t>
            </a:r>
            <a:r>
              <a:rPr lang="fr-FR" dirty="0"/>
              <a:t> : </a:t>
            </a:r>
            <a:r>
              <a:rPr lang="fr-FR" i="1" dirty="0"/>
              <a:t>« Annoncez les bonnes nouvelles et ne faites pas fuir </a:t>
            </a:r>
            <a:r>
              <a:rPr lang="fr-FR" dirty="0"/>
              <a:t>[les gens]</a:t>
            </a:r>
            <a:r>
              <a:rPr lang="fr-FR" i="1" dirty="0"/>
              <a:t> ; facilitez et ne compliquez pas </a:t>
            </a:r>
            <a:r>
              <a:rPr lang="fr-FR" dirty="0"/>
              <a:t>[les choses]</a:t>
            </a:r>
            <a:r>
              <a:rPr lang="fr-FR" i="1" dirty="0"/>
              <a:t> ; unissez-vous et ne divergez pas. »</a:t>
            </a:r>
            <a:r>
              <a:rPr lang="fr-FR" dirty="0"/>
              <a:t> Muslim, Abû Dâwud et A</a:t>
            </a:r>
            <a:r>
              <a:rPr lang="fr-FR" u="sng" dirty="0"/>
              <a:t>h</a:t>
            </a:r>
            <a:r>
              <a:rPr lang="fr-FR" dirty="0"/>
              <a:t>mad</a:t>
            </a:r>
            <a:r>
              <a:rPr lang="fr-FR" dirty="0" smtClean="0"/>
              <a:t>.</a:t>
            </a:r>
            <a:endParaRPr lang="ar-EG" dirty="0" smtClean="0"/>
          </a:p>
          <a:p>
            <a:pPr algn="just" rtl="1"/>
            <a:r>
              <a:rPr lang="ar-EG" dirty="0" smtClean="0"/>
              <a:t>" يَسِّرَا وَلَا تُعَسِّرَا، وَبَشِّرَا وَلَا تُنَفِّرَا، وَتَطَاوَعَا وَلَا تَخْتَلِفَا" مسلم</a:t>
            </a:r>
            <a:endParaRPr lang="fr-FR" dirty="0"/>
          </a:p>
          <a:p>
            <a:pPr algn="just"/>
            <a:r>
              <a:rPr lang="fr-FR" dirty="0"/>
              <a:t>Il </a:t>
            </a:r>
            <a:r>
              <a:rPr lang="fr-FR" dirty="0" smtClean="0"/>
              <a:t>a </a:t>
            </a:r>
            <a:r>
              <a:rPr lang="fr-FR" dirty="0"/>
              <a:t>aussi </a:t>
            </a:r>
            <a:r>
              <a:rPr lang="fr-FR" dirty="0" smtClean="0"/>
              <a:t>dit </a:t>
            </a:r>
            <a:r>
              <a:rPr lang="ar-EG" dirty="0" smtClean="0"/>
              <a:t>صَلَّى اللَّهُ عَلَيْهِ وَسَلَّمَ </a:t>
            </a:r>
            <a:r>
              <a:rPr lang="fr-FR" dirty="0"/>
              <a:t> : « </a:t>
            </a:r>
            <a:r>
              <a:rPr lang="fr-FR" i="1" dirty="0"/>
              <a:t>Ne divergez pas ou alors vos cœurs divergeront. »</a:t>
            </a:r>
            <a:r>
              <a:rPr lang="fr-FR" dirty="0"/>
              <a:t> Muslim, Tirmidhî, Nassâ’î, Abû Dâwud, Ibn Mâjah et A</a:t>
            </a:r>
            <a:r>
              <a:rPr lang="fr-FR" u="sng" dirty="0"/>
              <a:t>h</a:t>
            </a:r>
            <a:r>
              <a:rPr lang="fr-FR" dirty="0"/>
              <a:t>mad</a:t>
            </a:r>
            <a:r>
              <a:rPr lang="fr-FR" dirty="0" smtClean="0"/>
              <a:t>.</a:t>
            </a:r>
            <a:endParaRPr lang="ar-EG" dirty="0" smtClean="0"/>
          </a:p>
          <a:p>
            <a:pPr algn="just" rtl="1"/>
            <a:r>
              <a:rPr lang="ar-EG" dirty="0" smtClean="0"/>
              <a:t>" ولا </a:t>
            </a:r>
            <a:r>
              <a:rPr lang="ar-EG" dirty="0"/>
              <a:t>تختلفوا فتختلف </a:t>
            </a:r>
            <a:r>
              <a:rPr lang="ar-EG" dirty="0" smtClean="0"/>
              <a:t>قلوبكم "</a:t>
            </a:r>
            <a:endParaRPr lang="fr-FR" dirty="0"/>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908720"/>
          </a:xfrm>
        </p:spPr>
        <p:txBody>
          <a:bodyPr/>
          <a:lstStyle/>
          <a:p>
            <a:r>
              <a:rPr lang="fr-FR" dirty="0" smtClean="0"/>
              <a:t>Le signe du malheur</a:t>
            </a:r>
            <a:endParaRPr lang="fr-FR" dirty="0"/>
          </a:p>
        </p:txBody>
      </p:sp>
      <p:sp>
        <p:nvSpPr>
          <p:cNvPr id="3" name="Espace réservé du contenu 2"/>
          <p:cNvSpPr>
            <a:spLocks noGrp="1"/>
          </p:cNvSpPr>
          <p:nvPr>
            <p:ph idx="1"/>
          </p:nvPr>
        </p:nvSpPr>
        <p:spPr>
          <a:xfrm>
            <a:off x="457200" y="1268760"/>
            <a:ext cx="8229600" cy="4857403"/>
          </a:xfrm>
        </p:spPr>
        <p:txBody>
          <a:bodyPr>
            <a:normAutofit fontScale="92500" lnSpcReduction="20000"/>
          </a:bodyPr>
          <a:lstStyle/>
          <a:p>
            <a:pPr algn="just"/>
            <a:r>
              <a:rPr lang="fr-FR" dirty="0"/>
              <a:t>Le signe du malheur pour un serviteur est de le voir se précipiter parmi les gens en calomniant, médisant, guettant et dévoilant leurs </a:t>
            </a:r>
            <a:r>
              <a:rPr lang="fr-FR" dirty="0" smtClean="0"/>
              <a:t>défauts.</a:t>
            </a:r>
            <a:endParaRPr lang="fr-FR" dirty="0" smtClean="0"/>
          </a:p>
          <a:p>
            <a:pPr algn="just"/>
            <a:r>
              <a:rPr lang="fr-FR" dirty="0" smtClean="0"/>
              <a:t> </a:t>
            </a:r>
            <a:r>
              <a:rPr lang="fr-FR" dirty="0"/>
              <a:t>Lorsqu’il entend une chose blâmable provenant de l’un d’entre eux, il la divulgue et la diffuse. </a:t>
            </a:r>
            <a:endParaRPr lang="fr-FR" dirty="0" smtClean="0"/>
          </a:p>
          <a:p>
            <a:pPr algn="just"/>
            <a:r>
              <a:rPr lang="fr-FR" dirty="0" smtClean="0"/>
              <a:t>Parfois </a:t>
            </a:r>
            <a:r>
              <a:rPr lang="fr-FR" dirty="0"/>
              <a:t>même, il la propage avec une explication de son propre chef. </a:t>
            </a:r>
            <a:endParaRPr lang="fr-FR" dirty="0" smtClean="0"/>
          </a:p>
          <a:p>
            <a:pPr algn="just"/>
            <a:r>
              <a:rPr lang="fr-FR" dirty="0" smtClean="0"/>
              <a:t>Un </a:t>
            </a:r>
            <a:r>
              <a:rPr lang="fr-FR" dirty="0"/>
              <a:t>tel serviteur occupe une des plus viles positions auprès d’Allah, il est rabaissé auprès de Lui et est exposé à Son courroux. </a:t>
            </a:r>
            <a:endParaRPr lang="fr-FR" dirty="0" smtClean="0"/>
          </a:p>
          <a:p>
            <a:pPr algn="just"/>
            <a:r>
              <a:rPr lang="fr-FR" dirty="0" smtClean="0"/>
              <a:t>On </a:t>
            </a:r>
            <a:r>
              <a:rPr lang="fr-FR" dirty="0"/>
              <a:t>craint [pour lui] qu’il soit humilié et avili en ce bas monde avant même celui de l’au-delà</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i="1" dirty="0"/>
              <a:t>C</a:t>
            </a:r>
            <a:r>
              <a:rPr lang="fr-FR" i="1" dirty="0" smtClean="0"/>
              <a:t>ache les </a:t>
            </a:r>
            <a:r>
              <a:rPr lang="fr-FR" i="1" dirty="0" smtClean="0"/>
              <a:t>défauts </a:t>
            </a:r>
            <a:r>
              <a:rPr lang="fr-FR" i="1" dirty="0" smtClean="0"/>
              <a:t>d’un musulman, Allah lui cachera les siens</a:t>
            </a:r>
            <a:endParaRPr lang="fr-FR" dirty="0"/>
          </a:p>
        </p:txBody>
      </p:sp>
      <p:sp>
        <p:nvSpPr>
          <p:cNvPr id="3" name="Espace réservé du contenu 2"/>
          <p:cNvSpPr>
            <a:spLocks noGrp="1"/>
          </p:cNvSpPr>
          <p:nvPr>
            <p:ph idx="1"/>
          </p:nvPr>
        </p:nvSpPr>
        <p:spPr>
          <a:xfrm>
            <a:off x="395536" y="1772816"/>
            <a:ext cx="8229600" cy="4680520"/>
          </a:xfrm>
        </p:spPr>
        <p:txBody>
          <a:bodyPr>
            <a:normAutofit fontScale="70000" lnSpcReduction="20000"/>
          </a:bodyPr>
          <a:lstStyle/>
          <a:p>
            <a:pPr algn="just"/>
            <a:r>
              <a:rPr lang="fr-FR" dirty="0" smtClean="0"/>
              <a:t>Méditons </a:t>
            </a:r>
            <a:r>
              <a:rPr lang="fr-FR" dirty="0"/>
              <a:t>sur le sens de la parole du Messager d’Allah </a:t>
            </a:r>
            <a:r>
              <a:rPr lang="fr-FR" dirty="0" smtClean="0"/>
              <a:t>(</a:t>
            </a:r>
            <a:r>
              <a:rPr lang="ar-EG" sz="2200" dirty="0"/>
              <a:t>صَلَّى اللَّهُ عَلَيْهِ وَسَلَّمَ</a:t>
            </a:r>
            <a:r>
              <a:rPr lang="fr-FR" dirty="0" smtClean="0"/>
              <a:t>): </a:t>
            </a:r>
            <a:r>
              <a:rPr lang="fr-FR" dirty="0"/>
              <a:t>«  Celui qui cache les défauts de son frère, Allah lui cachera ses défauts </a:t>
            </a:r>
            <a:r>
              <a:rPr lang="fr-FR" dirty="0" smtClean="0"/>
              <a:t>ici-bas </a:t>
            </a:r>
            <a:r>
              <a:rPr lang="fr-FR" dirty="0"/>
              <a:t>et dans l’au-delà</a:t>
            </a:r>
            <a:r>
              <a:rPr lang="fr-FR" dirty="0" smtClean="0"/>
              <a:t>.</a:t>
            </a:r>
            <a:r>
              <a:rPr lang="fr-FR" i="1" dirty="0" smtClean="0"/>
              <a:t>»</a:t>
            </a:r>
            <a:r>
              <a:rPr lang="fr-FR" dirty="0" smtClean="0"/>
              <a:t> </a:t>
            </a:r>
            <a:r>
              <a:rPr lang="fr-FR" dirty="0"/>
              <a:t>Muslim et </a:t>
            </a:r>
            <a:r>
              <a:rPr lang="fr-FR" dirty="0" smtClean="0"/>
              <a:t>autres</a:t>
            </a:r>
            <a:endParaRPr lang="ar-EG" dirty="0" smtClean="0"/>
          </a:p>
          <a:p>
            <a:pPr algn="just" rtl="1"/>
            <a:r>
              <a:rPr lang="ar-EG" dirty="0" smtClean="0"/>
              <a:t>قال عليه الصلاة والسلام : من ستر مسلما ستره الله يوم القيامة . رواه البخاري ومسلم</a:t>
            </a:r>
            <a:endParaRPr lang="fr-FR" dirty="0" smtClean="0"/>
          </a:p>
          <a:p>
            <a:pPr algn="just"/>
            <a:r>
              <a:rPr lang="fr-FR" dirty="0" smtClean="0"/>
              <a:t>De </a:t>
            </a:r>
            <a:r>
              <a:rPr lang="fr-FR" dirty="0"/>
              <a:t>même, sa parole </a:t>
            </a:r>
            <a:r>
              <a:rPr lang="fr-FR" dirty="0" smtClean="0"/>
              <a:t>(</a:t>
            </a:r>
            <a:r>
              <a:rPr lang="ar-EG" sz="2600" dirty="0" smtClean="0"/>
              <a:t>صَلَّى اللَّهُ عَلَيْهِ وَسَلَّمَ</a:t>
            </a:r>
            <a:r>
              <a:rPr lang="fr-FR" dirty="0" smtClean="0"/>
              <a:t>): </a:t>
            </a:r>
            <a:r>
              <a:rPr lang="fr-FR" dirty="0"/>
              <a:t>« </a:t>
            </a:r>
            <a:r>
              <a:rPr lang="fr-FR" i="1" dirty="0"/>
              <a:t>Ô vous qui avez cru avec vos langues, mais dont la foi n’a pas pénétré les cœurs, ne faites pas de tort aux musulmans et ne les épiez pas, car celui qui épie son frère Allah l’épie. Et quiconque est épié par Allah sera humilié et avili même sous sa couche. </a:t>
            </a:r>
            <a:r>
              <a:rPr lang="fr-FR" i="1" dirty="0" smtClean="0"/>
              <a:t>» </a:t>
            </a:r>
            <a:r>
              <a:rPr lang="fr-FR" dirty="0"/>
              <a:t>ibn </a:t>
            </a:r>
            <a:r>
              <a:rPr lang="fr-FR" dirty="0" smtClean="0"/>
              <a:t>Mâdjah.</a:t>
            </a:r>
            <a:endParaRPr lang="ar-EG" dirty="0" smtClean="0"/>
          </a:p>
          <a:p>
            <a:pPr algn="just" rtl="1"/>
            <a:r>
              <a:rPr lang="ar-EG" sz="4600" dirty="0" smtClean="0">
                <a:latin typeface="Arabic Typesetting" pitchFamily="66" charset="-78"/>
                <a:cs typeface="Arabic Typesetting" pitchFamily="66" charset="-78"/>
              </a:rPr>
              <a:t>وعَنِ ابْنِ عُمَرَ قَالَ صَعِدَ </a:t>
            </a:r>
            <a:r>
              <a:rPr lang="ar-EG" sz="4600" dirty="0">
                <a:latin typeface="Arabic Typesetting" pitchFamily="66" charset="-78"/>
                <a:cs typeface="Arabic Typesetting" pitchFamily="66" charset="-78"/>
              </a:rPr>
              <a:t>رَسُولُ اللَّهِ -صلى الله عليه </a:t>
            </a:r>
            <a:r>
              <a:rPr lang="ar-EG" sz="4600" dirty="0" smtClean="0">
                <a:latin typeface="Arabic Typesetting" pitchFamily="66" charset="-78"/>
                <a:cs typeface="Arabic Typesetting" pitchFamily="66" charset="-78"/>
              </a:rPr>
              <a:t>وسلم- الْمِنْبَرَ فَنَادَى بِصَوْتٍ رَفِيعٍ فَقَالَ: « يا معشر من آمن بلسانه ولم يؤمن بقلبه، لا تتبعوا عورات المسلمين، ولا عثراتهم؛ فإنه من يتبع عثرات المسلمين يتبع الله عثرته، ومن يتبع الله عثرته يفضحه وإن كان في  بيته </a:t>
            </a:r>
            <a:r>
              <a:rPr lang="ar-EG" sz="4600" dirty="0" err="1" smtClean="0">
                <a:latin typeface="Arabic Typesetting" pitchFamily="66" charset="-78"/>
                <a:cs typeface="Arabic Typesetting" pitchFamily="66" charset="-78"/>
              </a:rPr>
              <a:t>»</a:t>
            </a:r>
            <a:endParaRPr lang="ar-EG" sz="4600" dirty="0" smtClean="0">
              <a:latin typeface="Arabic Typesetting" pitchFamily="66" charset="-78"/>
              <a:cs typeface="Arabic Typesetting" pitchFamily="66" charset="-78"/>
            </a:endParaRPr>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C’est un signe de rébellion et d’hostilité à Allah</a:t>
            </a:r>
            <a:endParaRPr lang="fr-FR" b="1" dirty="0"/>
          </a:p>
        </p:txBody>
      </p:sp>
      <p:sp>
        <p:nvSpPr>
          <p:cNvPr id="3" name="Espace réservé du contenu 2"/>
          <p:cNvSpPr>
            <a:spLocks noGrp="1"/>
          </p:cNvSpPr>
          <p:nvPr>
            <p:ph idx="1"/>
          </p:nvPr>
        </p:nvSpPr>
        <p:spPr>
          <a:xfrm>
            <a:off x="457200" y="1628800"/>
            <a:ext cx="8229600" cy="4497363"/>
          </a:xfrm>
        </p:spPr>
        <p:txBody>
          <a:bodyPr>
            <a:normAutofit fontScale="77500" lnSpcReduction="20000"/>
          </a:bodyPr>
          <a:lstStyle/>
          <a:p>
            <a:pPr algn="just"/>
            <a:r>
              <a:rPr lang="fr-FR" dirty="0"/>
              <a:t>Cette grave menace est valable pour tous les musulmans</a:t>
            </a:r>
            <a:r>
              <a:rPr lang="fr-FR" dirty="0" smtClean="0"/>
              <a:t>.</a:t>
            </a:r>
          </a:p>
          <a:p>
            <a:pPr algn="just"/>
            <a:r>
              <a:rPr lang="fr-FR" dirty="0" smtClean="0"/>
              <a:t> </a:t>
            </a:r>
            <a:r>
              <a:rPr lang="fr-FR" dirty="0"/>
              <a:t>Quant aux savants et aux gens pieux, s’en prendre à eux est encore pire. </a:t>
            </a:r>
            <a:endParaRPr lang="fr-FR" dirty="0" smtClean="0"/>
          </a:p>
          <a:p>
            <a:pPr algn="just"/>
            <a:r>
              <a:rPr lang="fr-FR" dirty="0" smtClean="0"/>
              <a:t>C’est </a:t>
            </a:r>
            <a:r>
              <a:rPr lang="fr-FR" dirty="0"/>
              <a:t>un signe de rébellion et d’hostilité à Allah. [Dans un hadith divin] Le Messager d’Allah </a:t>
            </a:r>
            <a:r>
              <a:rPr lang="fr-FR" sz="2600" dirty="0" smtClean="0"/>
              <a:t>(</a:t>
            </a:r>
            <a:r>
              <a:rPr lang="ar-EG" sz="2600" dirty="0" smtClean="0"/>
              <a:t>صَلَّى اللَّهُ عَلَيْهِ وَسَلَّمَ</a:t>
            </a:r>
            <a:r>
              <a:rPr lang="fr-FR" sz="2600" dirty="0" smtClean="0"/>
              <a:t> )</a:t>
            </a:r>
            <a:r>
              <a:rPr lang="fr-FR" dirty="0"/>
              <a:t> rapporte : </a:t>
            </a:r>
            <a:r>
              <a:rPr lang="fr-FR" i="1" dirty="0"/>
              <a:t>Allah a dit :</a:t>
            </a:r>
            <a:r>
              <a:rPr lang="fr-FR" dirty="0"/>
              <a:t> « </a:t>
            </a:r>
            <a:r>
              <a:rPr lang="fr-FR" i="1" dirty="0"/>
              <a:t>Quiconque s’en prend à l’un de Mes alliés, Je lui déclare la guerre. »</a:t>
            </a:r>
            <a:r>
              <a:rPr lang="fr-FR" dirty="0"/>
              <a:t> </a:t>
            </a:r>
            <a:r>
              <a:rPr lang="ar-EG" dirty="0" smtClean="0"/>
              <a:t>[</a:t>
            </a:r>
            <a:r>
              <a:rPr lang="ar-EG" b="1" dirty="0" smtClean="0"/>
              <a:t>من </a:t>
            </a:r>
            <a:r>
              <a:rPr lang="ar-EG" b="1" dirty="0"/>
              <a:t>عادى لي وليا فقد آذنته </a:t>
            </a:r>
            <a:r>
              <a:rPr lang="ar-EG" b="1" dirty="0" smtClean="0"/>
              <a:t>بالحرب</a:t>
            </a:r>
            <a:r>
              <a:rPr lang="ar-EG" b="1" dirty="0" err="1" smtClean="0"/>
              <a:t>]</a:t>
            </a:r>
            <a:r>
              <a:rPr lang="ar-EG" b="1" dirty="0" smtClean="0"/>
              <a:t>    </a:t>
            </a:r>
            <a:endParaRPr lang="fr-FR" dirty="0" smtClean="0"/>
          </a:p>
          <a:p>
            <a:pPr algn="just"/>
            <a:r>
              <a:rPr lang="fr-FR" dirty="0" smtClean="0"/>
              <a:t>Certains </a:t>
            </a:r>
            <a:r>
              <a:rPr lang="fr-FR" dirty="0"/>
              <a:t>pieux prédécesseurs ont dit : « Si les savants ne sont pas les alliés d’Allah alors je ne vois pas qui d’autres peuvent être Ses alliés. »</a:t>
            </a:r>
          </a:p>
          <a:p>
            <a:pPr algn="just"/>
            <a:r>
              <a:rPr lang="fr-FR" dirty="0"/>
              <a:t>Celui qui a dit cela a été véridique. Qu’Allah lui fasse miséricorde. </a:t>
            </a:r>
            <a:r>
              <a:rPr lang="fr-FR" dirty="0" smtClean="0"/>
              <a:t> </a:t>
            </a:r>
            <a:r>
              <a:rPr lang="fr-FR" dirty="0"/>
              <a:t>(</a:t>
            </a:r>
            <a:r>
              <a:rPr lang="fr-FR" dirty="0" smtClean="0"/>
              <a:t>Abû </a:t>
            </a:r>
            <a:r>
              <a:rPr lang="fr-FR" u="sng" dirty="0" smtClean="0"/>
              <a:t>H</a:t>
            </a:r>
            <a:r>
              <a:rPr lang="fr-FR" dirty="0" smtClean="0"/>
              <a:t>anîfa)</a:t>
            </a:r>
            <a:endParaRPr lang="fr-FR" dirty="0"/>
          </a:p>
          <a:p>
            <a:pPr>
              <a:buNone/>
            </a:pPr>
            <a:endParaRPr lang="fr-FR" dirty="0"/>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TotalTime>
  <Words>1967</Words>
  <Application>Microsoft Office PowerPoint</Application>
  <PresentationFormat>Affichage à l'écran (4:3)</PresentationFormat>
  <Paragraphs>102</Paragraphs>
  <Slides>29</Slides>
  <Notes>0</Notes>
  <HiddenSlides>0</HiddenSlides>
  <MMClips>0</MMClips>
  <ScaleCrop>false</ScaleCrop>
  <HeadingPairs>
    <vt:vector size="4" baseType="variant">
      <vt:variant>
        <vt:lpstr>Thème</vt:lpstr>
      </vt:variant>
      <vt:variant>
        <vt:i4>1</vt:i4>
      </vt:variant>
      <vt:variant>
        <vt:lpstr>Titres des diapositives</vt:lpstr>
      </vt:variant>
      <vt:variant>
        <vt:i4>29</vt:i4>
      </vt:variant>
    </vt:vector>
  </HeadingPairs>
  <TitlesOfParts>
    <vt:vector size="30" baseType="lpstr">
      <vt:lpstr>Thème Office</vt:lpstr>
      <vt:lpstr>s'aimer en Allah, malgré nos divergences</vt:lpstr>
      <vt:lpstr>من القواعد الشرعية Parmi les injonctions divines</vt:lpstr>
      <vt:lpstr>اذكروا نعمة الله عليكم Rappelez-vous les bienfaits qu’Allah</vt:lpstr>
      <vt:lpstr>ولا تنازعوا Et ne vous disputez pas</vt:lpstr>
      <vt:lpstr>Tu les crois unis, alors que leurs cœurs sont divisés</vt:lpstr>
      <vt:lpstr>Unissez-vous et ne divergez pas</vt:lpstr>
      <vt:lpstr>Le signe du malheur</vt:lpstr>
      <vt:lpstr>Cache les défauts d’un musulman, Allah lui cachera les siens</vt:lpstr>
      <vt:lpstr>C’est un signe de rébellion et d’hostilité à Allah</vt:lpstr>
      <vt:lpstr>Ecoute les paroles de savants</vt:lpstr>
      <vt:lpstr>Diapositive 11</vt:lpstr>
      <vt:lpstr>Diapositive 12</vt:lpstr>
      <vt:lpstr>Les gens de l'Enfer</vt:lpstr>
      <vt:lpstr>Allah n 'aime pas la vulgarité et la grossièreté</vt:lpstr>
      <vt:lpstr>Diapositive 15</vt:lpstr>
      <vt:lpstr>Diapositive 16</vt:lpstr>
      <vt:lpstr>Diapositive 17</vt:lpstr>
      <vt:lpstr>Il y a deux types de divergence</vt:lpstr>
      <vt:lpstr>L’exemple de Omar et Ibno Massoud</vt:lpstr>
      <vt:lpstr>بين الإمامين أحمـد والشـافعي </vt:lpstr>
      <vt:lpstr>اسمع وافقه وتعلم</vt:lpstr>
      <vt:lpstr>Diapositive 22</vt:lpstr>
      <vt:lpstr>تواضع الإمام مالك واحترامه للعلماء</vt:lpstr>
      <vt:lpstr>ليس لأحد أن يلزم الناس باتباعه في المسائل الاجتهادية</vt:lpstr>
      <vt:lpstr>Diapositive 25</vt:lpstr>
      <vt:lpstr>لا تتعصب لأحد</vt:lpstr>
      <vt:lpstr>قاعدة مهمة</vt:lpstr>
      <vt:lpstr>رسالة الليث بن سعد إلى الإمام مالك </vt:lpstr>
      <vt:lpstr>La science n’a aucune valeur sans le bon comportement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Connexion</dc:creator>
  <cp:lastModifiedBy>salem12</cp:lastModifiedBy>
  <cp:revision>32</cp:revision>
  <dcterms:created xsi:type="dcterms:W3CDTF">2013-02-22T23:23:54Z</dcterms:created>
  <dcterms:modified xsi:type="dcterms:W3CDTF">2013-07-28T20:42:12Z</dcterms:modified>
</cp:coreProperties>
</file>