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1" r:id="rId2"/>
    <p:sldId id="258" r:id="rId3"/>
    <p:sldId id="259" r:id="rId4"/>
    <p:sldId id="342" r:id="rId5"/>
    <p:sldId id="343" r:id="rId6"/>
    <p:sldId id="344" r:id="rId7"/>
    <p:sldId id="345" r:id="rId8"/>
    <p:sldId id="346" r:id="rId9"/>
    <p:sldId id="347" r:id="rId10"/>
    <p:sldId id="348" r:id="rId11"/>
    <p:sldId id="349" r:id="rId12"/>
    <p:sldId id="264" r:id="rId13"/>
    <p:sldId id="280" r:id="rId14"/>
    <p:sldId id="287" r:id="rId15"/>
    <p:sldId id="281" r:id="rId16"/>
    <p:sldId id="282" r:id="rId17"/>
    <p:sldId id="283" r:id="rId18"/>
    <p:sldId id="284" r:id="rId19"/>
    <p:sldId id="334" r:id="rId20"/>
    <p:sldId id="335" r:id="rId21"/>
    <p:sldId id="336" r:id="rId22"/>
    <p:sldId id="288" r:id="rId23"/>
    <p:sldId id="285" r:id="rId24"/>
    <p:sldId id="286" r:id="rId25"/>
    <p:sldId id="289" r:id="rId26"/>
    <p:sldId id="304" r:id="rId27"/>
    <p:sldId id="305" r:id="rId28"/>
    <p:sldId id="306" r:id="rId29"/>
    <p:sldId id="307" r:id="rId30"/>
    <p:sldId id="308" r:id="rId31"/>
    <p:sldId id="309" r:id="rId32"/>
    <p:sldId id="266" r:id="rId33"/>
    <p:sldId id="290" r:id="rId34"/>
    <p:sldId id="267" r:id="rId35"/>
    <p:sldId id="268" r:id="rId36"/>
    <p:sldId id="269" r:id="rId37"/>
    <p:sldId id="291" r:id="rId38"/>
    <p:sldId id="292" r:id="rId39"/>
    <p:sldId id="270" r:id="rId40"/>
    <p:sldId id="271" r:id="rId41"/>
    <p:sldId id="273" r:id="rId42"/>
    <p:sldId id="274" r:id="rId43"/>
    <p:sldId id="293" r:id="rId44"/>
    <p:sldId id="296" r:id="rId45"/>
    <p:sldId id="294" r:id="rId46"/>
    <p:sldId id="310" r:id="rId47"/>
    <p:sldId id="311" r:id="rId48"/>
    <p:sldId id="313" r:id="rId49"/>
    <p:sldId id="314" r:id="rId50"/>
    <p:sldId id="315" r:id="rId51"/>
    <p:sldId id="316" r:id="rId52"/>
    <p:sldId id="317" r:id="rId53"/>
    <p:sldId id="318" r:id="rId54"/>
    <p:sldId id="319" r:id="rId55"/>
    <p:sldId id="320" r:id="rId56"/>
    <p:sldId id="337" r:id="rId57"/>
    <p:sldId id="339" r:id="rId58"/>
    <p:sldId id="338" r:id="rId59"/>
    <p:sldId id="340" r:id="rId60"/>
    <p:sldId id="322" r:id="rId61"/>
    <p:sldId id="323" r:id="rId62"/>
    <p:sldId id="324" r:id="rId63"/>
    <p:sldId id="325" r:id="rId64"/>
    <p:sldId id="331" r:id="rId65"/>
    <p:sldId id="321" r:id="rId66"/>
    <p:sldId id="326" r:id="rId67"/>
    <p:sldId id="327" r:id="rId68"/>
    <p:sldId id="328" r:id="rId69"/>
    <p:sldId id="332" r:id="rId70"/>
    <p:sldId id="329" r:id="rId71"/>
    <p:sldId id="330" r:id="rId7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4BC7048-09B0-4EDA-B433-9BC762290672}" type="datetimeFigureOut">
              <a:rPr lang="fr-FR" smtClean="0"/>
              <a:pPr/>
              <a:t>22/01/2016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0A42784-3335-48CE-BF52-E5947EABEC76}"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BC7048-09B0-4EDA-B433-9BC762290672}" type="datetimeFigureOut">
              <a:rPr lang="fr-FR" smtClean="0"/>
              <a:pPr/>
              <a:t>22/01/2016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0A42784-3335-48CE-BF52-E5947EABEC76}"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BC7048-09B0-4EDA-B433-9BC762290672}" type="datetimeFigureOut">
              <a:rPr lang="fr-FR" smtClean="0"/>
              <a:pPr/>
              <a:t>22/01/2016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0A42784-3335-48CE-BF52-E5947EABEC76}"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4BC7048-09B0-4EDA-B433-9BC762290672}" type="datetimeFigureOut">
              <a:rPr lang="fr-FR" smtClean="0"/>
              <a:pPr/>
              <a:t>22/01/2016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0A42784-3335-48CE-BF52-E5947EABEC76}"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4BC7048-09B0-4EDA-B433-9BC762290672}" type="datetimeFigureOut">
              <a:rPr lang="fr-FR" smtClean="0"/>
              <a:pPr/>
              <a:t>22/01/2016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0A42784-3335-48CE-BF52-E5947EABEC76}"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4BC7048-09B0-4EDA-B433-9BC762290672}" type="datetimeFigureOut">
              <a:rPr lang="fr-FR" smtClean="0"/>
              <a:pPr/>
              <a:t>22/01/2016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0A42784-3335-48CE-BF52-E5947EABEC76}"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4BC7048-09B0-4EDA-B433-9BC762290672}" type="datetimeFigureOut">
              <a:rPr lang="fr-FR" smtClean="0"/>
              <a:pPr/>
              <a:t>22/01/2016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A0A42784-3335-48CE-BF52-E5947EABEC76}"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4BC7048-09B0-4EDA-B433-9BC762290672}" type="datetimeFigureOut">
              <a:rPr lang="fr-FR" smtClean="0"/>
              <a:pPr/>
              <a:t>22/01/2016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A0A42784-3335-48CE-BF52-E5947EABEC76}"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4BC7048-09B0-4EDA-B433-9BC762290672}" type="datetimeFigureOut">
              <a:rPr lang="fr-FR" smtClean="0"/>
              <a:pPr/>
              <a:t>22/01/2016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A0A42784-3335-48CE-BF52-E5947EABEC76}"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4BC7048-09B0-4EDA-B433-9BC762290672}" type="datetimeFigureOut">
              <a:rPr lang="fr-FR" smtClean="0"/>
              <a:pPr/>
              <a:t>22/01/2016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0A42784-3335-48CE-BF52-E5947EABEC76}"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4BC7048-09B0-4EDA-B433-9BC762290672}" type="datetimeFigureOut">
              <a:rPr lang="fr-FR" smtClean="0"/>
              <a:pPr/>
              <a:t>22/01/2016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0A42784-3335-48CE-BF52-E5947EABEC76}"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C7048-09B0-4EDA-B433-9BC762290672}" type="datetimeFigureOut">
              <a:rPr lang="fr-FR" smtClean="0"/>
              <a:pPr/>
              <a:t>22/01/2016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42784-3335-48CE-BF52-E5947EABEC76}"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islamstory.com/fr/node/3657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islamstory.com/fr/node/3657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ar.wikipedia.org/wiki/%D8%AD%D9%84%D9%81_%D8%A7%D9%84%D9%81%D8%B6%D9%88%D9%84"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t>
            </a:r>
            <a:r>
              <a:rPr lang="ar-SA" b="1" dirty="0" smtClean="0"/>
              <a:t>أسس نظرة التسامح لدى المسلمين في التعامل مع الآخرين</a:t>
            </a:r>
            <a:endParaRPr lang="fr-FR" dirty="0"/>
          </a:p>
        </p:txBody>
      </p:sp>
      <p:sp>
        <p:nvSpPr>
          <p:cNvPr id="3" name="Espace réservé du contenu 2"/>
          <p:cNvSpPr>
            <a:spLocks noGrp="1"/>
          </p:cNvSpPr>
          <p:nvPr>
            <p:ph idx="1"/>
          </p:nvPr>
        </p:nvSpPr>
        <p:spPr/>
        <p:txBody>
          <a:bodyPr/>
          <a:lstStyle/>
          <a:p>
            <a:pPr algn="just">
              <a:buNone/>
            </a:pPr>
            <a:r>
              <a:rPr lang="fr-FR" dirty="0" smtClean="0"/>
              <a:t>Le </a:t>
            </a:r>
            <a:r>
              <a:rPr lang="fr-FR" dirty="0" smtClean="0"/>
              <a:t>fondement de la tolérance qui gouverne </a:t>
            </a:r>
            <a:r>
              <a:rPr lang="fr-FR" dirty="0" smtClean="0"/>
              <a:t>la conduite </a:t>
            </a:r>
            <a:r>
              <a:rPr lang="fr-FR" dirty="0" smtClean="0"/>
              <a:t>des musulmans vis-à-vis des adeptes des autres religions est dû aux principes </a:t>
            </a:r>
            <a:r>
              <a:rPr lang="fr-FR" dirty="0" smtClean="0"/>
              <a:t>que </a:t>
            </a:r>
            <a:r>
              <a:rPr lang="fr-FR" dirty="0" smtClean="0"/>
              <a:t>l’islam cultive dans l’esprit et dans le cœur des </a:t>
            </a:r>
            <a:r>
              <a:rPr lang="fr-FR" dirty="0" smtClean="0"/>
              <a:t>musulmans.					</a:t>
            </a:r>
            <a:r>
              <a:rPr lang="fr-FR" dirty="0" smtClean="0"/>
              <a:t/>
            </a:r>
            <a:br>
              <a:rPr lang="fr-FR" dirty="0" smtClean="0"/>
            </a:br>
            <a:endParaRPr lang="fr-FR" dirty="0" smtClean="0"/>
          </a:p>
          <a:p>
            <a:pPr algn="just">
              <a:buNone/>
            </a:pPr>
            <a:endParaRPr lang="fr-FR" dirty="0" smtClean="0"/>
          </a:p>
          <a:p>
            <a:pPr algn="just">
              <a:buNone/>
            </a:pPr>
            <a:r>
              <a:rPr lang="fr-FR" dirty="0" smtClean="0"/>
              <a:t>ABDELMAJID NOUAR TLEMCENI</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fontScale="90000"/>
          </a:bodyPr>
          <a:lstStyle/>
          <a:p>
            <a:r>
              <a:rPr lang="ar-DZ" b="1" dirty="0" smtClean="0"/>
              <a:t>3</a:t>
            </a:r>
            <a:r>
              <a:rPr lang="ar-SA" b="1" dirty="0" smtClean="0"/>
              <a:t>- </a:t>
            </a:r>
            <a:r>
              <a:rPr lang="ar-SA" b="1" dirty="0" smtClean="0"/>
              <a:t>مبدأ التعايش </a:t>
            </a:r>
            <a:r>
              <a:rPr lang="ar-SA" b="1" dirty="0" smtClean="0"/>
              <a:t>السلمي</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pPr algn="just" rtl="1"/>
            <a:r>
              <a:rPr lang="ar-SA" dirty="0" smtClean="0"/>
              <a:t>إن </a:t>
            </a:r>
            <a:r>
              <a:rPr lang="ar-SA" dirty="0" smtClean="0"/>
              <a:t>النبي صلى الله عليه وسلم حينما استقر في المدينة المنورة بعدة الهجرة إليها وجد فيها مزيجاً إنسانياً متنوعاً من حيث الدين والعقيدة، ومن حيث الانتماء القبلي والعشائري: المسلمون المهاجرون من قريش. المسلمون من الأوس والخزرج. الوثنيون من الأوس والخزرج. اليهود من الأوس والخزرج. قبائل اليهود الثلاث: بنو </a:t>
            </a:r>
            <a:r>
              <a:rPr lang="ar-SA" dirty="0" err="1" smtClean="0"/>
              <a:t>قينقاع</a:t>
            </a:r>
            <a:r>
              <a:rPr lang="ar-SA" dirty="0" smtClean="0"/>
              <a:t>، وبنو النضير، وبنو قريظة. الأعراب الذين يسكنون بالقرب من أهل المدينة</a:t>
            </a:r>
            <a:r>
              <a:rPr lang="fr-FR" dirty="0" smtClean="0"/>
              <a:t>. </a:t>
            </a:r>
            <a:r>
              <a:rPr lang="ar-SA" dirty="0" smtClean="0"/>
              <a:t>العبيد.</a:t>
            </a:r>
            <a:endParaRPr lang="fr-FR" dirty="0" smtClean="0"/>
          </a:p>
          <a:p>
            <a:pPr algn="just" rtl="1"/>
            <a:r>
              <a:rPr lang="ar-SA" dirty="0" smtClean="0"/>
              <a:t>فكيف وفق النبي بين هذه الانتماءات ؟  أسَّس النبي صلى الله عليه وسلم  نظامًا عامًا لسكان المدينة أساسه التعايش السلمي، وبالمصطلح الحديث فإنه أرسى مبدأ المواطنة وحدد الحقوق والواجبات لكل المواطنين. [للمزيد راجع صحيفة المدينة].</a:t>
            </a:r>
            <a:endParaRPr lang="fr-FR" dirty="0" smtClean="0"/>
          </a:p>
          <a:p>
            <a:pPr algn="r" rtl="1"/>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214422"/>
          </a:xfrm>
        </p:spPr>
        <p:txBody>
          <a:bodyPr>
            <a:noAutofit/>
          </a:bodyPr>
          <a:lstStyle/>
          <a:p>
            <a:r>
              <a:rPr lang="fr-FR" sz="3200" dirty="0" smtClean="0"/>
              <a:t/>
            </a:r>
            <a:br>
              <a:rPr lang="fr-FR" sz="3200" dirty="0" smtClean="0"/>
            </a:br>
            <a:r>
              <a:rPr lang="fr-FR" sz="3200" dirty="0" smtClean="0"/>
              <a:t>L’Islam </a:t>
            </a:r>
            <a:r>
              <a:rPr lang="fr-FR" sz="3200" dirty="0" smtClean="0"/>
              <a:t>permet un vivre ensemble entre musulmans et non-musulmans </a:t>
            </a:r>
            <a:br>
              <a:rPr lang="fr-FR" sz="3200" dirty="0" smtClean="0"/>
            </a:br>
            <a:endParaRPr lang="fr-FR" sz="3200" dirty="0"/>
          </a:p>
        </p:txBody>
      </p:sp>
      <p:sp>
        <p:nvSpPr>
          <p:cNvPr id="3" name="Espace réservé du contenu 2"/>
          <p:cNvSpPr>
            <a:spLocks noGrp="1"/>
          </p:cNvSpPr>
          <p:nvPr>
            <p:ph idx="1"/>
          </p:nvPr>
        </p:nvSpPr>
        <p:spPr>
          <a:xfrm>
            <a:off x="285720" y="1357298"/>
            <a:ext cx="8643998" cy="5286412"/>
          </a:xfrm>
        </p:spPr>
        <p:txBody>
          <a:bodyPr>
            <a:normAutofit fontScale="55000" lnSpcReduction="20000"/>
          </a:bodyPr>
          <a:lstStyle/>
          <a:p>
            <a:pPr algn="just">
              <a:buNone/>
            </a:pPr>
            <a:r>
              <a:rPr lang="fr-FR" sz="3800" dirty="0" smtClean="0"/>
              <a:t>Les </a:t>
            </a:r>
            <a:r>
              <a:rPr lang="fr-FR" sz="3800" dirty="0" smtClean="0"/>
              <a:t>hommes justes parmi les intellectuels non-musulmans sont les premiers à </a:t>
            </a:r>
            <a:endParaRPr lang="fr-FR" sz="3800" dirty="0" smtClean="0"/>
          </a:p>
          <a:p>
            <a:pPr algn="just">
              <a:buNone/>
            </a:pPr>
            <a:r>
              <a:rPr lang="fr-FR" sz="3800" dirty="0" smtClean="0"/>
              <a:t>reconnaître </a:t>
            </a:r>
            <a:r>
              <a:rPr lang="fr-FR" sz="3800" dirty="0" smtClean="0"/>
              <a:t>qu’à travers leur histoire, les musulmans ont montré </a:t>
            </a:r>
            <a:r>
              <a:rPr lang="fr-FR" sz="3800" dirty="0" smtClean="0"/>
              <a:t>une </a:t>
            </a:r>
          </a:p>
          <a:p>
            <a:pPr algn="just">
              <a:buNone/>
            </a:pPr>
            <a:r>
              <a:rPr lang="fr-FR" sz="3800" dirty="0" smtClean="0"/>
              <a:t>tolérance </a:t>
            </a:r>
            <a:r>
              <a:rPr lang="fr-FR" sz="3800" dirty="0" smtClean="0"/>
              <a:t>inégalable à l’égard de ceux qui ne partagent pas leur foi.</a:t>
            </a:r>
          </a:p>
          <a:p>
            <a:pPr algn="just">
              <a:buNone/>
            </a:pPr>
            <a:r>
              <a:rPr lang="fr-FR" sz="3800" dirty="0" smtClean="0"/>
              <a:t>En l´an 622 lorsque le Prophète émigra de La Mecque à Médine, pour y </a:t>
            </a:r>
            <a:endParaRPr lang="fr-FR" sz="3800" dirty="0" smtClean="0"/>
          </a:p>
          <a:p>
            <a:pPr algn="just">
              <a:buNone/>
            </a:pPr>
            <a:r>
              <a:rPr lang="fr-FR" sz="3800" dirty="0" smtClean="0"/>
              <a:t>établir </a:t>
            </a:r>
            <a:r>
              <a:rPr lang="fr-FR" sz="3800" dirty="0" smtClean="0"/>
              <a:t>le premier Etat musulman, il voulut assurer que ses habitants </a:t>
            </a:r>
            <a:endParaRPr lang="fr-FR" sz="3800" dirty="0" smtClean="0"/>
          </a:p>
          <a:p>
            <a:pPr algn="just">
              <a:buNone/>
            </a:pPr>
            <a:r>
              <a:rPr lang="fr-FR" sz="3800" dirty="0" smtClean="0"/>
              <a:t>musulmans </a:t>
            </a:r>
            <a:r>
              <a:rPr lang="fr-FR" sz="3800" dirty="0" smtClean="0"/>
              <a:t>et non-musulmans pourraient y vivre en harmonie. Le Prophète </a:t>
            </a:r>
            <a:endParaRPr lang="fr-FR" sz="3800" dirty="0" smtClean="0"/>
          </a:p>
          <a:p>
            <a:pPr algn="just">
              <a:buNone/>
            </a:pPr>
            <a:r>
              <a:rPr lang="fr-FR" sz="3800" dirty="0" smtClean="0"/>
              <a:t>proposa </a:t>
            </a:r>
            <a:r>
              <a:rPr lang="fr-FR" sz="3800" dirty="0" smtClean="0"/>
              <a:t>un accord de coopération entre les musulmans et les autre, appelé </a:t>
            </a:r>
            <a:endParaRPr lang="fr-FR" sz="3800" dirty="0" smtClean="0"/>
          </a:p>
          <a:p>
            <a:pPr algn="just">
              <a:buNone/>
            </a:pPr>
            <a:r>
              <a:rPr lang="fr-FR" sz="3800" dirty="0" smtClean="0"/>
              <a:t>Charte </a:t>
            </a:r>
            <a:r>
              <a:rPr lang="fr-FR" sz="3800" dirty="0" smtClean="0"/>
              <a:t>de Médine, qui serait, selon la plupart des historiens, la première </a:t>
            </a:r>
            <a:endParaRPr lang="fr-FR" sz="3800" dirty="0" smtClean="0"/>
          </a:p>
          <a:p>
            <a:pPr algn="just">
              <a:buNone/>
            </a:pPr>
            <a:r>
              <a:rPr lang="fr-FR" sz="3800" dirty="0" smtClean="0"/>
              <a:t>constitution </a:t>
            </a:r>
            <a:r>
              <a:rPr lang="fr-FR" sz="3800" dirty="0" smtClean="0"/>
              <a:t>écrite d´un Etat.</a:t>
            </a:r>
          </a:p>
          <a:p>
            <a:pPr algn="just">
              <a:buNone/>
            </a:pPr>
            <a:r>
              <a:rPr lang="fr-FR" sz="3800" dirty="0" smtClean="0"/>
              <a:t>Ainsi</a:t>
            </a:r>
            <a:r>
              <a:rPr lang="fr-FR" sz="3800" dirty="0" smtClean="0"/>
              <a:t>, le Prophète réussit à créer à Médine une communauté </a:t>
            </a:r>
            <a:endParaRPr lang="fr-FR" sz="3800" dirty="0" smtClean="0"/>
          </a:p>
          <a:p>
            <a:pPr algn="just">
              <a:buNone/>
            </a:pPr>
            <a:r>
              <a:rPr lang="fr-FR" sz="3800" dirty="0" smtClean="0"/>
              <a:t>pluriconfessionnelle </a:t>
            </a:r>
            <a:r>
              <a:rPr lang="fr-FR" sz="3800" dirty="0" smtClean="0"/>
              <a:t>régie par un ensemble de principes d´application </a:t>
            </a:r>
            <a:endParaRPr lang="fr-FR" sz="3800" dirty="0" smtClean="0"/>
          </a:p>
          <a:p>
            <a:pPr algn="just">
              <a:buNone/>
            </a:pPr>
            <a:r>
              <a:rPr lang="fr-FR" sz="3800" dirty="0" smtClean="0"/>
              <a:t>universelle</a:t>
            </a:r>
            <a:r>
              <a:rPr lang="fr-FR" sz="3800" dirty="0" smtClean="0"/>
              <a:t>. Les règles édictées dans la charte devaient maintenir la paix et la </a:t>
            </a:r>
            <a:endParaRPr lang="fr-FR" sz="3800" dirty="0" smtClean="0"/>
          </a:p>
          <a:p>
            <a:pPr algn="just">
              <a:buNone/>
            </a:pPr>
            <a:r>
              <a:rPr lang="fr-FR" sz="3800" dirty="0" smtClean="0"/>
              <a:t>bonne </a:t>
            </a:r>
            <a:r>
              <a:rPr lang="fr-FR" sz="3800" dirty="0" smtClean="0"/>
              <a:t>entente, protéger la vie et les biens, prévenir l´injustice et garantir la </a:t>
            </a:r>
            <a:endParaRPr lang="fr-FR" sz="3800" dirty="0" smtClean="0"/>
          </a:p>
          <a:p>
            <a:pPr algn="just">
              <a:buNone/>
            </a:pPr>
            <a:r>
              <a:rPr lang="fr-FR" sz="3800" dirty="0" smtClean="0"/>
              <a:t>liberté </a:t>
            </a:r>
            <a:r>
              <a:rPr lang="fr-FR" sz="3800" dirty="0" smtClean="0"/>
              <a:t>de culte et de déplacement pour tous les habitants- quelles que soient </a:t>
            </a:r>
            <a:endParaRPr lang="fr-FR" sz="3800" dirty="0" smtClean="0"/>
          </a:p>
          <a:p>
            <a:pPr algn="just">
              <a:buNone/>
            </a:pPr>
            <a:r>
              <a:rPr lang="fr-FR" sz="3800" dirty="0" smtClean="0"/>
              <a:t>leurs origines </a:t>
            </a:r>
            <a:r>
              <a:rPr lang="fr-FR" sz="3800" dirty="0" smtClean="0"/>
              <a:t>tribales ou religieuses</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lnSpcReduction="20000"/>
          </a:bodyPr>
          <a:lstStyle/>
          <a:p>
            <a:pPr algn="just" rtl="1"/>
            <a:r>
              <a:rPr lang="ar-DZ" b="1" dirty="0" smtClean="0"/>
              <a:t>4 الإسلام </a:t>
            </a:r>
            <a:r>
              <a:rPr lang="ar-DZ" b="1" dirty="0" smtClean="0"/>
              <a:t>لا يمنعنا من البر </a:t>
            </a:r>
            <a:r>
              <a:rPr lang="ar-DZ" b="1" dirty="0"/>
              <a:t>والإقساط إلى المخالفين</a:t>
            </a:r>
            <a:r>
              <a:rPr lang="ar-DZ" dirty="0"/>
              <a:t> الذين لم يقاتلوا المسلمين فى الدين: </a:t>
            </a:r>
            <a:r>
              <a:rPr lang="fr-FR" dirty="0"/>
              <a:t>“</a:t>
            </a:r>
            <a:r>
              <a:rPr lang="ar-DZ" dirty="0"/>
              <a:t>لا ينهاكم الله عن اللذين لم يقاتلوكم فى الدين ولم </a:t>
            </a:r>
            <a:r>
              <a:rPr lang="ar-DZ" dirty="0" smtClean="0"/>
              <a:t>يُخرجُوكُم </a:t>
            </a:r>
            <a:r>
              <a:rPr lang="ar-DZ" dirty="0"/>
              <a:t>من دياركم أن تبروهم وتقسطوا </a:t>
            </a:r>
            <a:r>
              <a:rPr lang="ar-DZ" dirty="0" smtClean="0"/>
              <a:t>إليهم، </a:t>
            </a:r>
            <a:r>
              <a:rPr lang="ar-DZ" dirty="0"/>
              <a:t>إن الله يحب المقسطين</a:t>
            </a:r>
            <a:r>
              <a:rPr lang="fr-FR" dirty="0"/>
              <a:t>” </a:t>
            </a:r>
            <a:r>
              <a:rPr lang="ar-DZ" dirty="0"/>
              <a:t>الممتحنة 8.</a:t>
            </a:r>
            <a:endParaRPr lang="fr-FR" dirty="0"/>
          </a:p>
          <a:p>
            <a:pPr algn="just"/>
            <a:r>
              <a:rPr lang="fr-FR" dirty="0"/>
              <a:t>Il a été ordonné au musulmans de bien se comporter, de faire preuve de bonté et de miséricorde, non seulement à l’égard des musulmans, mais également envers ceux qui ne partagent pas leur foi et qui ne manifestent pas pour autant de la haine et de l’animosité à l’égard de l’Islam. " Allah ne vous défend pas d’être bienfaisants et équitables envers ceux qui ne vous ont pas combattus pour la religion et ne vous ont pas chassés de vos demeures. Car Allah aime les équitables. " (Sourate 60 / Verset 8)</a:t>
            </a:r>
          </a:p>
          <a:p>
            <a:pPr algn="l"/>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15106"/>
          </a:xfrm>
        </p:spPr>
        <p:txBody>
          <a:bodyPr>
            <a:normAutofit lnSpcReduction="10000"/>
          </a:bodyPr>
          <a:lstStyle/>
          <a:p>
            <a:pPr algn="just"/>
            <a:r>
              <a:rPr lang="fr-FR" dirty="0" smtClean="0"/>
              <a:t>Cette recommandation de la bonté (</a:t>
            </a:r>
            <a:r>
              <a:rPr lang="fr-FR" i="1" dirty="0" smtClean="0"/>
              <a:t>birr</a:t>
            </a:r>
            <a:r>
              <a:rPr lang="fr-FR" dirty="0" smtClean="0"/>
              <a:t>) signifie, selon Ibn </a:t>
            </a:r>
            <a:r>
              <a:rPr lang="fr-FR" dirty="0" err="1" smtClean="0"/>
              <a:t>Kathîr</a:t>
            </a:r>
            <a:r>
              <a:rPr lang="fr-FR" dirty="0" smtClean="0"/>
              <a:t> dans son </a:t>
            </a:r>
            <a:r>
              <a:rPr lang="fr-FR" i="1" dirty="0" err="1" smtClean="0"/>
              <a:t>Tafsîr</a:t>
            </a:r>
            <a:r>
              <a:rPr lang="fr-FR" dirty="0" smtClean="0"/>
              <a:t>, une recommandation de faire preuve de bienfaisance. </a:t>
            </a:r>
          </a:p>
          <a:p>
            <a:pPr algn="just"/>
            <a:r>
              <a:rPr lang="fr-FR" dirty="0" smtClean="0"/>
              <a:t>La bonté se situe à un degré au-dessus de l’équité, les deux étant juxtaposés dans le verset : </a:t>
            </a:r>
            <a:r>
              <a:rPr lang="fr-FR" b="1" i="1" dirty="0" smtClean="0"/>
              <a:t>« d’être bons et équitables »</a:t>
            </a:r>
            <a:r>
              <a:rPr lang="fr-FR" dirty="0" smtClean="0"/>
              <a:t>.</a:t>
            </a:r>
          </a:p>
          <a:p>
            <a:pPr algn="just"/>
            <a:r>
              <a:rPr lang="fr-FR" dirty="0" smtClean="0"/>
              <a:t>On remarque que la notion de </a:t>
            </a:r>
            <a:r>
              <a:rPr lang="fr-FR" i="1" dirty="0" smtClean="0"/>
              <a:t>birr</a:t>
            </a:r>
            <a:r>
              <a:rPr lang="fr-FR" dirty="0" smtClean="0"/>
              <a:t>, la bonté, utilisée ici s’emploie uniquement pour les relations les plus nobles. </a:t>
            </a:r>
          </a:p>
          <a:p>
            <a:pPr algn="just"/>
            <a:r>
              <a:rPr lang="fr-FR" dirty="0" smtClean="0"/>
              <a:t>On l’emploie en particulier pour décrire les relations entre les enfants et leurs parents ; «</a:t>
            </a:r>
            <a:r>
              <a:rPr lang="fr-FR" i="1" dirty="0" smtClean="0"/>
              <a:t>la bonté envers les père et mère. »</a:t>
            </a:r>
            <a:r>
              <a:rPr lang="fr-FR" dirty="0" smtClean="0"/>
              <a:t> </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just" rtl="1"/>
            <a:r>
              <a:rPr lang="ar-DZ" dirty="0"/>
              <a:t>وتتجلى هذه السماحة أيضاً فى معاملة الرسول صلى الله عليه وسلم لأهل الكتاب: فقد كان يزورهم ويكرمهم ، ويحسن إليهم ، ويعود مرضاهم ، ويأخذ منهم ويعطيهم</a:t>
            </a:r>
            <a:endParaRPr lang="fr-FR" dirty="0"/>
          </a:p>
          <a:p>
            <a:pPr algn="just"/>
            <a:r>
              <a:rPr lang="fr-FR" dirty="0"/>
              <a:t>On trouve dans la vie du Prophète Mouhammad (sallallâhou alayhi wa sallam) et de ses Compagnons (radhia Allâhou anhoum) des exemples remarquables de cette bonté et de cette compassion à l’égard de ceux qui n’étaient pas musulmans</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429420"/>
          </a:xfrm>
        </p:spPr>
        <p:txBody>
          <a:bodyPr>
            <a:normAutofit fontScale="85000" lnSpcReduction="20000"/>
          </a:bodyPr>
          <a:lstStyle/>
          <a:p>
            <a:pPr algn="just"/>
            <a:r>
              <a:rPr lang="fr-FR" dirty="0" smtClean="0"/>
              <a:t> Anas (qu'Allah l’agrée) a rapporté ce comportement admirable du Prophète (paix et salut à lui) : « Un jeune juif qui servait le Prophète (paix et salut à lui) tomba malade. Le Prophète (paix et salut à lui) lui rendit visite, s’assit près de sa tête et lui dit : </a:t>
            </a:r>
            <a:r>
              <a:rPr lang="fr-FR" i="1" dirty="0" smtClean="0"/>
              <a:t>‘Deviens musulman.’</a:t>
            </a:r>
            <a:r>
              <a:rPr lang="fr-FR" dirty="0" smtClean="0"/>
              <a:t> Le garçon regarda son père chez qui il se trouvait et celui-ci lui dit : ‘Obéis à Abû al-</a:t>
            </a:r>
            <a:r>
              <a:rPr lang="fr-FR" dirty="0" err="1" smtClean="0"/>
              <a:t>Qâsim</a:t>
            </a:r>
            <a:r>
              <a:rPr lang="fr-FR" dirty="0" smtClean="0"/>
              <a:t>.’ Le jeune garçon se déclara musulman et le Prophète (paix et salut à lui) dit en sortant : </a:t>
            </a:r>
            <a:r>
              <a:rPr lang="fr-FR" i="1" dirty="0" smtClean="0"/>
              <a:t>‘Louange à Allah qui l’a sauvé de l’Enfer.’</a:t>
            </a:r>
            <a:r>
              <a:rPr lang="fr-FR" dirty="0" smtClean="0"/>
              <a:t> »[ Rapporté par al-</a:t>
            </a:r>
            <a:r>
              <a:rPr lang="fr-FR" dirty="0" err="1" smtClean="0"/>
              <a:t>Bukhârî</a:t>
            </a:r>
            <a:r>
              <a:rPr lang="fr-FR" dirty="0" smtClean="0"/>
              <a:t>]</a:t>
            </a:r>
          </a:p>
          <a:p>
            <a:pPr algn="just"/>
            <a:r>
              <a:rPr lang="fr-FR" dirty="0" smtClean="0"/>
              <a:t>Le Prophète (paix et salut à lui) avait donc pour serviteur un jeune garçon juif. </a:t>
            </a:r>
          </a:p>
          <a:p>
            <a:pPr algn="just"/>
            <a:r>
              <a:rPr lang="fr-FR" dirty="0" smtClean="0"/>
              <a:t>Puis le jeune garçon est tombé malade et le Prophète (paix et salut à lui) est allé lui rendre visite chez lui !</a:t>
            </a:r>
          </a:p>
          <a:p>
            <a:pPr algn="just"/>
            <a:r>
              <a:rPr lang="fr-FR" dirty="0" smtClean="0"/>
              <a:t>Le Prophète (paix et salut à lui) représentait la plus haute autorité politique de Médine et que le jeune garçon n’était qu’un serviteur, et d’une autre religion que l’islam.</a:t>
            </a:r>
          </a:p>
          <a:p>
            <a:pPr>
              <a:buNone/>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lstStyle/>
          <a:p>
            <a:r>
              <a:rPr lang="fr-FR" dirty="0" err="1" smtClean="0"/>
              <a:t>Asmâ</a:t>
            </a:r>
            <a:r>
              <a:rPr lang="fr-FR" dirty="0" smtClean="0"/>
              <a:t>’ </a:t>
            </a:r>
            <a:r>
              <a:rPr lang="fr-FR" dirty="0" err="1" smtClean="0"/>
              <a:t>bint</a:t>
            </a:r>
            <a:r>
              <a:rPr lang="fr-FR" dirty="0" smtClean="0"/>
              <a:t> </a:t>
            </a:r>
            <a:r>
              <a:rPr lang="fr-FR" dirty="0" err="1" smtClean="0"/>
              <a:t>Abî</a:t>
            </a:r>
            <a:r>
              <a:rPr lang="fr-FR" dirty="0" smtClean="0"/>
              <a:t> </a:t>
            </a:r>
            <a:r>
              <a:rPr lang="fr-FR" dirty="0" err="1" smtClean="0"/>
              <a:t>Bakr</a:t>
            </a:r>
            <a:endParaRPr lang="fr-FR" dirty="0"/>
          </a:p>
        </p:txBody>
      </p:sp>
      <p:sp>
        <p:nvSpPr>
          <p:cNvPr id="3" name="Espace réservé du contenu 2"/>
          <p:cNvSpPr>
            <a:spLocks noGrp="1"/>
          </p:cNvSpPr>
          <p:nvPr>
            <p:ph idx="1"/>
          </p:nvPr>
        </p:nvSpPr>
        <p:spPr>
          <a:xfrm>
            <a:off x="457200" y="1600200"/>
            <a:ext cx="8229600" cy="5114948"/>
          </a:xfrm>
        </p:spPr>
        <p:txBody>
          <a:bodyPr>
            <a:normAutofit fontScale="70000" lnSpcReduction="20000"/>
          </a:bodyPr>
          <a:lstStyle/>
          <a:p>
            <a:pPr algn="r" rtl="1"/>
            <a:r>
              <a:rPr lang="ar-SA" dirty="0" smtClean="0"/>
              <a:t>عن أسماء بنت أبي بكر </a:t>
            </a:r>
            <a:r>
              <a:rPr lang="fr-FR" dirty="0" smtClean="0"/>
              <a:t> </a:t>
            </a:r>
            <a:r>
              <a:rPr lang="ar-DZ" dirty="0" smtClean="0"/>
              <a:t>رضي الله عنه</a:t>
            </a:r>
            <a:r>
              <a:rPr lang="ar-SA" dirty="0" smtClean="0"/>
              <a:t>  أنها جاءت إلى النبي </a:t>
            </a:r>
            <a:r>
              <a:rPr lang="fr-FR" dirty="0" smtClean="0"/>
              <a:t> </a:t>
            </a:r>
            <a:r>
              <a:rPr lang="ar-DZ" dirty="0" smtClean="0">
                <a:sym typeface="AGA Arabesque"/>
              </a:rPr>
              <a:t>صلى الله عليه وسلم</a:t>
            </a:r>
            <a:r>
              <a:rPr lang="ar-SA" dirty="0" smtClean="0"/>
              <a:t>   فقالت: يا رسول الله، إن أمي قدمت علي وهي مشركة، وهي راغبة (أي في صلتها والإهداء إليها) </a:t>
            </a:r>
            <a:r>
              <a:rPr lang="ar-SA" dirty="0" err="1" smtClean="0"/>
              <a:t>أفأصلها</a:t>
            </a:r>
            <a:r>
              <a:rPr lang="fr-FR" dirty="0" smtClean="0"/>
              <a:t> </a:t>
            </a:r>
            <a:r>
              <a:rPr lang="ar-SA" dirty="0" smtClean="0"/>
              <a:t>؟ قال: "صلي أمك" ( متفق عليه).</a:t>
            </a:r>
            <a:r>
              <a:rPr lang="fr-FR" dirty="0" smtClean="0"/>
              <a:t>   </a:t>
            </a:r>
            <a:r>
              <a:rPr lang="ar-SA" dirty="0" smtClean="0"/>
              <a:t>هذا وهي مشركة</a:t>
            </a:r>
            <a:endParaRPr lang="fr-FR" dirty="0" smtClean="0"/>
          </a:p>
          <a:p>
            <a:pPr algn="just"/>
            <a:r>
              <a:rPr lang="fr-FR" sz="3400" dirty="0" smtClean="0"/>
              <a:t>Dans un autre récit, </a:t>
            </a:r>
            <a:r>
              <a:rPr lang="fr-FR" sz="3400" dirty="0" err="1" smtClean="0"/>
              <a:t>Asmâ</a:t>
            </a:r>
            <a:r>
              <a:rPr lang="fr-FR" sz="3400" dirty="0" smtClean="0"/>
              <a:t>’ </a:t>
            </a:r>
            <a:r>
              <a:rPr lang="fr-FR" sz="3400" dirty="0" err="1" smtClean="0"/>
              <a:t>bint</a:t>
            </a:r>
            <a:r>
              <a:rPr lang="fr-FR" sz="3400" dirty="0" smtClean="0"/>
              <a:t> </a:t>
            </a:r>
            <a:r>
              <a:rPr lang="fr-FR" sz="3400" dirty="0" err="1" smtClean="0"/>
              <a:t>Abî</a:t>
            </a:r>
            <a:r>
              <a:rPr lang="fr-FR" sz="3400" dirty="0" smtClean="0"/>
              <a:t> </a:t>
            </a:r>
            <a:r>
              <a:rPr lang="fr-FR" sz="3400" dirty="0" err="1" smtClean="0"/>
              <a:t>Bakr</a:t>
            </a:r>
            <a:r>
              <a:rPr lang="fr-FR" sz="3400" dirty="0" smtClean="0"/>
              <a:t> (qu'Allah l’agrée) rapporte : « Ma mère restée idolâtre vint me voir lors d’une trêve entre les </a:t>
            </a:r>
            <a:r>
              <a:rPr lang="fr-FR" sz="3400" dirty="0" err="1" smtClean="0"/>
              <a:t>Quraysh</a:t>
            </a:r>
            <a:r>
              <a:rPr lang="fr-FR" sz="3400" dirty="0" smtClean="0"/>
              <a:t> et le Prophète (paix et salut à lui). Je consultai le Prophète (paix et salut à lui) : ‘Messager d'Allah, ma mère est venue me voir en espérant un bien, dois-je entretenir les liens avec elle ?’ Il répondit : </a:t>
            </a:r>
            <a:r>
              <a:rPr lang="fr-FR" sz="3400" i="1" dirty="0" smtClean="0"/>
              <a:t>‘Oui, entretiens les liens avec elle.’</a:t>
            </a:r>
            <a:r>
              <a:rPr lang="fr-FR" sz="3400" dirty="0" smtClean="0"/>
              <a:t> »</a:t>
            </a:r>
            <a:r>
              <a:rPr lang="fr-FR" sz="3400" u="sng" dirty="0" smtClean="0">
                <a:hlinkClick r:id="rId2"/>
              </a:rPr>
              <a:t>[</a:t>
            </a:r>
            <a:r>
              <a:rPr lang="fr-FR" sz="3400" dirty="0" smtClean="0">
                <a:hlinkClick r:id="rId2"/>
              </a:rPr>
              <a:t> Rapporté par : al-</a:t>
            </a:r>
            <a:r>
              <a:rPr lang="fr-FR" sz="3400" dirty="0" err="1" smtClean="0">
                <a:hlinkClick r:id="rId2"/>
              </a:rPr>
              <a:t>Bukhârî</a:t>
            </a:r>
            <a:r>
              <a:rPr lang="fr-FR" sz="3400" u="sng" dirty="0" smtClean="0">
                <a:hlinkClick r:id="rId2"/>
              </a:rPr>
              <a:t>]</a:t>
            </a:r>
            <a:endParaRPr lang="fr-FR" sz="3400" dirty="0" smtClean="0"/>
          </a:p>
          <a:p>
            <a:pPr algn="just"/>
            <a:r>
              <a:rPr lang="fr-FR" sz="3400" dirty="0" smtClean="0"/>
              <a:t>Ici, le Prophète (paix et salut à lui) ordonne à </a:t>
            </a:r>
            <a:r>
              <a:rPr lang="fr-FR" sz="3400" dirty="0" err="1" smtClean="0"/>
              <a:t>Asmâ</a:t>
            </a:r>
            <a:r>
              <a:rPr lang="fr-FR" sz="3400" dirty="0" smtClean="0"/>
              <a:t>’ </a:t>
            </a:r>
            <a:r>
              <a:rPr lang="fr-FR" sz="3400" dirty="0" err="1" smtClean="0"/>
              <a:t>bint</a:t>
            </a:r>
            <a:r>
              <a:rPr lang="fr-FR" sz="3400" dirty="0" smtClean="0"/>
              <a:t> </a:t>
            </a:r>
            <a:r>
              <a:rPr lang="fr-FR" sz="3400" dirty="0" err="1" smtClean="0"/>
              <a:t>Abî</a:t>
            </a:r>
            <a:r>
              <a:rPr lang="fr-FR" sz="3400" dirty="0" smtClean="0"/>
              <a:t> </a:t>
            </a:r>
            <a:r>
              <a:rPr lang="fr-FR" sz="3400" dirty="0" err="1" smtClean="0"/>
              <a:t>Bakr</a:t>
            </a:r>
            <a:r>
              <a:rPr lang="fr-FR" sz="3400" dirty="0" smtClean="0"/>
              <a:t> de recevoir généreusement sa mère idolâtre, alors que les </a:t>
            </a:r>
            <a:r>
              <a:rPr lang="fr-FR" sz="3400" dirty="0" err="1" smtClean="0"/>
              <a:t>Quraysh</a:t>
            </a:r>
            <a:r>
              <a:rPr lang="fr-FR" sz="3400" dirty="0" smtClean="0"/>
              <a:t> étaient en état de guerre avec les musulmans même si une trêve temporaire avait été convenue.</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fr-FR" dirty="0" smtClean="0"/>
              <a:t>Umar ibn al-</a:t>
            </a:r>
            <a:r>
              <a:rPr lang="fr-FR" dirty="0" err="1" smtClean="0"/>
              <a:t>Khattâb</a:t>
            </a:r>
            <a:endParaRPr lang="fr-FR" dirty="0"/>
          </a:p>
        </p:txBody>
      </p:sp>
      <p:sp>
        <p:nvSpPr>
          <p:cNvPr id="3" name="Espace réservé du contenu 2"/>
          <p:cNvSpPr>
            <a:spLocks noGrp="1"/>
          </p:cNvSpPr>
          <p:nvPr>
            <p:ph idx="1"/>
          </p:nvPr>
        </p:nvSpPr>
        <p:spPr>
          <a:xfrm>
            <a:off x="457200" y="1285860"/>
            <a:ext cx="8229600" cy="5286412"/>
          </a:xfrm>
        </p:spPr>
        <p:txBody>
          <a:bodyPr>
            <a:normAutofit fontScale="70000" lnSpcReduction="20000"/>
          </a:bodyPr>
          <a:lstStyle/>
          <a:p>
            <a:pPr algn="just"/>
            <a:r>
              <a:rPr lang="fr-FR" dirty="0" smtClean="0"/>
              <a:t>Citons encore un autre incident rapporté par `Abdallâh ibn `Umar (qu'Allah l’agrée). Il relate que `Umar ibn al-</a:t>
            </a:r>
            <a:r>
              <a:rPr lang="fr-FR" dirty="0" err="1" smtClean="0"/>
              <a:t>Khattâb</a:t>
            </a:r>
            <a:r>
              <a:rPr lang="fr-FR" dirty="0" smtClean="0"/>
              <a:t> (qu'Allah l’agrée) vit un habit de soie en vente près de la porte de la mosquée et dit : « Messager d'Allah, si tu achetais cet habit et que tu le mettais le vendredi et pour recevoir les délégations qui viennent te rencontrer ? » Le Prophète (paix et salut à lui) répondit : </a:t>
            </a:r>
            <a:r>
              <a:rPr lang="fr-FR" i="1" dirty="0" smtClean="0"/>
              <a:t>« Seuls ceux qui n’auront aucune part de bonheur dans l’au-delà portent de tels vêtements. »</a:t>
            </a:r>
            <a:r>
              <a:rPr lang="ar-DZ" i="1" dirty="0" smtClean="0"/>
              <a:t>.</a:t>
            </a:r>
            <a:endParaRPr lang="fr-FR" i="1" dirty="0" smtClean="0"/>
          </a:p>
          <a:p>
            <a:pPr algn="just"/>
            <a:r>
              <a:rPr lang="fr-FR" dirty="0" smtClean="0"/>
              <a:t>Puis le Prophète (paix et salut à lui) reçut des habits semblables et il en donna un à `Umar ibn al-</a:t>
            </a:r>
            <a:r>
              <a:rPr lang="fr-FR" dirty="0" err="1" smtClean="0"/>
              <a:t>Khattâb</a:t>
            </a:r>
            <a:r>
              <a:rPr lang="fr-FR" dirty="0" smtClean="0"/>
              <a:t> (qu'Allah l’agrée). `Umar lui dit : « Messager d'Allah, tu m’offres cet habit alors que tu as tenu ces propos au sujet de l’habit de `</a:t>
            </a:r>
            <a:r>
              <a:rPr lang="fr-FR" dirty="0" err="1" smtClean="0"/>
              <a:t>Utârid</a:t>
            </a:r>
            <a:r>
              <a:rPr lang="fr-FR" dirty="0" smtClean="0"/>
              <a:t> ? » Le Prophète (paix et salut à lui) répondit : </a:t>
            </a:r>
            <a:r>
              <a:rPr lang="fr-FR" i="1" dirty="0" smtClean="0"/>
              <a:t>« Je ne te l’ai pas offert pour que tu le portes toi-même. »</a:t>
            </a:r>
            <a:r>
              <a:rPr lang="fr-FR" dirty="0" smtClean="0"/>
              <a:t> `Umar offrit alors l’habit à son frère idolâtre resté à La Mecque.</a:t>
            </a:r>
            <a:r>
              <a:rPr lang="fr-FR" u="sng" dirty="0" smtClean="0">
                <a:hlinkClick r:id="rId2"/>
              </a:rPr>
              <a:t>[</a:t>
            </a:r>
            <a:r>
              <a:rPr lang="fr-FR" dirty="0" smtClean="0">
                <a:hlinkClick r:id="rId2"/>
              </a:rPr>
              <a:t> Al-</a:t>
            </a:r>
            <a:r>
              <a:rPr lang="fr-FR" dirty="0" err="1" smtClean="0">
                <a:hlinkClick r:id="rId2"/>
              </a:rPr>
              <a:t>Bukhârî</a:t>
            </a:r>
            <a:r>
              <a:rPr lang="fr-FR" u="sng" dirty="0" smtClean="0">
                <a:hlinkClick r:id="rId2"/>
              </a:rPr>
              <a:t>]</a:t>
            </a:r>
            <a:endParaRPr lang="fr-FR" dirty="0" smtClean="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Parole de L’imam an-</a:t>
            </a:r>
            <a:r>
              <a:rPr lang="fr-FR" dirty="0" err="1" smtClean="0"/>
              <a:t>Nawawî</a:t>
            </a:r>
            <a:endParaRPr lang="fr-FR" dirty="0"/>
          </a:p>
        </p:txBody>
      </p:sp>
      <p:sp>
        <p:nvSpPr>
          <p:cNvPr id="3" name="Espace réservé du contenu 2"/>
          <p:cNvSpPr>
            <a:spLocks noGrp="1"/>
          </p:cNvSpPr>
          <p:nvPr>
            <p:ph idx="1"/>
          </p:nvPr>
        </p:nvSpPr>
        <p:spPr/>
        <p:txBody>
          <a:bodyPr/>
          <a:lstStyle/>
          <a:p>
            <a:pPr algn="just"/>
            <a:r>
              <a:rPr lang="fr-FR" dirty="0" smtClean="0"/>
              <a:t>L’imam an-</a:t>
            </a:r>
            <a:r>
              <a:rPr lang="fr-FR" dirty="0" err="1" smtClean="0"/>
              <a:t>Nawawî</a:t>
            </a:r>
            <a:r>
              <a:rPr lang="fr-FR" dirty="0" smtClean="0"/>
              <a:t> écrit en commentaire de cet incident : « C’est la preuve qu’il est permis de maintenir les liens de parenté avec des proches mécréants et de leur marquer de la bienveillance, et qu’il est permis de faire des cadeaux aux mécréants. »[</a:t>
            </a:r>
            <a:r>
              <a:rPr lang="fr-FR" dirty="0" err="1" smtClean="0"/>
              <a:t>An-Nawawî,al-Minhâj</a:t>
            </a:r>
            <a:r>
              <a:rPr lang="fr-FR" dirty="0" smtClean="0"/>
              <a:t> </a:t>
            </a:r>
            <a:r>
              <a:rPr lang="fr-FR" dirty="0" err="1" smtClean="0"/>
              <a:t>sharh</a:t>
            </a:r>
            <a:r>
              <a:rPr lang="fr-FR" dirty="0" smtClean="0"/>
              <a:t> </a:t>
            </a:r>
            <a:r>
              <a:rPr lang="fr-FR" dirty="0" err="1" smtClean="0"/>
              <a:t>Muslim</a:t>
            </a:r>
            <a:r>
              <a:rPr lang="fr-FR" dirty="0" smtClean="0"/>
              <a:t>]</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5 الإنسان </a:t>
            </a:r>
            <a:r>
              <a:rPr lang="ar-DZ" b="1" dirty="0"/>
              <a:t>حر في عقيدته (لا إكراه في الدين</a:t>
            </a:r>
            <a:r>
              <a:rPr lang="ar-DZ" b="1" dirty="0" smtClean="0"/>
              <a:t>).</a:t>
            </a:r>
            <a:endParaRPr lang="fr-FR" dirty="0"/>
          </a:p>
        </p:txBody>
      </p:sp>
      <p:sp>
        <p:nvSpPr>
          <p:cNvPr id="3" name="Espace réservé du contenu 2"/>
          <p:cNvSpPr>
            <a:spLocks noGrp="1"/>
          </p:cNvSpPr>
          <p:nvPr>
            <p:ph idx="1"/>
          </p:nvPr>
        </p:nvSpPr>
        <p:spPr/>
        <p:txBody>
          <a:bodyPr>
            <a:normAutofit/>
          </a:bodyPr>
          <a:lstStyle/>
          <a:p>
            <a:pPr algn="r" rtl="1"/>
            <a:r>
              <a:rPr lang="ar-DZ" b="1" dirty="0" smtClean="0"/>
              <a:t>الإسلام يكفل حرية العقيدة للجميع (لا </a:t>
            </a:r>
            <a:r>
              <a:rPr lang="ar-DZ" b="1" dirty="0"/>
              <a:t>إكراه في الدين</a:t>
            </a:r>
            <a:r>
              <a:rPr lang="ar-DZ" b="1" dirty="0" smtClean="0"/>
              <a:t>).</a:t>
            </a:r>
          </a:p>
          <a:p>
            <a:pPr algn="just"/>
            <a:r>
              <a:rPr lang="fr-FR" dirty="0"/>
              <a:t>En décrétant le principe d’égalité, la liberté est garantie à tous, y compris la liberté de croyance religieuse Dieu a ainsi dit : </a:t>
            </a:r>
            <a:r>
              <a:rPr lang="fr-FR" dirty="0" smtClean="0"/>
              <a:t>“Il n’ya nulle </a:t>
            </a:r>
            <a:r>
              <a:rPr lang="fr-FR" dirty="0"/>
              <a:t>contrainte en </a:t>
            </a:r>
            <a:r>
              <a:rPr lang="fr-FR" dirty="0" smtClean="0"/>
              <a:t>religion.”(Elbakara). </a:t>
            </a:r>
          </a:p>
          <a:p>
            <a:pPr algn="just"/>
            <a:r>
              <a:rPr lang="fr-FR" dirty="0" smtClean="0"/>
              <a:t>Cette </a:t>
            </a:r>
            <a:r>
              <a:rPr lang="fr-FR" dirty="0"/>
              <a:t>liberté de croyance religieuse en islam n’a pas son égale dans les autres systèmes religieux.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ولقد كرمنا بني آدم</a:t>
            </a:r>
            <a:endParaRPr lang="fr-FR" dirty="0"/>
          </a:p>
        </p:txBody>
      </p:sp>
      <p:sp>
        <p:nvSpPr>
          <p:cNvPr id="3" name="Espace réservé du contenu 2"/>
          <p:cNvSpPr>
            <a:spLocks noGrp="1"/>
          </p:cNvSpPr>
          <p:nvPr>
            <p:ph idx="1"/>
          </p:nvPr>
        </p:nvSpPr>
        <p:spPr>
          <a:xfrm>
            <a:off x="457200" y="1600200"/>
            <a:ext cx="8229600" cy="5043510"/>
          </a:xfrm>
        </p:spPr>
        <p:txBody>
          <a:bodyPr>
            <a:normAutofit fontScale="92500" lnSpcReduction="20000"/>
          </a:bodyPr>
          <a:lstStyle/>
          <a:p>
            <a:pPr algn="just" rtl="1"/>
            <a:r>
              <a:rPr lang="ar-SA" dirty="0" smtClean="0"/>
              <a:t>1- </a:t>
            </a:r>
            <a:r>
              <a:rPr lang="ar-SA" b="1" u="sng" dirty="0" smtClean="0"/>
              <a:t>اعتقاد كل مسلم بكرامة الإنسان</a:t>
            </a:r>
            <a:r>
              <a:rPr lang="ar-SA" dirty="0" smtClean="0"/>
              <a:t>، أيا كان دينه أو جنسه أو لونه: قال تعالى “ولقد كرمنا </a:t>
            </a:r>
            <a:r>
              <a:rPr lang="ar-SA" dirty="0" err="1" smtClean="0"/>
              <a:t>بنى</a:t>
            </a:r>
            <a:r>
              <a:rPr lang="ar-SA" dirty="0" smtClean="0"/>
              <a:t> آدم” (الإسراء 70) ، وهذه الكرامة المقررة توجب لكل </a:t>
            </a:r>
            <a:r>
              <a:rPr lang="ar-SA" dirty="0" err="1" smtClean="0"/>
              <a:t>انسان</a:t>
            </a:r>
            <a:r>
              <a:rPr lang="ar-SA" dirty="0" smtClean="0"/>
              <a:t> حق الاحترام والرعاية. كيف تعامل النبي صلى الله عليه وسلم مع الناس حتى مع أعدائه.. في البخاري أيضا من حديث عبد الرحمن بن أبي ليلى قَالَ كَانَ سَهْلُ بْنُ حُنَيْفٍ وَقَيْسُ بْنُ سَعْدٍ قَاعِدَيْنِ بِالْقَادِسِيَّةِ فَمَرُّوا عَلَيْهِمَا بِجَنَازَةٍ فَقَامَا فَقِيلَ لَهُمَا إِنَّهَا مِنْ أَهْلِ الذِّمَّةِ فَقَالَا إِنَّ النَّبِيَّ صَلَّى اللَّهُ عَلَيْهِ وَسَلَّمَ مَرَّتْ </a:t>
            </a:r>
            <a:r>
              <a:rPr lang="ar-SA" dirty="0" err="1" smtClean="0"/>
              <a:t>بِهِ</a:t>
            </a:r>
            <a:r>
              <a:rPr lang="ar-SA" dirty="0" smtClean="0"/>
              <a:t> جِنَازَةٌ فَقَامَ فَقِيلَ لَهُ إِنَّهَا جِنَازَةُ يَهُودِيٍّ فَقَالَ أَلَيْسَتْ نَفْسًا</a:t>
            </a:r>
            <a:r>
              <a:rPr lang="ar-EG" dirty="0" smtClean="0"/>
              <a:t>.                                                                                                                 إن الإنسان في رأي الإسلام خليفة الله على الأرض، </a:t>
            </a:r>
            <a:r>
              <a:rPr lang="ar-EG" dirty="0" err="1" smtClean="0"/>
              <a:t>مسجود</a:t>
            </a:r>
            <a:r>
              <a:rPr lang="ar-EG" dirty="0" smtClean="0"/>
              <a:t> له من جميع ملائكة الله: {وإذ قال ربك للملائكة إني جاعل في الأرض خليفة}.فالإنسان خلقه الله، ونفخ فيه من روحه: {وإذ قال ربك للملائكة إني خالق بشراً من طين * فإذا </a:t>
            </a:r>
            <a:r>
              <a:rPr lang="ar-EG" dirty="0" err="1" smtClean="0"/>
              <a:t>سوّيته</a:t>
            </a:r>
            <a:r>
              <a:rPr lang="ar-EG" dirty="0" smtClean="0"/>
              <a:t> ونفخت فيه من روحي فقعوا له ساجدين} </a:t>
            </a:r>
            <a:r>
              <a:rPr lang="ar-EG" dirty="0" err="1" smtClean="0"/>
              <a:t>ص</a:t>
            </a:r>
            <a:r>
              <a:rPr lang="ar-EG" dirty="0" smtClean="0"/>
              <a:t>.</a:t>
            </a:r>
            <a:endParaRPr lang="fr-FR" dirty="0" smtClean="0"/>
          </a:p>
          <a:p>
            <a:pPr algn="just" rtl="1"/>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357982"/>
          </a:xfrm>
        </p:spPr>
        <p:txBody>
          <a:bodyPr>
            <a:normAutofit/>
          </a:bodyPr>
          <a:lstStyle/>
          <a:p>
            <a:pPr algn="just"/>
            <a:r>
              <a:rPr lang="fr-FR" dirty="0" smtClean="0"/>
              <a:t>On </a:t>
            </a:r>
            <a:r>
              <a:rPr lang="fr-FR" dirty="0"/>
              <a:t>n’a pas le droit de forcer les gens à devenir des </a:t>
            </a:r>
            <a:r>
              <a:rPr lang="fr-FR" dirty="0" smtClean="0"/>
              <a:t>musulmans</a:t>
            </a:r>
          </a:p>
          <a:p>
            <a:pPr algn="just"/>
            <a:r>
              <a:rPr lang="fr-FR" dirty="0" smtClean="0"/>
              <a:t>Notre </a:t>
            </a:r>
            <a:r>
              <a:rPr lang="fr-FR" dirty="0"/>
              <a:t>mission dans cette vie d’ici bas est de transmettre </a:t>
            </a:r>
            <a:r>
              <a:rPr lang="fr-FR" dirty="0" smtClean="0"/>
              <a:t>le </a:t>
            </a:r>
            <a:r>
              <a:rPr lang="fr-FR" dirty="0"/>
              <a:t>message. </a:t>
            </a:r>
            <a:endParaRPr lang="ar-DZ" dirty="0" smtClean="0"/>
          </a:p>
          <a:p>
            <a:pPr algn="just"/>
            <a:r>
              <a:rPr lang="fr-FR" dirty="0" smtClean="0"/>
              <a:t>Par </a:t>
            </a:r>
            <a:r>
              <a:rPr lang="fr-FR" dirty="0"/>
              <a:t>contre des dérives de certains musulmans entachent l’image de notre religion. Ces dérives ne peuvent être collées à l’Islam.</a:t>
            </a:r>
          </a:p>
          <a:p>
            <a:pPr algn="just"/>
            <a:r>
              <a:rPr lang="fr-FR" b="1" dirty="0"/>
              <a:t>ALLAH dit dans sourate Al-KAHF verset 29 : "</a:t>
            </a:r>
            <a:r>
              <a:rPr lang="fr-FR" dirty="0"/>
              <a:t>Et dis : “La vérité émane de votre Seigneur”. Quiconque le veut, qu'il croit, et quiconque le veut qu'il mécroie </a:t>
            </a:r>
            <a:r>
              <a:rPr lang="fr-FR" b="1" dirty="0"/>
              <a:t>” </a:t>
            </a:r>
            <a:endParaRPr lang="fr-FR" b="1" dirty="0" smtClean="0"/>
          </a:p>
          <a:p>
            <a:pPr algn="just">
              <a:buNone/>
            </a:pPr>
            <a:endParaRPr lang="fr-FR" dirty="0"/>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b="1" dirty="0" smtClean="0"/>
              <a:t>L</a:t>
            </a:r>
            <a:r>
              <a:rPr lang="fr-FR" dirty="0" smtClean="0"/>
              <a:t>a douceur de cette religion est à l’image de son prophète Mohamed (SAW) qui a donné l’exemple à travers son vécu. Regardez son comportement avec les chrétiens de NAJRANE, ou début de l’an 10 Hégire où l’Islam était au sommet de sa force….Ils vivaient dans un état islamique, ils étaient protégé et libre dans leur pratiques.	</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714488"/>
            <a:ext cx="8229600" cy="1928818"/>
          </a:xfrm>
        </p:spPr>
        <p:txBody>
          <a:bodyPr>
            <a:normAutofit fontScale="90000"/>
          </a:bodyPr>
          <a:lstStyle/>
          <a:p>
            <a:r>
              <a:rPr lang="fr-FR" b="1" dirty="0" smtClean="0"/>
              <a:t>Règle importante </a:t>
            </a:r>
            <a:br>
              <a:rPr lang="fr-FR" b="1" dirty="0" smtClean="0"/>
            </a:br>
            <a:r>
              <a:rPr lang="fr-FR" b="1" dirty="0" smtClean="0"/>
              <a:t>"Ils ne sont pas pareils " </a:t>
            </a:r>
            <a:br>
              <a:rPr lang="fr-FR" b="1" dirty="0" smtClean="0"/>
            </a:br>
            <a:r>
              <a:rPr lang="ar-DZ" b="1" dirty="0" smtClean="0"/>
              <a:t>ليسوا سواء</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143668"/>
          </a:xfrm>
        </p:spPr>
        <p:txBody>
          <a:bodyPr>
            <a:normAutofit fontScale="85000" lnSpcReduction="20000"/>
          </a:bodyPr>
          <a:lstStyle/>
          <a:p>
            <a:pPr algn="just"/>
            <a:r>
              <a:rPr lang="fr-FR" dirty="0" smtClean="0"/>
              <a:t>Il y a une règle très importante dans notre relation avec les non musulmans. Cette règle est donnée dans le verset suivant : « </a:t>
            </a:r>
            <a:r>
              <a:rPr lang="fr-FR" b="1" dirty="0" smtClean="0"/>
              <a:t>113. Mais ils ne sont pas tous pareils. Il est, parmi les gens du Livre, une communauté droite qui, aux heures de la nuit, récite les versets d'Allah en se prosternant. 114. Ils croient en Allah et au Jour dernier, ordonnent le convenable, interdisent le blâmable et concourent aux bonnes œuvres. Ceux-là sont parmi les gens de bien.</a:t>
            </a:r>
            <a:r>
              <a:rPr lang="fr-FR" dirty="0" smtClean="0"/>
              <a:t> » Sourate 3 : AL-IMRAN (LA FAMILLE D'IMRAN). </a:t>
            </a:r>
            <a:endParaRPr lang="ar-DZ" dirty="0" smtClean="0"/>
          </a:p>
          <a:p>
            <a:endParaRPr lang="ar-DZ" dirty="0" smtClean="0"/>
          </a:p>
          <a:p>
            <a:pPr algn="just" rtl="1"/>
            <a:r>
              <a:rPr lang="ar-DZ" b="1" dirty="0" smtClean="0">
                <a:latin typeface="Traditional Arabic" pitchFamily="18" charset="-78"/>
                <a:cs typeface="Traditional Arabic" pitchFamily="18" charset="-78"/>
              </a:rPr>
              <a:t>﴿لَيْسُواْ سَوَاء مِّنْ أَهْلِ الْكِتَابِ أُمَّةٌ قَآئِمَةٌ يَتْلُونَ آيَاتِ اللّهِ آنَاء اللَّيْلِ وَهُمْ يَسْجُدُونَ(113) يُؤْمِنُونَ بِاللّهِ وَالْيَوْمِ الآخِرِ وَيَأْمُرُونَ بِالْمَعْرُوفِ وَيَنْهَوْنَ عَنِ الْمُنكَرِ وَيُسَارِعُونَ فِي الْخَيْرَاتِ وَأُوْلَـئِكَ مِنَ الصَّالِحِينَ(114) وَمَا يَفْعَلُواْ مِنْ خَيْرٍ فَلَن يُكْفَرُوْهُ وَاللّهُ عَلِيمٌ بِالْمُتَّقِينَ</a:t>
            </a:r>
          </a:p>
          <a:p>
            <a:r>
              <a:rPr lang="fr-FR" dirty="0" smtClean="0"/>
              <a:t>Certains comprennent mal une parole qui dit « La mécréance est une seule religion » </a:t>
            </a:r>
            <a:r>
              <a:rPr lang="ar-DZ" dirty="0" smtClean="0"/>
              <a:t>الكفر ملة واحدة </a:t>
            </a:r>
            <a:endParaRPr lang="fr-FR" dirty="0" smtClean="0"/>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algn="r" rtl="1"/>
            <a:r>
              <a:rPr lang="ar-DZ" dirty="0" smtClean="0"/>
              <a:t>وَلَتَجِدَنَّ أَقْرَبَهُمْ مَوَدَّةً لِلَّذِينَ آمَنُوا الَّذِينَ قَالُوا إِنَّا نَصَارَى ذَلِكَ بِأَنَّ مِنْهُمْ قِسِّيسِينَ وَرُهْبَانًا وَأَنَّهُمْ لَا يَسْتَكْبِرُونَ(82)وَإِذَا سَمِعُوا مَا أُنْزِلَ إِلَى الرَّسُولِ تَرَى أَعْيُنَهُمْ تَفِيضُ مِنَ الدَّمْعِ مِمَّا عَرَفُوا مِنَ الْحَقِّ يَقُولُونَ رَبَّنَا آمَنَّا فَاكْتُبْنَا مَعَ الشَّاهِدِينَ</a:t>
            </a:r>
          </a:p>
          <a:p>
            <a:pPr algn="just"/>
            <a:r>
              <a:rPr lang="fr-FR" dirty="0" smtClean="0"/>
              <a:t>« </a:t>
            </a:r>
            <a:r>
              <a:rPr lang="fr-FR" b="1" dirty="0" smtClean="0"/>
              <a:t>82. … tu trouveras certes que les plus disposés à aimer les croyants sont ceux qui disent : “Nous sommes chrétiens.” C'est qu'il y a parmi eux des prêtres et des moines, et qu'ils ne s'enflent pas d'orgueil.</a:t>
            </a:r>
            <a:r>
              <a:rPr lang="fr-FR" dirty="0" smtClean="0"/>
              <a:t> » Sourate 5 : AL-MA-IDAH (LA TABLE SERVIE). </a:t>
            </a:r>
            <a:endParaRPr lang="ar-DZ"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lnSpcReduction="20000"/>
          </a:bodyPr>
          <a:lstStyle/>
          <a:p>
            <a:pPr algn="just" rtl="1"/>
            <a:r>
              <a:rPr lang="ar-DZ" dirty="0" smtClean="0"/>
              <a:t>ومِنْ أَهْلِ الْكِتَابِ مَنْ إِنْ تَأْمَنْهُ بِقِنْطَارٍ يُؤَدِّهِ إِلَيْكَ وَمِنْهُمْ مَنْ إِنْ تَأْمَنْهُ بِدِينَارٍ لَا يُؤَدِّهِ إِلَيْكَ إِلَّا مَا دُمْتَ عَلَيْهِ قَائِمًا ۗ </a:t>
            </a:r>
            <a:r>
              <a:rPr lang="ar-DZ" dirty="0" err="1" smtClean="0"/>
              <a:t>ذَ</a:t>
            </a:r>
            <a:r>
              <a:rPr lang="ar-DZ" dirty="0" smtClean="0"/>
              <a:t>ٰ</a:t>
            </a:r>
            <a:r>
              <a:rPr lang="ar-DZ" dirty="0" err="1" smtClean="0"/>
              <a:t>لِكَ</a:t>
            </a:r>
            <a:r>
              <a:rPr lang="ar-DZ" dirty="0" smtClean="0"/>
              <a:t> بِأَنَّهُمْ قَالُوا لَيْسَ عَلَيْنَا فِي الْأُمِّيِّينَ سَبِيلٌ وَيَقُولُونَ عَلَى اللَّهِ الْكَذِبَ وَهُمْ يَعْلَمُونَ</a:t>
            </a:r>
          </a:p>
          <a:p>
            <a:pPr algn="just" rtl="1">
              <a:buNone/>
            </a:pPr>
            <a:r>
              <a:rPr lang="ar-DZ" dirty="0" smtClean="0"/>
              <a:t> </a:t>
            </a:r>
            <a:endParaRPr lang="fr-FR" dirty="0" smtClean="0"/>
          </a:p>
          <a:p>
            <a:pPr algn="just"/>
            <a:r>
              <a:rPr lang="fr-FR" dirty="0" smtClean="0"/>
              <a:t> « </a:t>
            </a:r>
            <a:r>
              <a:rPr lang="fr-FR" b="1" dirty="0" smtClean="0"/>
              <a:t>[75] Parmi les gens de livre, il en est à qui tu peux confier un quintal d’or et qui se ferait un devoir de te le restituer ; il en est d’autres, en revanche, à qui tu ne confierais même pas un denier, car, pour le récupérer, il te faudrait les harceler sans répit. Ces gens-là agissent ainsi parce qu’ils disent : « Nous n’avons aucun scrupule à avoir à l’égard  </a:t>
            </a:r>
            <a:r>
              <a:rPr lang="fr-FR" b="1" i="1" dirty="0" smtClean="0"/>
              <a:t>des illettrés</a:t>
            </a:r>
            <a:r>
              <a:rPr lang="fr-FR" b="1" dirty="0" smtClean="0"/>
              <a:t>», prêtant ainsi sciemment à Dieu leurs propres mensonges.</a:t>
            </a:r>
            <a:r>
              <a:rPr lang="fr-FR" dirty="0" smtClean="0"/>
              <a:t> » 03. Sourate de la Famille d’Imran (</a:t>
            </a:r>
            <a:r>
              <a:rPr lang="fr-FR" dirty="0" err="1" smtClean="0"/>
              <a:t>Âl-‘Imrân</a:t>
            </a:r>
            <a:r>
              <a:rPr lang="fr-FR" dirty="0" smtClean="0"/>
              <a:t>) </a:t>
            </a:r>
          </a:p>
          <a:p>
            <a:endParaRPr lang="fr-FR" dirty="0" smtClean="0"/>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r>
              <a:rPr lang="ar-SA" b="1" u="sng" dirty="0" smtClean="0"/>
              <a:t>حلف الفضول</a:t>
            </a:r>
            <a:endParaRPr lang="fr-FR" dirty="0"/>
          </a:p>
        </p:txBody>
      </p:sp>
      <p:sp>
        <p:nvSpPr>
          <p:cNvPr id="3" name="Espace réservé du contenu 2"/>
          <p:cNvSpPr>
            <a:spLocks noGrp="1"/>
          </p:cNvSpPr>
          <p:nvPr>
            <p:ph idx="1"/>
          </p:nvPr>
        </p:nvSpPr>
        <p:spPr/>
        <p:txBody>
          <a:bodyPr>
            <a:normAutofit fontScale="85000" lnSpcReduction="20000"/>
          </a:bodyPr>
          <a:lstStyle/>
          <a:p>
            <a:pPr algn="just" rtl="1"/>
            <a:r>
              <a:rPr lang="ar-SA" b="1" u="sng" dirty="0" smtClean="0"/>
              <a:t>حلف الفضول:</a:t>
            </a:r>
            <a:r>
              <a:rPr lang="ar-SA" dirty="0" smtClean="0"/>
              <a:t> بعد الظلم الذي وقع على تاجر غريب في قريش، اجتمع كبار القوم فتعاقدوا وتعاهدوا بالله </a:t>
            </a:r>
            <a:r>
              <a:rPr lang="ar-SA" dirty="0" err="1" smtClean="0"/>
              <a:t>ليكونن</a:t>
            </a:r>
            <a:r>
              <a:rPr lang="ar-SA" dirty="0" smtClean="0"/>
              <a:t> يدا واحدة مع المظلوم على الظالم حتى يؤدى إليه حقه.. وقد شهد النبي صلى الله عليه وسلم هذا الحلف قبل بعثته وله من العمر 20 سنة، </a:t>
            </a:r>
            <a:r>
              <a:rPr lang="fr-FR" u="sng" baseline="30000" dirty="0" smtClean="0">
                <a:hlinkClick r:id="rId2"/>
              </a:rPr>
              <a:t>[</a:t>
            </a:r>
            <a:r>
              <a:rPr lang="fr-FR" dirty="0" smtClean="0"/>
              <a:t> </a:t>
            </a:r>
            <a:r>
              <a:rPr lang="ar-SA" dirty="0" smtClean="0"/>
              <a:t>وقال عنه لاحقا</a:t>
            </a:r>
            <a:r>
              <a:rPr lang="ar-DZ" dirty="0" smtClean="0"/>
              <a:t>:</a:t>
            </a:r>
            <a:r>
              <a:rPr lang="fr-FR" dirty="0" smtClean="0"/>
              <a:t>  </a:t>
            </a:r>
            <a:r>
              <a:rPr lang="ar-SA" dirty="0" smtClean="0"/>
              <a:t>لقد شهدت مع عمومتي حلفا في دار عبد الله بن </a:t>
            </a:r>
            <a:r>
              <a:rPr lang="ar-SA" dirty="0" err="1" smtClean="0"/>
              <a:t>جدعان</a:t>
            </a:r>
            <a:r>
              <a:rPr lang="ar-SA" dirty="0" smtClean="0"/>
              <a:t> ما أحب أن لي </a:t>
            </a:r>
            <a:r>
              <a:rPr lang="ar-SA" dirty="0" err="1" smtClean="0"/>
              <a:t>به</a:t>
            </a:r>
            <a:r>
              <a:rPr lang="ar-SA" dirty="0" smtClean="0"/>
              <a:t> حمر النعم ، ولو دعيت </a:t>
            </a:r>
            <a:r>
              <a:rPr lang="ar-SA" dirty="0" err="1" smtClean="0"/>
              <a:t>به</a:t>
            </a:r>
            <a:r>
              <a:rPr lang="ar-SA" dirty="0" smtClean="0"/>
              <a:t> في الإسلام لأجبت</a:t>
            </a:r>
            <a:r>
              <a:rPr lang="fr-FR" dirty="0" smtClean="0"/>
              <a:t>.</a:t>
            </a:r>
          </a:p>
          <a:p>
            <a:pPr algn="just"/>
            <a:r>
              <a:rPr lang="fr-FR" b="1" dirty="0" smtClean="0"/>
              <a:t>Suite à une injustice flagrante sur un commerçant venu du Yémen</a:t>
            </a:r>
            <a:r>
              <a:rPr lang="fr-FR" dirty="0" smtClean="0"/>
              <a:t>, certains chefs de la Mecque se réunirent et organisèrent un ordre de chevalerie (</a:t>
            </a:r>
            <a:r>
              <a:rPr lang="fr-FR" dirty="0" err="1" smtClean="0"/>
              <a:t>hilf</a:t>
            </a:r>
            <a:r>
              <a:rPr lang="fr-FR" dirty="0" smtClean="0"/>
              <a:t> el </a:t>
            </a:r>
            <a:r>
              <a:rPr lang="fr-FR" dirty="0" err="1" smtClean="0"/>
              <a:t>foudoul</a:t>
            </a:r>
            <a:r>
              <a:rPr lang="fr-FR" dirty="0" smtClean="0"/>
              <a:t>) destiné à défendre l'opprimé. Mohammed</a:t>
            </a:r>
            <a:r>
              <a:rPr lang="ar-SA" dirty="0" smtClean="0"/>
              <a:t> صلى الله عليه وسلم  </a:t>
            </a:r>
            <a:r>
              <a:rPr lang="fr-FR" dirty="0" smtClean="0"/>
              <a:t> prêta serment avec eux, acte dont il garda fierté même après la Révélation  .</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قام</a:t>
            </a:r>
            <a:r>
              <a:rPr lang="ar-DZ" b="1" dirty="0" smtClean="0"/>
              <a:t> </a:t>
            </a:r>
            <a:r>
              <a:rPr lang="ar-SA" b="1" dirty="0" smtClean="0"/>
              <a:t>النبي صلى الله عليه وسلم لجنازة لرجل يهودي</a:t>
            </a:r>
            <a:endParaRPr lang="fr-FR" b="1" dirty="0"/>
          </a:p>
        </p:txBody>
      </p:sp>
      <p:sp>
        <p:nvSpPr>
          <p:cNvPr id="3" name="Espace réservé du contenu 2"/>
          <p:cNvSpPr>
            <a:spLocks noGrp="1"/>
          </p:cNvSpPr>
          <p:nvPr>
            <p:ph idx="1"/>
          </p:nvPr>
        </p:nvSpPr>
        <p:spPr>
          <a:xfrm>
            <a:off x="457200" y="1643050"/>
            <a:ext cx="8229600" cy="4929222"/>
          </a:xfrm>
        </p:spPr>
        <p:txBody>
          <a:bodyPr>
            <a:normAutofit fontScale="70000" lnSpcReduction="20000"/>
          </a:bodyPr>
          <a:lstStyle/>
          <a:p>
            <a:pPr algn="just" rtl="1"/>
            <a:r>
              <a:rPr lang="ar-SA" dirty="0" smtClean="0"/>
              <a:t>والنبي صلى الله عليه وسلم قام لجنازة لرجل يهودي ، فلما سئل النبي صلى الله عليه وسلم عن ذلك قال : أليس نفسا؟، لذلك عدّ الإسلام الاعتداء على أية نفس اعتداء على الإنسانية كلها، كما عدّ إنقاذَ أية نفس إحياء للناس جميعاً، وهذا ما قرره القرآن الكريم بوضوح جلي ، قال الحكيم الخبير : ﴿ مَنْ قَتَلَ نَفْسًا بِغَيْرِ نَفْسٍ أَوْ فَسَادٍ فِي الْأَرْضِ فَكَأَنَّمَا قَتَلَ النَّاسَ جَمِيعًا وَمَنْ أَحْيَاهَا فَكَأَنَّمَا أَحْيَا النَّاسَ جَمِيعًا ﴾.. وفي صحيح البخاري: عن عبد الرحمن بن أبي ليلى قال: ((كَانَ سَهْلُ بْنُ حُنَيْفٍ، وَقَيْسُ بْنُ سَعْدٍ قَاعِدَيْنِ بِالقَادِسِيَّةِ، فَمَرُّوا عَلَيْهِمَا بِجَنَازَةٍ، فَقَامَا، فَقِيلَ لَهُمَا إِنَّهَا مِنْ أَهْلِ الذِّمَّةِ، فَقَالاَ: إِنَّ النَّبِيَّ صَلَّى اللهُ عَلَيْهِ وَسَلَّمَ مَرَّتْ </a:t>
            </a:r>
            <a:r>
              <a:rPr lang="ar-SA" dirty="0" err="1" smtClean="0"/>
              <a:t>بِهِ</a:t>
            </a:r>
            <a:r>
              <a:rPr lang="ar-SA" dirty="0" smtClean="0"/>
              <a:t> جِنَازَةٌ فَقَامَ، فَقِيلَ لَهُ: إِنَّهَا جِنَازَةُ يَهُودِيٍّ، فَقَالَ: أَلَيْسَتْ نَفْسًا" ))..</a:t>
            </a:r>
            <a:endParaRPr lang="fr-FR" dirty="0" smtClean="0"/>
          </a:p>
          <a:p>
            <a:pPr algn="just" rtl="1"/>
            <a:r>
              <a:rPr lang="ar-SA" dirty="0" smtClean="0"/>
              <a:t>عن جابر بن عبد الله رضي الله عنهما قال مر بنا جنازة فقام لها النبي صلى الله عليه وسلم وقمنا </a:t>
            </a:r>
            <a:r>
              <a:rPr lang="ar-SA" dirty="0" err="1" smtClean="0"/>
              <a:t>به</a:t>
            </a:r>
            <a:r>
              <a:rPr lang="ar-SA" dirty="0" smtClean="0"/>
              <a:t> فقلنا يا رسول الله إنها جنازة يهودي قال إذا رأيتم الجنازة فقوموا. وفي صحيح مسلم عن جابر: قَامَ النَّبِيُّ صَلَّى اللهُ عَلَيْهِ وَسَلَّمَ وَأَصْحَابُهُ لِجَنَازَةِ يَهُودِيٍّ حَتَّى تَوَارَتْ ..وعن عبد الله بن عمرو بن العاص ، أنه قال : سأل رجل رسول الله صلى الله عليه وآله وسلم ، فقال : يا رسول الله ، تمر بنا جنازة الكفار فنقوم لها ؟ قال: " نعم ، قوموا لها فإنكم لستم تقومون لها ، إنما تقومون إعظاما للذي يقبض النفوس".</a:t>
            </a:r>
            <a:endParaRPr lang="fr-FR" dirty="0" smtClean="0"/>
          </a:p>
          <a:p>
            <a:pPr algn="r" rtl="1"/>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86544"/>
          </a:xfrm>
        </p:spPr>
        <p:txBody>
          <a:bodyPr>
            <a:normAutofit fontScale="92500" lnSpcReduction="20000"/>
          </a:bodyPr>
          <a:lstStyle/>
          <a:p>
            <a:pPr algn="just"/>
            <a:r>
              <a:rPr lang="fr-FR" dirty="0" smtClean="0"/>
              <a:t>‘</a:t>
            </a:r>
            <a:r>
              <a:rPr lang="fr-FR" dirty="0" err="1" smtClean="0"/>
              <a:t>Abderrahman</a:t>
            </a:r>
            <a:r>
              <a:rPr lang="fr-FR" dirty="0" smtClean="0"/>
              <a:t>-ben-Abou-</a:t>
            </a:r>
            <a:r>
              <a:rPr lang="fr-FR" dirty="0" err="1" smtClean="0"/>
              <a:t>Laïla</a:t>
            </a:r>
            <a:r>
              <a:rPr lang="fr-FR" dirty="0" smtClean="0"/>
              <a:t> a dit : « </a:t>
            </a:r>
            <a:r>
              <a:rPr lang="fr-FR" dirty="0" err="1" smtClean="0"/>
              <a:t>Sahl</a:t>
            </a:r>
            <a:r>
              <a:rPr lang="fr-FR" dirty="0" smtClean="0"/>
              <a:t>-ben-</a:t>
            </a:r>
            <a:r>
              <a:rPr lang="fr-FR" dirty="0" err="1" smtClean="0"/>
              <a:t>Honaïf</a:t>
            </a:r>
            <a:r>
              <a:rPr lang="fr-FR" dirty="0" smtClean="0"/>
              <a:t> et </a:t>
            </a:r>
            <a:r>
              <a:rPr lang="fr-FR" dirty="0" err="1" smtClean="0"/>
              <a:t>Qaïs-ben-Sa’d</a:t>
            </a:r>
            <a:r>
              <a:rPr lang="fr-FR" dirty="0" smtClean="0"/>
              <a:t> étaient un jour assis à El-</a:t>
            </a:r>
            <a:r>
              <a:rPr lang="fr-FR" dirty="0" err="1" smtClean="0"/>
              <a:t>Qâdisiyya</a:t>
            </a:r>
            <a:r>
              <a:rPr lang="fr-FR" dirty="0" smtClean="0"/>
              <a:t> lorsqu’un convoi funèbre vint à passer près d’eux. Comme ils s’étaient levés, on leur dit : « C’est le convoi d’un homme du pays », c’est-à-dire les gens du livre. Le Prophète, répondirent-ils, se leva un jour devant un convoi funèbre, et, comme on lui faisait remarquer que c’était d’un juif, il répliqua : N’est-ce donc pas une âme ! ».. </a:t>
            </a:r>
            <a:endParaRPr lang="ar-DZ" dirty="0" smtClean="0"/>
          </a:p>
          <a:p>
            <a:pPr algn="just"/>
            <a:r>
              <a:rPr lang="fr-FR" dirty="0" err="1" smtClean="0"/>
              <a:t>Djâbir-ben-‘Abdallah</a:t>
            </a:r>
            <a:r>
              <a:rPr lang="fr-FR" dirty="0" smtClean="0"/>
              <a:t> a dit : « Un convoi funèbre venant à passer devant nous, le Prophète se leva et nous en fîmes autant ; puis nous lui fîmes observer que c’était le convoi d’un juif. « Lorsque nous répondit-il, vous verrez un convoi funèbre (quel qu’il soit), levez-vous. ». </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25536"/>
          </a:xfrm>
        </p:spPr>
        <p:txBody>
          <a:bodyPr>
            <a:normAutofit/>
          </a:bodyPr>
          <a:lstStyle/>
          <a:p>
            <a:r>
              <a:rPr lang="ar-DZ" sz="3200" b="1" dirty="0" smtClean="0"/>
              <a:t>اختيار المصطلحات المناسبة</a:t>
            </a:r>
            <a:br>
              <a:rPr lang="ar-DZ" sz="3200" b="1" dirty="0" smtClean="0"/>
            </a:br>
            <a:r>
              <a:rPr lang="ar-DZ" sz="3200" b="1" dirty="0" smtClean="0"/>
              <a:t>غير المسلمين بدل الكفار</a:t>
            </a:r>
            <a:endParaRPr lang="fr-FR" sz="3200" b="1" dirty="0"/>
          </a:p>
        </p:txBody>
      </p:sp>
      <p:sp>
        <p:nvSpPr>
          <p:cNvPr id="3" name="Espace réservé du contenu 2"/>
          <p:cNvSpPr>
            <a:spLocks noGrp="1"/>
          </p:cNvSpPr>
          <p:nvPr>
            <p:ph idx="1"/>
          </p:nvPr>
        </p:nvSpPr>
        <p:spPr>
          <a:xfrm>
            <a:off x="457200" y="1643050"/>
            <a:ext cx="8229600" cy="5072098"/>
          </a:xfrm>
        </p:spPr>
        <p:txBody>
          <a:bodyPr>
            <a:normAutofit fontScale="77500" lnSpcReduction="20000"/>
          </a:bodyPr>
          <a:lstStyle/>
          <a:p>
            <a:pPr algn="just" rtl="1"/>
            <a:r>
              <a:rPr lang="ar-SA" b="1" dirty="0" smtClean="0"/>
              <a:t>غير المسلمين بدل الكفار: استعمل القرآن الكريم عبارات عديدة في مخاطبة العباد: يا أيها الناس، يا بني آدم، يا عبادي، يا أهل الكتاب.. </a:t>
            </a:r>
            <a:endParaRPr lang="fr-FR" dirty="0" smtClean="0"/>
          </a:p>
          <a:p>
            <a:pPr algn="just" rtl="1"/>
            <a:r>
              <a:rPr lang="ar-SA" dirty="0" smtClean="0"/>
              <a:t>لم يجئ في القرآن خطاب بعنوان الكفر إلا في آيتين: إحداهما خطاب لهم يوم القيامة: (يا أيها الذين كفروا لا تعتذروا اليوم إنما تجزون ما كنتم تعملون) [لتحريم: 7].</a:t>
            </a:r>
            <a:r>
              <a:rPr lang="ar-DZ" dirty="0" smtClean="0"/>
              <a:t>  </a:t>
            </a:r>
          </a:p>
          <a:p>
            <a:pPr algn="just" rtl="1"/>
            <a:r>
              <a:rPr lang="ar-SA" dirty="0" smtClean="0"/>
              <a:t>والأخرى قوله تعالى: (قل يا أيها الكافرون. لا أعبد ما تعبدون. ولا أنتم عابدون ما أعبد. ولا أنا عابد ما عبدتم. ولا أنتم عابدون ما أعبد. لكم دينكم ولي دين) الكافرون : </a:t>
            </a:r>
            <a:r>
              <a:rPr lang="ar-SA" sz="2300" dirty="0" smtClean="0"/>
              <a:t>1 – 6</a:t>
            </a:r>
            <a:r>
              <a:rPr lang="ar-SA" dirty="0" smtClean="0"/>
              <a:t> . </a:t>
            </a:r>
            <a:endParaRPr lang="ar-DZ" dirty="0" smtClean="0"/>
          </a:p>
          <a:p>
            <a:pPr algn="just" rtl="1"/>
            <a:r>
              <a:rPr lang="ar-SA" dirty="0" smtClean="0"/>
              <a:t>ورد تعبير ( يا أيها الناس ) في القرآن الكريم عشرين مرة في تسع سور</a:t>
            </a:r>
            <a:endParaRPr lang="ar-DZ" dirty="0" smtClean="0"/>
          </a:p>
          <a:p>
            <a:pPr algn="just" rtl="1"/>
            <a:r>
              <a:rPr lang="ar-SA" dirty="0" smtClean="0"/>
              <a:t>وورد تعبير ( يا بني آدم ) في القرآن الكريم خمس مرات.. </a:t>
            </a:r>
            <a:endParaRPr lang="ar-DZ" dirty="0" smtClean="0"/>
          </a:p>
          <a:p>
            <a:pPr algn="just" rtl="1"/>
            <a:r>
              <a:rPr lang="ar-SA" dirty="0" smtClean="0"/>
              <a:t>ووردت يا أهل الكتاب 12 مرة.. </a:t>
            </a:r>
            <a:endParaRPr lang="ar-DZ" dirty="0" smtClean="0"/>
          </a:p>
          <a:p>
            <a:pPr algn="just" rtl="1"/>
            <a:r>
              <a:rPr lang="ar-SA" dirty="0" smtClean="0"/>
              <a:t>ونجد في السنة: معاهد. أهل الذمة. أهل الأرض..وجاء في كلام عمر ابن الخطاب: وكان يقول: " أوصي الخليفة من بعدي بأهل الذمة خيرا أن يفي لهم بعهدهم وأن يقاتل من ورائهم وألا يكلفوا فوق طاقتهم."</a:t>
            </a:r>
            <a:endParaRPr lang="fr-FR" dirty="0" smtClean="0"/>
          </a:p>
          <a:p>
            <a:pPr algn="just" rtl="1">
              <a:buNone/>
            </a:pPr>
            <a:endParaRPr lang="fr-FR" dirty="0" smtClean="0"/>
          </a:p>
          <a:p>
            <a:pPr algn="r" rt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a:bodyPr>
          <a:lstStyle/>
          <a:p>
            <a:r>
              <a:rPr lang="fr-FR" dirty="0" smtClean="0"/>
              <a:t>Allah a honoré l’homme</a:t>
            </a:r>
            <a:endParaRPr lang="fr-FR" dirty="0"/>
          </a:p>
        </p:txBody>
      </p:sp>
      <p:sp>
        <p:nvSpPr>
          <p:cNvPr id="3" name="Espace réservé du contenu 2"/>
          <p:cNvSpPr>
            <a:spLocks noGrp="1"/>
          </p:cNvSpPr>
          <p:nvPr>
            <p:ph idx="1"/>
          </p:nvPr>
        </p:nvSpPr>
        <p:spPr>
          <a:xfrm>
            <a:off x="285720" y="1357298"/>
            <a:ext cx="8572560" cy="5214974"/>
          </a:xfrm>
        </p:spPr>
        <p:txBody>
          <a:bodyPr>
            <a:normAutofit fontScale="85000" lnSpcReduction="20000"/>
          </a:bodyPr>
          <a:lstStyle/>
          <a:p>
            <a:pPr algn="just"/>
            <a:r>
              <a:rPr lang="fr-FR" dirty="0" smtClean="0"/>
              <a:t>Le musulman doit reconnaître et respecter la dignité de l’être humain quelque soit sa religion, sa culture, son ethnie ou sa couleur, conformément au verset : « Certes, Nous avons honoré les fils d’Adam ». Faire preuve de respect et de tolérance envers tout être humain n’est qu’une conséquence de la reconnaissance de la dignité humaine établie par Dieu.</a:t>
            </a:r>
          </a:p>
          <a:p>
            <a:pPr algn="just"/>
            <a:r>
              <a:rPr lang="fr-FR" dirty="0" smtClean="0"/>
              <a:t>Allah dit en effet : </a:t>
            </a:r>
            <a:r>
              <a:rPr lang="fr-FR" i="1" dirty="0" smtClean="0"/>
              <a:t>« Nous avons certes honoré les enfants d’Adam. Nous les avons transportés sur la terre et sur la mer, Nous leur avons dispensé d’excellentes nourritures et Nous les avons nettement préférés à un grand nombre de Nos créatures. »</a:t>
            </a:r>
            <a:r>
              <a:rPr lang="fr-FR" dirty="0" smtClean="0"/>
              <a:t> Cette vision globale de l’espèce humaine, où tout être humain est honoré et respecté, se reflète dans les enseignements de l’islam et la vie de notre Prophète (paix et salut à lui). </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dirty="0" smtClean="0"/>
              <a:t/>
            </a:r>
            <a:br>
              <a:rPr lang="ar-DZ" b="1" dirty="0" smtClean="0"/>
            </a:br>
            <a:r>
              <a:rPr lang="fr-FR" b="1" dirty="0" smtClean="0"/>
              <a:t>Non musulman au lieu d’infidèle ou de mécréant </a:t>
            </a:r>
            <a:r>
              <a:rPr lang="fr-FR" dirty="0" smtClean="0"/>
              <a:t/>
            </a:r>
            <a:br>
              <a:rPr lang="fr-FR" dirty="0" smtClean="0"/>
            </a:br>
            <a:endParaRPr lang="fr-FR" dirty="0"/>
          </a:p>
        </p:txBody>
      </p:sp>
      <p:sp>
        <p:nvSpPr>
          <p:cNvPr id="3" name="Espace réservé du contenu 2"/>
          <p:cNvSpPr>
            <a:spLocks noGrp="1"/>
          </p:cNvSpPr>
          <p:nvPr>
            <p:ph idx="1"/>
          </p:nvPr>
        </p:nvSpPr>
        <p:spPr>
          <a:xfrm>
            <a:off x="457200" y="1714488"/>
            <a:ext cx="8229600" cy="4857784"/>
          </a:xfrm>
        </p:spPr>
        <p:txBody>
          <a:bodyPr>
            <a:normAutofit fontScale="77500" lnSpcReduction="20000"/>
          </a:bodyPr>
          <a:lstStyle/>
          <a:p>
            <a:pPr algn="just"/>
            <a:r>
              <a:rPr lang="fr-FR" dirty="0" smtClean="0"/>
              <a:t>Pour s’adresser aux gens qui n’ont pas la foi, le Coran opte pour les formules suivantes :      "Ô gens», "Enfants d’Adam", "Ô mes adorateurs", "Ô gens du Livre". </a:t>
            </a:r>
          </a:p>
          <a:p>
            <a:pPr algn="just"/>
            <a:r>
              <a:rPr lang="fr-FR" dirty="0" smtClean="0"/>
              <a:t>Ainsi, dans le Coran il n’existe que deux occurrences où le terme "mécréant" est cité. Dans l’une, Dieu s’adresse aux non-croyants le Jour du Grand Jugement en disant : </a:t>
            </a:r>
            <a:r>
              <a:rPr lang="ar-DZ" dirty="0" smtClean="0"/>
              <a:t>          </a:t>
            </a:r>
            <a:r>
              <a:rPr lang="fr-FR" dirty="0" smtClean="0"/>
              <a:t>« </a:t>
            </a:r>
            <a:r>
              <a:rPr lang="fr-FR" b="1" dirty="0" smtClean="0"/>
              <a:t>7. ô vous qui avez mécru ! Ne vous excusez pas aujourd'hui Vous ne serez rétribués que selon ce que vous œuvriez.</a:t>
            </a:r>
            <a:r>
              <a:rPr lang="fr-FR" dirty="0" smtClean="0"/>
              <a:t>" (Al </a:t>
            </a:r>
            <a:r>
              <a:rPr lang="fr-FR" dirty="0" err="1" smtClean="0"/>
              <a:t>Tahrim</a:t>
            </a:r>
            <a:r>
              <a:rPr lang="fr-FR" dirty="0" smtClean="0"/>
              <a:t> : 7). </a:t>
            </a:r>
            <a:endParaRPr lang="ar-DZ" dirty="0" smtClean="0"/>
          </a:p>
          <a:p>
            <a:pPr algn="just"/>
            <a:r>
              <a:rPr lang="fr-FR" dirty="0" smtClean="0"/>
              <a:t>Dans l’autre, Dieu dit : « </a:t>
            </a:r>
            <a:r>
              <a:rPr lang="fr-FR" b="1" dirty="0" smtClean="0"/>
              <a:t>Dis: Ô dénégateurs, je n’adorerai pas ce que vous adorez, non plus que vous n’êtes adorateurs de ce que j’adore, ni moi adorateur de ce que vous aurez adoré, ni vous adorateurs de ce que j’adore. A vous votre religion, la mienne à moi</a:t>
            </a:r>
            <a:r>
              <a:rPr lang="fr-FR" dirty="0" smtClean="0"/>
              <a:t> ». (Al </a:t>
            </a:r>
            <a:r>
              <a:rPr lang="fr-FR" dirty="0" err="1" smtClean="0"/>
              <a:t>Kafirun</a:t>
            </a:r>
            <a:r>
              <a:rPr lang="fr-FR" dirty="0" smtClean="0"/>
              <a:t> : 1-6).</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gn="just"/>
            <a:r>
              <a:rPr lang="fr-FR" dirty="0" smtClean="0"/>
              <a:t>Et on trouve le terme "Ô gens" 20 fois, et le terme "Enfants d’Adam" 5 fois. Et le terme           "Ô gens du Livre". 12 fois..</a:t>
            </a:r>
          </a:p>
          <a:p>
            <a:pPr algn="just"/>
            <a:r>
              <a:rPr lang="fr-FR" dirty="0" smtClean="0"/>
              <a:t>Le musulman ne fait aucune concession sur sa religion s’il utilisait le terme "Non-musulmans" au lieu d’utiliser les termes "mécréants" ou « infidèles ». </a:t>
            </a:r>
          </a:p>
          <a:p>
            <a:pPr algn="just"/>
            <a:r>
              <a:rPr lang="fr-FR" dirty="0" smtClean="0"/>
              <a:t>Cela ne revient en aucun cas de dire que les non musulmans ou les non croyants sont sur une bonne voie.  </a:t>
            </a: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مبدأ الحوار والمجادلة بالتي هي أحسن</a:t>
            </a:r>
            <a:endParaRPr lang="fr-FR" dirty="0"/>
          </a:p>
        </p:txBody>
      </p:sp>
      <p:sp>
        <p:nvSpPr>
          <p:cNvPr id="3" name="Espace réservé du contenu 2"/>
          <p:cNvSpPr>
            <a:spLocks noGrp="1"/>
          </p:cNvSpPr>
          <p:nvPr>
            <p:ph idx="1"/>
          </p:nvPr>
        </p:nvSpPr>
        <p:spPr>
          <a:xfrm>
            <a:off x="457200" y="1600200"/>
            <a:ext cx="8229600" cy="4900634"/>
          </a:xfrm>
        </p:spPr>
        <p:txBody>
          <a:bodyPr>
            <a:normAutofit fontScale="92500" lnSpcReduction="20000"/>
          </a:bodyPr>
          <a:lstStyle/>
          <a:p>
            <a:pPr algn="just" rtl="1"/>
            <a:r>
              <a:rPr lang="ar-DZ" b="1" dirty="0"/>
              <a:t>مبدأ الحوار والمجادلة بالتي هي أحسن: وفى قول القرآن يبين أدب المجادلة مع المخالفين</a:t>
            </a:r>
            <a:r>
              <a:rPr lang="fr-FR" dirty="0"/>
              <a:t>: </a:t>
            </a:r>
            <a:r>
              <a:rPr lang="ar-DZ" dirty="0"/>
              <a:t>{ولا تُجادِلوا أهل الكتاب إلا </a:t>
            </a:r>
            <a:r>
              <a:rPr lang="ar-DZ" dirty="0" smtClean="0"/>
              <a:t>بالتي هي </a:t>
            </a:r>
            <a:r>
              <a:rPr lang="ar-DZ" dirty="0"/>
              <a:t>أحسن إلا الذين ظلموا </a:t>
            </a:r>
            <a:r>
              <a:rPr lang="ar-DZ" dirty="0" smtClean="0"/>
              <a:t>منهم، </a:t>
            </a:r>
            <a:r>
              <a:rPr lang="ar-DZ" dirty="0"/>
              <a:t>وقولوا آمنا </a:t>
            </a:r>
            <a:r>
              <a:rPr lang="ar-DZ" dirty="0" smtClean="0"/>
              <a:t>بالذي </a:t>
            </a:r>
            <a:r>
              <a:rPr lang="ar-DZ" dirty="0"/>
              <a:t>أُنزِلً إلينا وأُنزِلً إليكُم وإلهنا وإلهكم واحد} (العنكبوت 46</a:t>
            </a:r>
            <a:r>
              <a:rPr lang="fr-FR" dirty="0"/>
              <a:t>(</a:t>
            </a:r>
          </a:p>
          <a:p>
            <a:pPr algn="just"/>
            <a:r>
              <a:rPr lang="fr-FR" b="1" dirty="0"/>
              <a:t>Le dialogue avec l’autre</a:t>
            </a:r>
            <a:r>
              <a:rPr lang="ar-DZ" dirty="0"/>
              <a:t>:	</a:t>
            </a:r>
            <a:r>
              <a:rPr lang="fr-FR" dirty="0"/>
              <a:t/>
            </a:r>
            <a:br>
              <a:rPr lang="fr-FR" dirty="0"/>
            </a:br>
            <a:r>
              <a:rPr lang="fr-FR" dirty="0"/>
              <a:t>ALLAH dit dans sourate AL-ANKABOUT verset 46 : « Et ne discutez que de la meilleure façon avec les gens du Livre</a:t>
            </a:r>
            <a:r>
              <a:rPr lang="fr-FR" dirty="0" smtClean="0"/>
              <a:t>…”. Pas </a:t>
            </a:r>
            <a:r>
              <a:rPr lang="fr-FR" dirty="0"/>
              <a:t>n’importe quelle façon, non, mais la meilleur. Comme dit AT-TABARI dans son exégèse : </a:t>
            </a:r>
            <a:r>
              <a:rPr lang="fr-FR" dirty="0" smtClean="0"/>
              <a:t>((avec </a:t>
            </a:r>
            <a:r>
              <a:rPr lang="fr-FR" dirty="0"/>
              <a:t>de la belle parole en les appelant à l’Islam avec les versets d’ALLAH et attirer leur attention vers ses preuves</a:t>
            </a:r>
            <a:r>
              <a:rPr lang="fr-FR" dirty="0" smtClean="0"/>
              <a:t>.)) </a:t>
            </a:r>
            <a:endParaRPr lang="fr-FR" dirty="0"/>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8229600" cy="1785950"/>
          </a:xfrm>
        </p:spPr>
        <p:txBody>
          <a:bodyPr/>
          <a:lstStyle/>
          <a:p>
            <a:r>
              <a:rPr lang="ar-DZ" dirty="0" smtClean="0"/>
              <a:t>حتى مع فرعون</a:t>
            </a:r>
            <a:r>
              <a:rPr lang="fr-FR" dirty="0" smtClean="0"/>
              <a:t/>
            </a:r>
            <a:br>
              <a:rPr lang="fr-FR" dirty="0" smtClean="0"/>
            </a:br>
            <a:r>
              <a:rPr lang="fr-FR" dirty="0" smtClean="0"/>
              <a:t>Même avec Pharaon</a:t>
            </a:r>
            <a:endParaRPr lang="fr-FR" dirty="0"/>
          </a:p>
        </p:txBody>
      </p:sp>
      <p:sp>
        <p:nvSpPr>
          <p:cNvPr id="3" name="Espace réservé du contenu 2"/>
          <p:cNvSpPr>
            <a:spLocks noGrp="1"/>
          </p:cNvSpPr>
          <p:nvPr>
            <p:ph idx="1"/>
          </p:nvPr>
        </p:nvSpPr>
        <p:spPr>
          <a:xfrm>
            <a:off x="500034" y="2332037"/>
            <a:ext cx="8229600" cy="4525963"/>
          </a:xfrm>
        </p:spPr>
        <p:txBody>
          <a:bodyPr>
            <a:normAutofit/>
          </a:bodyPr>
          <a:lstStyle/>
          <a:p>
            <a:pPr algn="r" rtl="1"/>
            <a:r>
              <a:rPr lang="ar-DZ" dirty="0" smtClean="0"/>
              <a:t>{اذهبا إلى فرعون إنه طغى فقولا له قولا لينا لعله يتذكر أو يخشى} طه 43.44 </a:t>
            </a:r>
          </a:p>
          <a:p>
            <a:r>
              <a:rPr lang="fr-FR" dirty="0" smtClean="0"/>
              <a:t>43. Allez vers Pharaon: il s’est vraiment rebellé.</a:t>
            </a:r>
            <a:r>
              <a:rPr lang="ar-DZ" dirty="0" smtClean="0"/>
              <a:t> </a:t>
            </a:r>
            <a:r>
              <a:rPr lang="fr-FR" dirty="0" smtClean="0"/>
              <a:t>44. Puis, parlez-lui gentiment. Peut-être se rappellera-t-il ou [Me] craindra-t-il? </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a:bodyPr>
          <a:lstStyle/>
          <a:p>
            <a:pPr algn="just" rtl="1"/>
            <a:r>
              <a:rPr lang="ar-DZ" b="1" u="sng" dirty="0"/>
              <a:t>كفل الإسلام حق الحياة للناس جميعا إذ لا يجوز الاعتداء على النفس التي حرم الله إلا </a:t>
            </a:r>
            <a:r>
              <a:rPr lang="ar-DZ" b="1" u="sng" dirty="0" smtClean="0"/>
              <a:t>بالحق: </a:t>
            </a:r>
            <a:r>
              <a:rPr lang="ar-DZ" dirty="0" smtClean="0"/>
              <a:t>يقول </a:t>
            </a:r>
            <a:r>
              <a:rPr lang="ar-DZ" dirty="0"/>
              <a:t>الله سبحانه وتعالى " يَا أَيُّهَا الَّذِينَ آمَنُوا لا تَأْكُلُوا أَمْوَالَكُمْ بَيْنَكُمْ بِالْبَاطِلِ إِلاَّ أَنْ تَكُونَ تِجَارَةً عَنْ تَرَاضٍ مِنْكُمْ وَلا تَقْتُلُوا أَنفُسَكُمْ إِنَّ اللَّهَ كَانَ بِكُمْ رَحِيماً، وَمَنْ يَفْعَلْ ذَلِكَ عُدْوَاناً وَظُلْماً فَسَوْفَ نُصليهِ نَاراً وَكَانَ ذَلِكَ على اللَّهِ يَسِيراً (30)  النساء</a:t>
            </a:r>
            <a:r>
              <a:rPr lang="fr-FR" dirty="0"/>
              <a:t>. </a:t>
            </a:r>
            <a:r>
              <a:rPr lang="ar-DZ" dirty="0"/>
              <a:t>ولا تقتلوا أنفسكم: أي لا يقتل بعضكم بعضا. </a:t>
            </a:r>
            <a:endParaRPr lang="ar-DZ" dirty="0" smtClean="0"/>
          </a:p>
          <a:p>
            <a:pPr algn="just" rtl="1"/>
            <a:r>
              <a:rPr lang="ar-DZ" dirty="0" smtClean="0"/>
              <a:t>وبين </a:t>
            </a:r>
            <a:r>
              <a:rPr lang="ar-DZ" dirty="0"/>
              <a:t>سبحانه وتعالى عظم الجرم والإثم الذي يرتكبه القاتل فقال عز وجل: (مِنْ أَجْلِ ذَلِكَ كَتَبْنَا على بَنِي إِسْرَائِيلَ أَنَّهُ مَنْ قَتَلَ نَفْساً بِغَيْرِ نَفْسٍ أو فَسَادٍ فِي الأَرْضِ فَكَأَنَّمَا قَتَلَ النَّاسَ جَمِيعاً وَمَنْ أَحْيَاهَا فَكَأَنَّمَا أَحْيَا النَّاسَ جَمِيعاً وَلَقَدْ جَاءَتْهُمْ رُسُلُنَا بِالْبَيِّنَاتِ ثُمَّ إِنَّ كَثِيراً مِنْهُمْ بَعْدَ ذَلِكَ فِي الأَرْضِ لَمُسْرِفُونَ)</a:t>
            </a:r>
            <a:r>
              <a:rPr lang="fr-FR" dirty="0"/>
              <a:t> (</a:t>
            </a:r>
            <a:r>
              <a:rPr lang="ar-DZ" dirty="0"/>
              <a:t>19</a:t>
            </a:r>
            <a:r>
              <a:rPr lang="fr-FR"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143668"/>
          </a:xfrm>
        </p:spPr>
        <p:txBody>
          <a:bodyPr>
            <a:normAutofit fontScale="92500" lnSpcReduction="10000"/>
          </a:bodyPr>
          <a:lstStyle/>
          <a:p>
            <a:pPr algn="just"/>
            <a:r>
              <a:rPr lang="fr-FR" dirty="0"/>
              <a:t>Selon le Coran, l'un des plus grands péchés est de tuer un être humain qui n'a pas commis de </a:t>
            </a:r>
            <a:r>
              <a:rPr lang="fr-FR" dirty="0" smtClean="0"/>
              <a:t>crime </a:t>
            </a:r>
          </a:p>
          <a:p>
            <a:pPr algn="just"/>
            <a:r>
              <a:rPr lang="fr-FR" dirty="0" smtClean="0"/>
              <a:t>quiconque </a:t>
            </a:r>
            <a:r>
              <a:rPr lang="fr-FR" dirty="0"/>
              <a:t>tuerait une personne non coupable d'un meurtre ou d'une corruption sur la terre, c'est comme s'il avait tu</a:t>
            </a:r>
            <a:r>
              <a:rPr lang="en-US" dirty="0"/>
              <a:t>é tous les hommes. Et quiconque lui fait don de la vie, c'est comme s'il faisait don de la vie à tous les </a:t>
            </a:r>
            <a:r>
              <a:rPr lang="en-US" dirty="0" err="1" smtClean="0"/>
              <a:t>hommes</a:t>
            </a:r>
            <a:r>
              <a:rPr lang="en-US" dirty="0" smtClean="0"/>
              <a:t>.</a:t>
            </a:r>
            <a:r>
              <a:rPr lang="ar-DZ" dirty="0" smtClean="0"/>
              <a:t>.[</a:t>
            </a:r>
            <a:r>
              <a:rPr lang="fr-FR" dirty="0" smtClean="0"/>
              <a:t>Le </a:t>
            </a:r>
            <a:r>
              <a:rPr lang="fr-FR" dirty="0"/>
              <a:t>Coran, sourate al</a:t>
            </a:r>
            <a:r>
              <a:rPr lang="ar-DZ" dirty="0"/>
              <a:t>-</a:t>
            </a:r>
            <a:r>
              <a:rPr lang="fr-FR" dirty="0"/>
              <a:t>Ma'ida</a:t>
            </a:r>
            <a:r>
              <a:rPr lang="ar-DZ" dirty="0"/>
              <a:t>, </a:t>
            </a:r>
            <a:r>
              <a:rPr lang="fr-FR" dirty="0"/>
              <a:t>verset 32</a:t>
            </a:r>
          </a:p>
          <a:p>
            <a:pPr algn="just"/>
            <a:r>
              <a:rPr lang="fr-FR" dirty="0"/>
              <a:t>Comme nous pouvons voir dans le verset ci-dessus, ceux qui tuent des innocents sans raison sont menacés par une punition sévère. Dieu a révélé que le meurtre d'une personne est un péché aussi grand que le meurtre de toute l'humanité.</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357982"/>
          </a:xfrm>
        </p:spPr>
        <p:txBody>
          <a:bodyPr>
            <a:normAutofit fontScale="85000" lnSpcReduction="10000"/>
          </a:bodyPr>
          <a:lstStyle/>
          <a:p>
            <a:pPr algn="just"/>
            <a:r>
              <a:rPr lang="fr-FR" dirty="0"/>
              <a:t>Qui respecte les prescriptions de Dieu ne ferait pas de mal à un seul individu. </a:t>
            </a:r>
            <a:endParaRPr lang="ar-DZ" dirty="0" smtClean="0"/>
          </a:p>
          <a:p>
            <a:pPr algn="just"/>
            <a:r>
              <a:rPr lang="fr-FR" dirty="0" smtClean="0"/>
              <a:t>Aussi</a:t>
            </a:r>
            <a:r>
              <a:rPr lang="fr-FR" dirty="0"/>
              <a:t>, les croyants qui savent qu'ils rendront des comptes à Dieu après leur mort seront très attentifs et sauront respecter les limites imposées par Dieu.</a:t>
            </a:r>
          </a:p>
          <a:p>
            <a:pPr algn="just"/>
            <a:r>
              <a:rPr lang="fr-FR" dirty="0"/>
              <a:t>L'islam est une religion de Paix et d'Harmonie. Les actes qui consistent à créer la discorde ou le désordre social, à rompre la paix, à provoquer des massacres des personnes innocentes, tout cela est considéré en Islam comme des crimes inhumains.	</a:t>
            </a:r>
            <a:r>
              <a:rPr lang="ar-DZ" dirty="0" smtClean="0"/>
              <a:t>		</a:t>
            </a:r>
            <a:endParaRPr lang="ar-DZ" dirty="0"/>
          </a:p>
          <a:p>
            <a:pPr algn="just"/>
            <a:r>
              <a:rPr lang="fr-FR" dirty="0" smtClean="0"/>
              <a:t>« </a:t>
            </a:r>
            <a:r>
              <a:rPr lang="fr-FR" dirty="0"/>
              <a:t>Ne semez pas le désordre sur la Terre, après que l'ordre y a été    établi »</a:t>
            </a:r>
            <a:r>
              <a:rPr lang="fr-FR" b="1" dirty="0"/>
              <a:t> </a:t>
            </a:r>
            <a:r>
              <a:rPr lang="fr-FR" dirty="0"/>
              <a:t>«Dieu n'aime pas les semeurs de désordre. </a:t>
            </a:r>
            <a:r>
              <a:rPr lang="fr-FR" dirty="0" smtClean="0"/>
              <a:t>»						</a:t>
            </a:r>
            <a:r>
              <a:rPr lang="fr-FR" b="1" dirty="0" smtClean="0"/>
              <a:t> </a:t>
            </a:r>
            <a:r>
              <a:rPr lang="fr-FR" b="1" dirty="0"/>
              <a:t>	</a:t>
            </a:r>
            <a:br>
              <a:rPr lang="fr-FR" b="1" dirty="0"/>
            </a:b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357982"/>
          </a:xfrm>
        </p:spPr>
        <p:txBody>
          <a:bodyPr>
            <a:normAutofit fontScale="85000" lnSpcReduction="10000"/>
          </a:bodyPr>
          <a:lstStyle/>
          <a:p>
            <a:pPr algn="just" rtl="1"/>
            <a:r>
              <a:rPr lang="ar-DZ" dirty="0" smtClean="0"/>
              <a:t>عن عبد الله بن مسعود رضي الله عنه قال: قال رسول الله صلى الله عليه وسلم : أول ما يقضى بين الناس يوم القيامة في الدماء] مسلم. </a:t>
            </a:r>
            <a:endParaRPr lang="fr-FR" dirty="0" smtClean="0"/>
          </a:p>
          <a:p>
            <a:pPr algn="just" rtl="1"/>
            <a:r>
              <a:rPr lang="ar-DZ" dirty="0" smtClean="0"/>
              <a:t>وعن بن عمر رضي الله تعالى عنهما قال : قال رسول الله صلى الله عليه وسلم : " لا يزال المؤمن في فسحة من دينه ما لم يصب دما </a:t>
            </a:r>
            <a:r>
              <a:rPr lang="ar-DZ" sz="2400" dirty="0" smtClean="0"/>
              <a:t>حراما "  </a:t>
            </a:r>
            <a:endParaRPr lang="fr-FR" sz="2400" dirty="0" smtClean="0"/>
          </a:p>
          <a:p>
            <a:pPr algn="just" rtl="1"/>
            <a:r>
              <a:rPr lang="ar-DZ" dirty="0" smtClean="0"/>
              <a:t>قال ابن عباس: سمعت نبيكم يقول: ((يأتي المقتول متعلقا رأسه بإحدى يديه (أي حاملا رأسه بيده) </a:t>
            </a:r>
            <a:r>
              <a:rPr lang="ar-DZ" dirty="0" err="1" smtClean="0"/>
              <a:t>متلببا</a:t>
            </a:r>
            <a:r>
              <a:rPr lang="ar-DZ" dirty="0" smtClean="0"/>
              <a:t> قاتله باليد الأخرى </a:t>
            </a:r>
            <a:r>
              <a:rPr lang="ar-DZ" dirty="0" err="1" smtClean="0"/>
              <a:t>تشخب</a:t>
            </a:r>
            <a:r>
              <a:rPr lang="ar-DZ" dirty="0" smtClean="0"/>
              <a:t> أوداجه (أي تجري عروقه دما) حتى يأتي </a:t>
            </a:r>
            <a:r>
              <a:rPr lang="ar-DZ" dirty="0" err="1" smtClean="0"/>
              <a:t>به</a:t>
            </a:r>
            <a:r>
              <a:rPr lang="ar-DZ" dirty="0" smtClean="0"/>
              <a:t> العرش، فيقول المقتول لرب العالمين: هذا قتلني، فيقول الله عز وجل للقاتل: تعست، ويذهب </a:t>
            </a:r>
            <a:r>
              <a:rPr lang="ar-DZ" dirty="0" err="1" smtClean="0"/>
              <a:t>به</a:t>
            </a:r>
            <a:r>
              <a:rPr lang="ar-DZ" dirty="0" smtClean="0"/>
              <a:t> إلى النار))</a:t>
            </a:r>
            <a:r>
              <a:rPr lang="fr-FR" dirty="0" smtClean="0"/>
              <a:t>.</a:t>
            </a:r>
            <a:r>
              <a:rPr lang="ar-DZ" dirty="0" smtClean="0"/>
              <a:t> عن عبد الله بن مسعود رضي الله عنه قال: قال رسول الله صلى الله عليه وسلم : أول ما يقضى بين الناس يوم القيامة في الدماء] مسلم. يوم القيامة هو يوم الحساب والقضاء، والوزن والجزاء، يوم يقف فيه جبريل والملائكة صفا بين يدي الرحمن لا ينطقون بكلمة، قال تعالى: {يوم يقوم الروح والملائكة صفا لا يتكلمون إلا من أذن له الرحمن وقال صوابا}... </a:t>
            </a:r>
            <a:endParaRPr lang="fr-FR" dirty="0" smtClean="0"/>
          </a:p>
          <a:p>
            <a:pPr algn="just" rtl="1"/>
            <a:r>
              <a:rPr lang="ar-DZ" dirty="0" smtClean="0"/>
              <a:t>وعن بن عمر رضي الله تعالى عنهما قال: قال رسول الله صلى الله عليه وسلم :</a:t>
            </a:r>
            <a:r>
              <a:rPr lang="fr-FR" dirty="0" smtClean="0"/>
              <a:t> </a:t>
            </a:r>
            <a:r>
              <a:rPr lang="ar-DZ" dirty="0" smtClean="0"/>
              <a:t>" لا يزال المؤمن في فسحة من دينه ما لم يصب دما حراما " . </a:t>
            </a:r>
            <a:endParaRPr lang="fr-FR" dirty="0" smtClean="0"/>
          </a:p>
          <a:p>
            <a:pPr algn="just" rtl="1"/>
            <a:endParaRPr lang="fr-FR" dirty="0" smtClean="0"/>
          </a:p>
          <a:p>
            <a:pPr algn="r" rtl="1">
              <a:buNone/>
            </a:pP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57916"/>
          </a:xfrm>
        </p:spPr>
        <p:txBody>
          <a:bodyPr>
            <a:normAutofit fontScale="92500" lnSpcReduction="20000"/>
          </a:bodyPr>
          <a:lstStyle/>
          <a:p>
            <a:pPr algn="just"/>
            <a:r>
              <a:rPr lang="fr-FR" dirty="0" smtClean="0"/>
              <a:t>Le Prophète Muhammad </a:t>
            </a:r>
            <a:r>
              <a:rPr lang="fr-FR" dirty="0" err="1" smtClean="0"/>
              <a:t>ṣallā</a:t>
            </a:r>
            <a:r>
              <a:rPr lang="fr-FR" dirty="0" smtClean="0"/>
              <a:t>-</a:t>
            </a:r>
            <a:r>
              <a:rPr lang="fr-FR" dirty="0" err="1" smtClean="0"/>
              <a:t>llāhu</a:t>
            </a:r>
            <a:r>
              <a:rPr lang="fr-FR" dirty="0" smtClean="0"/>
              <a:t> ʿ</a:t>
            </a:r>
            <a:r>
              <a:rPr lang="fr-FR" dirty="0" err="1" smtClean="0"/>
              <a:t>alayhi</a:t>
            </a:r>
            <a:r>
              <a:rPr lang="fr-FR" dirty="0" smtClean="0"/>
              <a:t> </a:t>
            </a:r>
            <a:r>
              <a:rPr lang="fr-FR" dirty="0" err="1" smtClean="0"/>
              <a:t>wa</a:t>
            </a:r>
            <a:r>
              <a:rPr lang="fr-FR" dirty="0" smtClean="0"/>
              <a:t> </a:t>
            </a:r>
            <a:r>
              <a:rPr lang="fr-FR" dirty="0" err="1" smtClean="0"/>
              <a:t>sallam</a:t>
            </a:r>
            <a:r>
              <a:rPr lang="fr-FR" dirty="0" smtClean="0"/>
              <a:t> </a:t>
            </a:r>
            <a:r>
              <a:rPr lang="ar-DZ" dirty="0" smtClean="0"/>
              <a:t>صلى الله عليه </a:t>
            </a:r>
            <a:r>
              <a:rPr lang="ar-DZ" dirty="0" err="1" smtClean="0"/>
              <a:t>و</a:t>
            </a:r>
            <a:r>
              <a:rPr lang="ar-DZ" dirty="0" smtClean="0"/>
              <a:t> سلم</a:t>
            </a:r>
            <a:r>
              <a:rPr lang="fr-FR" dirty="0" smtClean="0"/>
              <a:t> ou </a:t>
            </a:r>
            <a:r>
              <a:rPr lang="ar-DZ" dirty="0" smtClean="0"/>
              <a:t>ﷺ</a:t>
            </a:r>
            <a:r>
              <a:rPr lang="fr-FR" dirty="0" smtClean="0"/>
              <a:t> : « que la paix et la prière (bénédiction) d'Allah soient sur lui a dit a propos de l’effusion de sang :  "L’effusion de sang sera la première question sur laquelle le jugement sera rendu le jour de la Résurrection. »</a:t>
            </a:r>
          </a:p>
          <a:p>
            <a:pPr algn="just"/>
            <a:r>
              <a:rPr lang="fr-FR" dirty="0" smtClean="0"/>
              <a:t>Le Prophète (</a:t>
            </a:r>
            <a:r>
              <a:rPr lang="fr-FR" dirty="0" err="1" smtClean="0"/>
              <a:t>saws</a:t>
            </a:r>
            <a:r>
              <a:rPr lang="fr-FR" dirty="0" smtClean="0"/>
              <a:t>) dit : « Le tué viendra (le jour du jugement dernier) accrochant sa tête à l’une de ses mains, tenant fermement son tueur de l’autre main, le sang giclant de ses veines jugulaires, jusqu’à le ramener devant le trône. Le tué dira au Seigneur des mondes : Celui-ci m’a tué ! Dieu dira au tueur : « Malheureux sois-tu ! » Et on l’emmènera au Feu » </a:t>
            </a:r>
            <a:r>
              <a:rPr lang="fr-FR" sz="2600" dirty="0" smtClean="0"/>
              <a:t>(rapporté par </a:t>
            </a:r>
            <a:r>
              <a:rPr lang="fr-FR" sz="2600" dirty="0" err="1" smtClean="0"/>
              <a:t>At</a:t>
            </a:r>
            <a:r>
              <a:rPr lang="fr-FR" sz="2600" dirty="0" smtClean="0"/>
              <a:t>-</a:t>
            </a:r>
            <a:r>
              <a:rPr lang="fr-FR" sz="2600" dirty="0" err="1" smtClean="0"/>
              <a:t>Tirmidhi</a:t>
            </a:r>
            <a:r>
              <a:rPr lang="fr-FR" sz="2600" dirty="0" smtClean="0"/>
              <a:t>)</a:t>
            </a:r>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من قتل معاهدا لم يرح رائحة الجنة</a:t>
            </a:r>
            <a:endParaRPr lang="fr-FR" dirty="0"/>
          </a:p>
        </p:txBody>
      </p:sp>
      <p:sp>
        <p:nvSpPr>
          <p:cNvPr id="3" name="Espace réservé du contenu 2"/>
          <p:cNvSpPr>
            <a:spLocks noGrp="1"/>
          </p:cNvSpPr>
          <p:nvPr>
            <p:ph idx="1"/>
          </p:nvPr>
        </p:nvSpPr>
        <p:spPr/>
        <p:txBody>
          <a:bodyPr>
            <a:normAutofit lnSpcReduction="10000"/>
          </a:bodyPr>
          <a:lstStyle/>
          <a:p>
            <a:pPr algn="r" rtl="1"/>
            <a:r>
              <a:rPr lang="ar-DZ" dirty="0"/>
              <a:t>عن عبد الله بن عمرو رضي الله عنهما، عن النبي صلى الله عليه وسلم قال: ((من قتل معاهدا لم يرح رائحة الجنة، وإن ريحها توجد من مسيرة أربعين عاما</a:t>
            </a:r>
            <a:r>
              <a:rPr lang="ar-DZ" b="1" dirty="0"/>
              <a:t> أخرجه البخاري</a:t>
            </a:r>
            <a:r>
              <a:rPr lang="fr-FR" b="1" dirty="0"/>
              <a:t>.</a:t>
            </a:r>
            <a:r>
              <a:rPr lang="fr-FR" dirty="0"/>
              <a:t> </a:t>
            </a:r>
            <a:r>
              <a:rPr lang="ar-DZ" dirty="0"/>
              <a:t>وعن رجل من أصحاب النبي صلى الله عليه وسلم أن رسول الله صلى الله عليه وسلم قال: ((من قتل رجلا من أهل الذمة لم يجد ريح الجنة, وإن ريحها ليوجد من مسيرة سبعين عاما)) أخرجه الإمام أحمد والنسائي</a:t>
            </a:r>
            <a:r>
              <a:rPr lang="fr-FR" dirty="0"/>
              <a:t>.  </a:t>
            </a:r>
            <a:r>
              <a:rPr lang="ar-DZ" dirty="0"/>
              <a:t>وقال صلى الله عليه وسلم: [من أمَّن رَجلاً على نفسه فقتله أُعطيَ لواءَ الغدر يوم القيامة]</a:t>
            </a:r>
            <a:r>
              <a:rPr lang="fr-FR" dirty="0"/>
              <a:t>  </a:t>
            </a:r>
            <a:r>
              <a:rPr lang="fr-FR" b="1" dirty="0"/>
              <a:t> </a:t>
            </a:r>
            <a:r>
              <a:rPr lang="ar-DZ" b="1" dirty="0"/>
              <a:t>أخرجه أحمد  والنسائي وابن ماجه</a:t>
            </a:r>
            <a:r>
              <a:rPr lang="fr-FR" dirty="0"/>
              <a:t>. </a:t>
            </a:r>
            <a:r>
              <a:rPr lang="ar-DZ" dirty="0"/>
              <a:t>وفي لفظ</a:t>
            </a:r>
            <a:r>
              <a:rPr lang="fr-FR" dirty="0"/>
              <a:t>: </a:t>
            </a:r>
            <a:r>
              <a:rPr lang="ar-DZ" dirty="0"/>
              <a:t>من ائتمَنه رجلٌ على دمِه فقتله فأنا منه بريء وإن كان المقتول كافرًا</a:t>
            </a:r>
            <a:r>
              <a:rPr lang="fr-FR" dirty="0"/>
              <a:t> . </a:t>
            </a:r>
            <a:r>
              <a:rPr lang="ar-DZ" dirty="0"/>
              <a:t>صحيح الجامع</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fontScale="85000" lnSpcReduction="10000"/>
          </a:bodyPr>
          <a:lstStyle/>
          <a:p>
            <a:pPr algn="just"/>
            <a:r>
              <a:rPr lang="fr-FR" dirty="0" smtClean="0"/>
              <a:t>C’est ce qui explique le comportement extraordinairement noble du Prophète (paix et salut à lui) envers ceux qui s’opposaient à lui ou qui le rejetaient. Cette conception s’exprime admirablement dans la leçon que nous a donnée le Prophète (paix et salut à lui) lorsque le cortège funèbre d’un juif est passé devant lui. L’imam </a:t>
            </a:r>
            <a:r>
              <a:rPr lang="fr-FR" dirty="0" err="1" smtClean="0"/>
              <a:t>Muslim</a:t>
            </a:r>
            <a:r>
              <a:rPr lang="fr-FR" dirty="0" smtClean="0"/>
              <a:t> rapporte d’après Ibn </a:t>
            </a:r>
            <a:r>
              <a:rPr lang="fr-FR" dirty="0" err="1" smtClean="0"/>
              <a:t>Abî</a:t>
            </a:r>
            <a:r>
              <a:rPr lang="fr-FR" dirty="0" smtClean="0"/>
              <a:t> </a:t>
            </a:r>
            <a:r>
              <a:rPr lang="fr-FR" dirty="0" err="1" smtClean="0"/>
              <a:t>Laylâ</a:t>
            </a:r>
            <a:r>
              <a:rPr lang="fr-FR" dirty="0" smtClean="0"/>
              <a:t> que comme </a:t>
            </a:r>
            <a:r>
              <a:rPr lang="fr-FR" dirty="0" err="1" smtClean="0"/>
              <a:t>Qays</a:t>
            </a:r>
            <a:r>
              <a:rPr lang="fr-FR" dirty="0" smtClean="0"/>
              <a:t> ibn Sa`d et </a:t>
            </a:r>
            <a:r>
              <a:rPr lang="fr-FR" dirty="0" err="1" smtClean="0"/>
              <a:t>Sahl</a:t>
            </a:r>
            <a:r>
              <a:rPr lang="fr-FR" dirty="0" smtClean="0"/>
              <a:t> ibn </a:t>
            </a:r>
            <a:r>
              <a:rPr lang="fr-FR" dirty="0" err="1" smtClean="0"/>
              <a:t>Hunayf</a:t>
            </a:r>
            <a:r>
              <a:rPr lang="fr-FR" dirty="0" smtClean="0"/>
              <a:t> se trouvaient à al-</a:t>
            </a:r>
            <a:r>
              <a:rPr lang="fr-FR" dirty="0" err="1" smtClean="0"/>
              <a:t>Qâdisiya</a:t>
            </a:r>
            <a:r>
              <a:rPr lang="fr-FR" dirty="0" smtClean="0"/>
              <a:t>, un cortège funèbre passa auprès d’eux et ils se levèrent. On leur dit alors : « Il s’agit de quelqu’un de ce territoire. » Ils répliquèrent que le Prophète (paix et salut à lui) s’était levé au passage d’un cortège funèbre et qu’on lui avait dit qu’il s’agissait d’un juif. Il avait répondu : « Ne s’agit-il pas d’un être humain ? »</a:t>
            </a:r>
          </a:p>
          <a:p>
            <a:pPr algn="just">
              <a:buNone/>
            </a:pPr>
            <a:endParaRPr lang="fr-FR" dirty="0" smtClean="0"/>
          </a:p>
          <a:p>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472518" cy="6286544"/>
          </a:xfrm>
        </p:spPr>
        <p:txBody>
          <a:bodyPr>
            <a:normAutofit fontScale="70000" lnSpcReduction="20000"/>
          </a:bodyPr>
          <a:lstStyle/>
          <a:p>
            <a:pPr algn="just"/>
            <a:r>
              <a:rPr lang="fr-FR" i="1" dirty="0"/>
              <a:t>Il ya </a:t>
            </a:r>
            <a:r>
              <a:rPr lang="en-US" i="1" dirty="0"/>
              <a:t>également des hadiths mettant spécifiquement en garde contre l’injustice envers les non-musulmans parmi les gens bénéficiant d’un pacte et les gens de la </a:t>
            </a:r>
            <a:r>
              <a:rPr lang="fr-FR" i="1" dirty="0"/>
              <a:t>dhimmah</a:t>
            </a:r>
            <a:r>
              <a:rPr lang="ar-DZ" i="1" dirty="0"/>
              <a:t>. </a:t>
            </a:r>
            <a:r>
              <a:rPr lang="fr-FR" i="1" dirty="0"/>
              <a:t>Ainsi, le Messager - que les salutations et les b</a:t>
            </a:r>
            <a:r>
              <a:rPr lang="en-US" i="1" dirty="0"/>
              <a:t>énédictions d’Allâh </a:t>
            </a:r>
            <a:r>
              <a:rPr lang="fr-FR" i="1" dirty="0"/>
              <a:t>soient sur lui - a-t-il dit : "Quiconque opprime un mu</a:t>
            </a:r>
            <a:r>
              <a:rPr lang="ar-DZ" i="1" dirty="0"/>
              <a:t>`</a:t>
            </a:r>
            <a:r>
              <a:rPr lang="en-US" i="1" dirty="0"/>
              <a:t>âhid </a:t>
            </a:r>
            <a:r>
              <a:rPr lang="fr-FR" i="1" dirty="0"/>
              <a:t>(le b</a:t>
            </a:r>
            <a:r>
              <a:rPr lang="en-US" i="1" dirty="0"/>
              <a:t>énéficiaire du pacte) ou le spolie d’un droit ou le charge de ce qui dépasse sa capacité ou lui prend une chose sans son consentement, je serai </a:t>
            </a:r>
            <a:r>
              <a:rPr lang="fr-FR" i="1" dirty="0"/>
              <a:t>son adversaire le jour de la résurrection" (rapporté par Abû Dâwûd et Al</a:t>
            </a:r>
            <a:r>
              <a:rPr lang="ar-DZ" i="1" dirty="0"/>
              <a:t>-</a:t>
            </a:r>
            <a:r>
              <a:rPr lang="fr-FR" i="1" dirty="0"/>
              <a:t>Bayhaqî</a:t>
            </a:r>
            <a:r>
              <a:rPr lang="ar-DZ" i="1" dirty="0"/>
              <a:t>. </a:t>
            </a:r>
            <a:r>
              <a:rPr lang="fr-FR" i="1" dirty="0" smtClean="0"/>
              <a:t>…</a:t>
            </a:r>
            <a:endParaRPr lang="ar-DZ" i="1" dirty="0" smtClean="0"/>
          </a:p>
          <a:p>
            <a:pPr algn="just"/>
            <a:r>
              <a:rPr lang="fr-FR" i="1" dirty="0" smtClean="0"/>
              <a:t>On </a:t>
            </a:r>
            <a:r>
              <a:rPr lang="fr-FR" i="1" dirty="0"/>
              <a:t>rapporte </a:t>
            </a:r>
            <a:r>
              <a:rPr lang="en-US" i="1" dirty="0"/>
              <a:t>également de sa part : "Quiconque nuit à un </a:t>
            </a:r>
            <a:r>
              <a:rPr lang="fr-FR" i="1" dirty="0"/>
              <a:t>dhimmi</a:t>
            </a:r>
            <a:r>
              <a:rPr lang="ar-DZ" i="1" dirty="0"/>
              <a:t>, </a:t>
            </a:r>
            <a:r>
              <a:rPr lang="fr-FR" i="1" dirty="0"/>
              <a:t>je suis son adversaire, et quiconque est mon adversaire, je triompherai de lui le jour de la r</a:t>
            </a:r>
            <a:r>
              <a:rPr lang="en-US" i="1" dirty="0"/>
              <a:t>ésurrection" (rapporté par </a:t>
            </a:r>
            <a:r>
              <a:rPr lang="fr-FR" i="1" dirty="0"/>
              <a:t>Al-Khatîb avec une cha</a:t>
            </a:r>
            <a:r>
              <a:rPr lang="en-US" i="1" dirty="0"/>
              <a:t>îne de garants jugée </a:t>
            </a:r>
            <a:r>
              <a:rPr lang="fr-FR" i="1" dirty="0"/>
              <a:t>hasan i.e. "bonne</a:t>
            </a:r>
            <a:r>
              <a:rPr lang="ar-DZ" i="1" dirty="0"/>
              <a:t>.</a:t>
            </a:r>
            <a:r>
              <a:rPr lang="ar-DZ" dirty="0"/>
              <a:t> </a:t>
            </a:r>
            <a:endParaRPr lang="fr-FR" dirty="0"/>
          </a:p>
          <a:p>
            <a:pPr algn="just"/>
            <a:r>
              <a:rPr lang="fr-FR" i="1" dirty="0"/>
              <a:t>Le Messager - paix et bénédiction d’Allâh sur lui - dit : "Quiconque assassine un mu`âhid (une personne du pacte) ne sentira pas le parfum du Paradis, lequel se sent à quarante ans de marche" (rapporté par Ahmad, Al-Bukhârî An-Nasâ’î et Ibn Mâjah selon le hadîth de `Abdullâh Ibn `Amr.</a:t>
            </a:r>
            <a:r>
              <a:rPr lang="fr-FR" dirty="0"/>
              <a:t> </a:t>
            </a:r>
            <a:endParaRPr lang="ar-DZ" dirty="0" smtClean="0"/>
          </a:p>
          <a:p>
            <a:pPr algn="just"/>
            <a:r>
              <a:rPr lang="fr-FR" i="1" dirty="0" smtClean="0"/>
              <a:t>C’est </a:t>
            </a:r>
            <a:r>
              <a:rPr lang="fr-FR" i="1" dirty="0"/>
              <a:t>pourquoi les juristes musulmans considèrent unanimement que le meurtre d’un dhimmi est une kabîrah (i.e. un péché capital ou majeur). </a:t>
            </a:r>
            <a:endParaRPr lang="fr-FR" dirty="0"/>
          </a:p>
          <a:p>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اعْدِلُوا هُوَ أَقْرَبُ لِلتَّقْوَى</a:t>
            </a:r>
            <a:endParaRPr lang="fr-FR" dirty="0"/>
          </a:p>
        </p:txBody>
      </p:sp>
      <p:sp>
        <p:nvSpPr>
          <p:cNvPr id="3" name="Espace réservé du contenu 2"/>
          <p:cNvSpPr>
            <a:spLocks noGrp="1"/>
          </p:cNvSpPr>
          <p:nvPr>
            <p:ph idx="1"/>
          </p:nvPr>
        </p:nvSpPr>
        <p:spPr/>
        <p:txBody>
          <a:bodyPr>
            <a:normAutofit fontScale="85000" lnSpcReduction="10000"/>
          </a:bodyPr>
          <a:lstStyle/>
          <a:p>
            <a:pPr algn="just" rtl="1"/>
            <a:r>
              <a:rPr lang="ar-DZ" dirty="0" smtClean="0"/>
              <a:t>يُعَدُّ العدل من القيم الإنسانية الأساسية التي جاء بها الإسلام، وجعلها من مُقَوِّمَاتِ الحياة الفردية والأسرية والاجتماعية ، حتى جعل القرآنُ إقامةَ القسط</a:t>
            </a:r>
            <a:r>
              <a:rPr lang="fr-FR" dirty="0" smtClean="0"/>
              <a:t> - </a:t>
            </a:r>
            <a:r>
              <a:rPr lang="ar-DZ" dirty="0" smtClean="0"/>
              <a:t>أي العدل</a:t>
            </a:r>
            <a:r>
              <a:rPr lang="fr-FR" dirty="0" smtClean="0"/>
              <a:t> - </a:t>
            </a:r>
            <a:r>
              <a:rPr lang="ar-DZ" dirty="0" smtClean="0"/>
              <a:t>بين الناس هو هدف الرسالات السماوية كلها، فقال تعالى</a:t>
            </a:r>
            <a:r>
              <a:rPr lang="fr-FR" dirty="0" smtClean="0"/>
              <a:t>: </a:t>
            </a:r>
            <a:r>
              <a:rPr lang="ar-DZ" dirty="0" smtClean="0"/>
              <a:t>   {لَقَدْ أَرْسَلْنَا رُسُلَنَا بِالْبَيِّنَاتِ وَأَنْزَلْنَا مَعَهُمُ الْكِتَابَ وَالْـمِيزَانَ لِيَقُومَ النَّاسُ بِالْقِسْطِ} الحديد.</a:t>
            </a:r>
            <a:r>
              <a:rPr lang="fr-FR" dirty="0" smtClean="0"/>
              <a:t>   </a:t>
            </a:r>
            <a:r>
              <a:rPr lang="ar-DZ" dirty="0" smtClean="0"/>
              <a:t>ويقول الله عز و جل: {وَلاَ يَجْرِمَنَّكُمْ شَنَئَانُ قَوْمٍ عَلَى أَلاَّ تَعْدِلُوا اعْدِلُوا هُوَ أَقْرَبُ لِلتَّقْوَى وَاتَّقُوا اللهَ إِنَّ اللهَ خَبِيرٌ بِمَا تَعْمَلُونَ} . المائدة:8</a:t>
            </a:r>
            <a:r>
              <a:rPr lang="fr-FR" dirty="0" smtClean="0"/>
              <a:t>   </a:t>
            </a:r>
            <a:r>
              <a:rPr lang="ar-DZ" dirty="0" smtClean="0"/>
              <a:t>{يا أيها الذين آمنوا كونوا قوامين بالقسط شهداء لله ولو على أنفسكم أو الوالدين والأقربين إن يكن غنيا أو فقيرا فالله أولى بهما فلا تتبعوا الهوى أن تعدلوا وإن تلووا أو تعرضوا فإن الله كان بما تعملون خبيرا</a:t>
            </a:r>
            <a:r>
              <a:rPr lang="fr-FR" dirty="0" smtClean="0"/>
              <a:t>.</a:t>
            </a:r>
            <a:r>
              <a:rPr lang="ar-DZ" dirty="0" smtClean="0"/>
              <a:t>} وفي الحديث القدسي</a:t>
            </a:r>
            <a:r>
              <a:rPr lang="fr-FR" dirty="0" smtClean="0"/>
              <a:t>: </a:t>
            </a:r>
            <a:r>
              <a:rPr lang="ar-DZ" dirty="0" smtClean="0"/>
              <a:t>يا عبادي، إني حرَّمتُ الظلمَ على نفسي، وجعلته بينكم محرّمًا، فلا تظالموا. مسلم</a:t>
            </a:r>
            <a:r>
              <a:rPr lang="fr-FR" dirty="0" smtClean="0"/>
              <a:t>.</a:t>
            </a:r>
          </a:p>
          <a:p>
            <a:pPr algn="r" rtl="1"/>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472518" cy="6429420"/>
          </a:xfrm>
        </p:spPr>
        <p:txBody>
          <a:bodyPr>
            <a:normAutofit fontScale="92500" lnSpcReduction="20000"/>
          </a:bodyPr>
          <a:lstStyle/>
          <a:p>
            <a:pPr algn="just"/>
            <a:r>
              <a:rPr lang="fr-FR" dirty="0" smtClean="0"/>
              <a:t>En plus de devoir de bonté et de miséricorde, le musulman est aussi dans l’obligation de faire preuve d’équité et de justice, et ce, quelque soient les conditions dans lesquelles il se trouve. </a:t>
            </a:r>
            <a:endParaRPr lang="ar-DZ" dirty="0" smtClean="0"/>
          </a:p>
          <a:p>
            <a:pPr algn="just"/>
            <a:r>
              <a:rPr lang="fr-FR" dirty="0" smtClean="0"/>
              <a:t>Allah dit : " Ô les croyants ! Soyez stricts (dans vos devoirs) envers Allah et (soyez) des témoins équitables. Et que la haine pour un peuple ne vous incite pas à être injuste. Pratiquez l’équité : cela est plus proche de la piété. Et craignez Allah. Car Allah est certes Parfaitement Connaisseur de ce que vous faites. " (Sourate 5 / Verset 8)</a:t>
            </a:r>
          </a:p>
          <a:p>
            <a:pPr algn="just"/>
            <a:r>
              <a:rPr lang="fr-FR" dirty="0" smtClean="0"/>
              <a:t>D’après un hadith quodsi : « Oh mes serviteurs j’ai fait de l’injustice un péché pour Moi-même, comme pour vous dans vos rapports réciproques. Ne soyez plus injustes les uns envers les autres. » (Muslim)</a:t>
            </a:r>
          </a:p>
          <a:p>
            <a:pPr algn="just"/>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Jihad, c’est quoi exactement?</a:t>
            </a:r>
            <a:endParaRPr lang="fr-FR" dirty="0"/>
          </a:p>
        </p:txBody>
      </p:sp>
      <p:sp>
        <p:nvSpPr>
          <p:cNvPr id="3" name="Espace réservé du contenu 2"/>
          <p:cNvSpPr>
            <a:spLocks noGrp="1"/>
          </p:cNvSpPr>
          <p:nvPr>
            <p:ph idx="1"/>
          </p:nvPr>
        </p:nvSpPr>
        <p:spPr>
          <a:xfrm>
            <a:off x="457200" y="1600200"/>
            <a:ext cx="8229600" cy="4757758"/>
          </a:xfrm>
        </p:spPr>
        <p:txBody>
          <a:bodyPr>
            <a:normAutofit lnSpcReduction="10000"/>
          </a:bodyPr>
          <a:lstStyle/>
          <a:p>
            <a:pPr algn="just"/>
            <a:r>
              <a:rPr lang="fr-FR" dirty="0" smtClean="0"/>
              <a:t>Le mot jihad dans le Coran prescrit à l’être humain de lutter et de faire l’effort constant afin d’atteindre et de demeurer dans le droit chemin.</a:t>
            </a:r>
          </a:p>
          <a:p>
            <a:pPr algn="just"/>
            <a:r>
              <a:rPr lang="fr-FR" dirty="0" smtClean="0"/>
              <a:t>Le mot "Jihad" ne signifie pas "Guerre Sainte", des expressions inventées par les médias occidentaux. Traduit littéralement, "la guerre sainte" en langue Arabe serait "El </a:t>
            </a:r>
            <a:r>
              <a:rPr lang="fr-FR" dirty="0" err="1" smtClean="0"/>
              <a:t>Harb</a:t>
            </a:r>
            <a:r>
              <a:rPr lang="fr-FR" dirty="0" smtClean="0"/>
              <a:t> el </a:t>
            </a:r>
            <a:r>
              <a:rPr lang="fr-FR" dirty="0" err="1" smtClean="0"/>
              <a:t>Moukadassa</a:t>
            </a:r>
            <a:r>
              <a:rPr lang="fr-FR" dirty="0" smtClean="0"/>
              <a:t>" et il n'y a aucune mention dans le Coran de termes pareils.</a:t>
            </a:r>
          </a:p>
          <a:p>
            <a:endParaRPr lang="fr-FR"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571612"/>
            <a:ext cx="8229600" cy="2214570"/>
          </a:xfrm>
        </p:spPr>
        <p:txBody>
          <a:bodyPr>
            <a:normAutofit fontScale="90000"/>
          </a:bodyPr>
          <a:lstStyle/>
          <a:p>
            <a:r>
              <a:rPr lang="fr-FR" dirty="0" smtClean="0"/>
              <a:t>Et même pendant la guerre, les musulmans doivent obéir </a:t>
            </a:r>
            <a:br>
              <a:rPr lang="fr-FR" dirty="0" smtClean="0"/>
            </a:br>
            <a:r>
              <a:rPr lang="fr-FR" dirty="0" smtClean="0"/>
              <a:t>à des règles très strictes</a:t>
            </a:r>
            <a:br>
              <a:rPr lang="fr-FR" dirty="0" smtClean="0"/>
            </a:br>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215106"/>
          </a:xfrm>
        </p:spPr>
        <p:txBody>
          <a:bodyPr>
            <a:normAutofit fontScale="77500" lnSpcReduction="20000"/>
          </a:bodyPr>
          <a:lstStyle/>
          <a:p>
            <a:pPr algn="just" rtl="1"/>
            <a:r>
              <a:rPr lang="ar-DZ" dirty="0"/>
              <a:t>أوصى أبو بكر جيش أسامة بن زيد فقال</a:t>
            </a:r>
            <a:r>
              <a:rPr lang="fr-FR" dirty="0"/>
              <a:t> :</a:t>
            </a:r>
            <a:r>
              <a:rPr lang="ar-DZ" dirty="0"/>
              <a:t>يا أيها الناس قفوا أوصيكم بعشر فاحفظوها عني</a:t>
            </a:r>
            <a:r>
              <a:rPr lang="fr-FR" dirty="0"/>
              <a:t> :</a:t>
            </a:r>
            <a:r>
              <a:rPr lang="ar-DZ" dirty="0"/>
              <a:t>لا تخونوا ولا تغلوا ولا تغدروا ولا تمثلوا ولا تقتلوا طفلا صغيرا أو شيخا كبيرا ولا امرأة ولا تعقروا نخلا ولا تحرقوه ولا تقطعوا شجرة مثمرة ولا تذبحوا شاة ولا بقرة ولا بعيرا إلا لمأكلة وسوف تمرون بأقوام قد فرغوا أنفسهم في الصوامع فدعوهم وما فرغوا أنفسهم له </a:t>
            </a:r>
            <a:endParaRPr lang="fr-FR" dirty="0" smtClean="0"/>
          </a:p>
          <a:p>
            <a:pPr algn="just" rtl="1">
              <a:buNone/>
            </a:pPr>
            <a:endParaRPr lang="fr-FR" dirty="0"/>
          </a:p>
          <a:p>
            <a:pPr algn="just"/>
            <a:r>
              <a:rPr lang="fr-FR" dirty="0"/>
              <a:t>Le prophète Muhammad (paix soit sur lui) nous a donné les règles à suivre</a:t>
            </a:r>
            <a:r>
              <a:rPr lang="ar-DZ" dirty="0"/>
              <a:t>  </a:t>
            </a:r>
            <a:r>
              <a:rPr lang="fr-FR" dirty="0"/>
              <a:t>même</a:t>
            </a:r>
            <a:r>
              <a:rPr lang="ar-DZ" dirty="0"/>
              <a:t>  </a:t>
            </a:r>
            <a:r>
              <a:rPr lang="fr-FR" dirty="0"/>
              <a:t>en situation de guerre. Ces règles furent bien résumées par Abu Bakr qui devint caliphe apr</a:t>
            </a:r>
            <a:r>
              <a:rPr lang="en-US" dirty="0"/>
              <a:t>ès la mort du prophète lorsqu'il adressa son armée</a:t>
            </a:r>
            <a:r>
              <a:rPr lang="ar-DZ" dirty="0"/>
              <a:t> :  </a:t>
            </a:r>
            <a:r>
              <a:rPr lang="fr-FR" dirty="0"/>
              <a:t>Arrêtez</a:t>
            </a:r>
            <a:r>
              <a:rPr lang="ar-DZ" dirty="0"/>
              <a:t>-</a:t>
            </a:r>
            <a:r>
              <a:rPr lang="fr-FR" dirty="0"/>
              <a:t>vous, O peuple, que je vous donne dix r</a:t>
            </a:r>
            <a:r>
              <a:rPr lang="en-US" dirty="0"/>
              <a:t>ègles pour votre bien au champ de bataille. Ne commettez pas de traîtrise et ne </a:t>
            </a:r>
            <a:r>
              <a:rPr lang="fr-FR" dirty="0"/>
              <a:t>d</a:t>
            </a:r>
            <a:r>
              <a:rPr lang="en-US" dirty="0"/>
              <a:t>éviez pas du droit chemin. Vous ne devez pas mutiler les corps morts et ne tuez ni les enfants, ni les femmes, ni les homme âgés</a:t>
            </a:r>
            <a:r>
              <a:rPr lang="ar-DZ" dirty="0"/>
              <a:t> . </a:t>
            </a:r>
            <a:r>
              <a:rPr lang="fr-FR" dirty="0"/>
              <a:t>Ne brûler pas les arbres surtout ceux qui donnent des fruits. Ne tuez pas les troupeaux de l'ennemi excepté pour vous nourrir. Vous croiserez probablement des gens qui ont dévoué leur vie au service monastique. Laissez-les tranquilles</a:t>
            </a:r>
            <a:r>
              <a:rPr lang="ar-DZ" dirty="0"/>
              <a:t>.</a:t>
            </a: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إنما رسمتم </a:t>
            </a:r>
            <a:r>
              <a:rPr lang="ar-SA" dirty="0" err="1" smtClean="0"/>
              <a:t>مذمما</a:t>
            </a:r>
            <a:r>
              <a:rPr lang="ar-SA" dirty="0" smtClean="0"/>
              <a:t> ولم ترسموا محمد</a:t>
            </a:r>
            <a:r>
              <a:rPr lang="ar-DZ" dirty="0" smtClean="0"/>
              <a:t>ا</a:t>
            </a:r>
            <a:endParaRPr lang="fr-FR" dirty="0"/>
          </a:p>
        </p:txBody>
      </p:sp>
      <p:sp>
        <p:nvSpPr>
          <p:cNvPr id="3" name="Espace réservé du contenu 2"/>
          <p:cNvSpPr>
            <a:spLocks noGrp="1"/>
          </p:cNvSpPr>
          <p:nvPr>
            <p:ph idx="1"/>
          </p:nvPr>
        </p:nvSpPr>
        <p:spPr>
          <a:xfrm>
            <a:off x="457200" y="1600200"/>
            <a:ext cx="8229600" cy="4972072"/>
          </a:xfrm>
        </p:spPr>
        <p:txBody>
          <a:bodyPr>
            <a:normAutofit fontScale="85000" lnSpcReduction="20000"/>
          </a:bodyPr>
          <a:lstStyle/>
          <a:p>
            <a:pPr algn="just" rtl="1"/>
            <a:r>
              <a:rPr lang="ar-SA" dirty="0" smtClean="0"/>
              <a:t>أخرج النسائي في سننه من حديث أبي هريرة أن النبي صلى الله عليه وسلم قال لأصحاب</a:t>
            </a:r>
            <a:r>
              <a:rPr lang="ar-DZ" dirty="0" smtClean="0"/>
              <a:t>:    </a:t>
            </a:r>
            <a:r>
              <a:rPr lang="ar-SA" dirty="0" smtClean="0"/>
              <a:t>((انظروا كيف يصرف الله عني ، شتم قريش ،ولعنهم ، إنهم يشتمون </a:t>
            </a:r>
            <a:r>
              <a:rPr lang="ar-SA" dirty="0" err="1" smtClean="0"/>
              <a:t>مذمما</a:t>
            </a:r>
            <a:r>
              <a:rPr lang="ar-SA" dirty="0" smtClean="0"/>
              <a:t>، ويلعنون </a:t>
            </a:r>
            <a:r>
              <a:rPr lang="ar-SA" dirty="0" err="1" smtClean="0"/>
              <a:t>مذمما</a:t>
            </a:r>
            <a:r>
              <a:rPr lang="ar-SA" dirty="0" smtClean="0"/>
              <a:t>، وأنا محمد)) وفي رواية قال ((ألا تعجبون كيف يصرف الله عني شتم قريش ولعنهم))</a:t>
            </a:r>
            <a:endParaRPr lang="fr-FR" dirty="0" smtClean="0"/>
          </a:p>
          <a:p>
            <a:pPr algn="just" rtl="1"/>
            <a:r>
              <a:rPr lang="ar-SA" dirty="0" smtClean="0"/>
              <a:t>وبنفس المنطق نقول لكل من رسم مثل هذه الصور ... إنما ترسم شخصا آخر غير نبي الإسلام ويصرف الله سبحانه وتعالى عن نبيه السوء ... (إنما رسمتم </a:t>
            </a:r>
            <a:r>
              <a:rPr lang="ar-SA" dirty="0" err="1" smtClean="0"/>
              <a:t>مذمما</a:t>
            </a:r>
            <a:r>
              <a:rPr lang="ar-SA" dirty="0" smtClean="0"/>
              <a:t> ولم ترسموا محمد) ... </a:t>
            </a:r>
            <a:endParaRPr lang="ar-DZ" dirty="0" smtClean="0"/>
          </a:p>
          <a:p>
            <a:pPr algn="just" rtl="1"/>
            <a:r>
              <a:rPr lang="ar-SA" dirty="0" smtClean="0"/>
              <a:t>إن الصور التي رسموها لا تشبه وجه نبينا صاحب الوجه </a:t>
            </a:r>
            <a:r>
              <a:rPr lang="ar-SA" dirty="0" err="1" smtClean="0"/>
              <a:t>الأنور</a:t>
            </a:r>
            <a:r>
              <a:rPr lang="ar-SA" dirty="0" smtClean="0"/>
              <a:t> والجبين الأزهر؛ فوجه محمد صلى الله عليه وسلم أعظم استنارةً وضياءً من القمر المسفر ليلة البدر. </a:t>
            </a:r>
            <a:endParaRPr lang="ar-DZ" dirty="0" smtClean="0"/>
          </a:p>
          <a:p>
            <a:pPr algn="just" rtl="1"/>
            <a:r>
              <a:rPr lang="ar-DZ" dirty="0" smtClean="0"/>
              <a:t>و</a:t>
            </a:r>
            <a:r>
              <a:rPr lang="ar-SA" dirty="0" smtClean="0"/>
              <a:t>هم إنما ضروا أنفسهم ولن يضروا الله شيئاً ولن يضروا رسوله صلى الله عليه وسلم. فهم كمن يشتم الشمسَ والسماء، ليس لشتمه من معنى سوى جهله وحماقته.. </a:t>
            </a:r>
            <a:endParaRPr lang="fr-FR" dirty="0" smtClean="0"/>
          </a:p>
          <a:p>
            <a:pPr algn="r" rtl="1"/>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52"/>
            <a:ext cx="8229600" cy="5983311"/>
          </a:xfrm>
        </p:spPr>
        <p:txBody>
          <a:bodyPr>
            <a:normAutofit fontScale="92500" lnSpcReduction="10000"/>
          </a:bodyPr>
          <a:lstStyle/>
          <a:p>
            <a:pPr algn="just"/>
            <a:r>
              <a:rPr lang="fr-FR" dirty="0" smtClean="0">
                <a:latin typeface="Times New Roman" pitchFamily="18" charset="0"/>
                <a:cs typeface="Times New Roman" pitchFamily="18" charset="0"/>
              </a:rPr>
              <a:t>D’après </a:t>
            </a:r>
            <a:r>
              <a:rPr lang="fr-FR" dirty="0" err="1" smtClean="0">
                <a:latin typeface="Times New Roman" pitchFamily="18" charset="0"/>
                <a:cs typeface="Times New Roman" pitchFamily="18" charset="0"/>
              </a:rPr>
              <a:t>Aboû</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Hourayrah</a:t>
            </a:r>
            <a:r>
              <a:rPr lang="fr-FR" dirty="0" smtClean="0">
                <a:latin typeface="Times New Roman" pitchFamily="18" charset="0"/>
                <a:cs typeface="Times New Roman" pitchFamily="18" charset="0"/>
              </a:rPr>
              <a:t> le prophète a dit: « Vous ne vous étonnez pas comment </a:t>
            </a:r>
            <a:r>
              <a:rPr lang="fr-FR" dirty="0" err="1" smtClean="0">
                <a:latin typeface="Times New Roman" pitchFamily="18" charset="0"/>
                <a:cs typeface="Times New Roman" pitchFamily="18" charset="0"/>
              </a:rPr>
              <a:t>Allâh</a:t>
            </a:r>
            <a:r>
              <a:rPr lang="fr-FR" dirty="0" smtClean="0">
                <a:latin typeface="Times New Roman" pitchFamily="18" charset="0"/>
                <a:cs typeface="Times New Roman" pitchFamily="18" charset="0"/>
              </a:rPr>
              <a:t> détourne de moi les insultes et les injures des </a:t>
            </a:r>
            <a:r>
              <a:rPr lang="fr-FR" dirty="0" err="1" smtClean="0">
                <a:latin typeface="Times New Roman" pitchFamily="18" charset="0"/>
                <a:cs typeface="Times New Roman" pitchFamily="18" charset="0"/>
              </a:rPr>
              <a:t>Qouraychites</a:t>
            </a:r>
            <a:r>
              <a:rPr lang="fr-FR" dirty="0" smtClean="0">
                <a:latin typeface="Times New Roman" pitchFamily="18" charset="0"/>
                <a:cs typeface="Times New Roman" pitchFamily="18" charset="0"/>
              </a:rPr>
              <a:t> ?! En fait, ils </a:t>
            </a:r>
            <a:r>
              <a:rPr lang="fr-FR" dirty="0" err="1" smtClean="0">
                <a:latin typeface="Times New Roman" pitchFamily="18" charset="0"/>
                <a:cs typeface="Times New Roman" pitchFamily="18" charset="0"/>
              </a:rPr>
              <a:t>injurent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Moudhammam</a:t>
            </a:r>
            <a:r>
              <a:rPr lang="fr-FR" dirty="0" smtClean="0">
                <a:latin typeface="Times New Roman" pitchFamily="18" charset="0"/>
                <a:cs typeface="Times New Roman" pitchFamily="18" charset="0"/>
              </a:rPr>
              <a:t> et ils maudissent </a:t>
            </a:r>
            <a:r>
              <a:rPr lang="fr-FR" dirty="0" err="1" smtClean="0">
                <a:latin typeface="Times New Roman" pitchFamily="18" charset="0"/>
                <a:cs typeface="Times New Roman" pitchFamily="18" charset="0"/>
              </a:rPr>
              <a:t>Moudhammam</a:t>
            </a:r>
            <a:r>
              <a:rPr lang="fr-FR" dirty="0" smtClean="0">
                <a:latin typeface="Times New Roman" pitchFamily="18" charset="0"/>
                <a:cs typeface="Times New Roman" pitchFamily="18" charset="0"/>
              </a:rPr>
              <a:t>, alors que je suis Muhammad. » Bokhari</a:t>
            </a:r>
          </a:p>
          <a:p>
            <a:pPr algn="just"/>
            <a:r>
              <a:rPr lang="fr-FR" dirty="0" smtClean="0">
                <a:latin typeface="Times New Roman" pitchFamily="18" charset="0"/>
                <a:cs typeface="Times New Roman" pitchFamily="18" charset="0"/>
              </a:rPr>
              <a:t>Ils se moquent de Mahomet, Ils se moquent d'un personnage qu'ils ont imaginé et à qui ils ont donné un nom. </a:t>
            </a:r>
          </a:p>
          <a:p>
            <a:pPr algn="just"/>
            <a:r>
              <a:rPr lang="fr-FR" dirty="0" smtClean="0">
                <a:latin typeface="Times New Roman" pitchFamily="18" charset="0"/>
                <a:cs typeface="Times New Roman" pitchFamily="18" charset="0"/>
              </a:rPr>
              <a:t>Ce personnage n'est pas notre prophète.	</a:t>
            </a:r>
          </a:p>
          <a:p>
            <a:pPr algn="just"/>
            <a:r>
              <a:rPr lang="fr-FR" dirty="0" smtClean="0">
                <a:latin typeface="Times New Roman" pitchFamily="18" charset="0"/>
                <a:cs typeface="Times New Roman" pitchFamily="18" charset="0"/>
              </a:rPr>
              <a:t>Ne propager pas les mensonges de certains personnes qui nous respecte pas. en leur donnant de l'importance.</a:t>
            </a:r>
            <a:r>
              <a:rPr lang="fr-FR" b="1"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428736"/>
          </a:xfrm>
        </p:spPr>
        <p:txBody>
          <a:bodyPr>
            <a:noAutofit/>
          </a:bodyPr>
          <a:lstStyle/>
          <a:p>
            <a:r>
              <a:rPr lang="ar-SA" sz="3600" b="1" dirty="0" smtClean="0"/>
              <a:t>التوجيه القرآني في التعامل مع من </a:t>
            </a:r>
            <a:r>
              <a:rPr lang="fr-FR" sz="3600" b="1" dirty="0" smtClean="0"/>
              <a:t/>
            </a:r>
            <a:br>
              <a:rPr lang="fr-FR" sz="3600" b="1" dirty="0" smtClean="0"/>
            </a:br>
            <a:r>
              <a:rPr lang="ar-SA" sz="3600" b="1" dirty="0" err="1" smtClean="0"/>
              <a:t>يسيئ</a:t>
            </a:r>
            <a:r>
              <a:rPr lang="ar-SA" sz="3600" b="1" dirty="0" smtClean="0"/>
              <a:t> للنبي صلى الله عليه وسلم</a:t>
            </a:r>
            <a:r>
              <a:rPr lang="fr-FR" sz="3600" dirty="0" smtClean="0"/>
              <a:t/>
            </a:r>
            <a:br>
              <a:rPr lang="fr-FR" sz="3600" dirty="0" smtClean="0"/>
            </a:br>
            <a:endParaRPr lang="fr-FR" sz="3600" dirty="0"/>
          </a:p>
        </p:txBody>
      </p:sp>
      <p:sp>
        <p:nvSpPr>
          <p:cNvPr id="3" name="Espace réservé du contenu 2"/>
          <p:cNvSpPr>
            <a:spLocks noGrp="1"/>
          </p:cNvSpPr>
          <p:nvPr>
            <p:ph idx="1"/>
          </p:nvPr>
        </p:nvSpPr>
        <p:spPr>
          <a:xfrm>
            <a:off x="457200" y="1428736"/>
            <a:ext cx="8229600" cy="5072098"/>
          </a:xfrm>
        </p:spPr>
        <p:txBody>
          <a:bodyPr>
            <a:normAutofit fontScale="77500" lnSpcReduction="20000"/>
          </a:bodyPr>
          <a:lstStyle/>
          <a:p>
            <a:pPr algn="just" rtl="1"/>
            <a:r>
              <a:rPr lang="ar-SA" dirty="0" smtClean="0"/>
              <a:t>قال تعالى ((</a:t>
            </a:r>
            <a:r>
              <a:rPr lang="ar-SA" dirty="0" err="1" smtClean="0"/>
              <a:t>فاصدع</a:t>
            </a:r>
            <a:r>
              <a:rPr lang="ar-SA" dirty="0" smtClean="0"/>
              <a:t> بما تؤمر وأعرض عن المشركين.</a:t>
            </a:r>
            <a:r>
              <a:rPr lang="fr-FR" dirty="0" smtClean="0"/>
              <a:t> (94)</a:t>
            </a:r>
            <a:r>
              <a:rPr lang="ar-SA" dirty="0" smtClean="0"/>
              <a:t> إِنَّا كَفَيْنَاكَ الْمُسْتَهْزِئِينَ (95) الَّذِينَ يَجْعَلُونَ مَعَ اللَّهِ إِلَهًا آَخَرَ فَسَوْفَ يَعْلَمُونَ (96) وَلَقَدْ نَعْلَمُ أَنَّكَ يَضِيقُ صَدْرُكَ بِمَا يَقُولُونَ (97) فَسَبِّحْ بِحَمْدِ رَبِّكَ وَكُنْ مِنَ السَّاجِدِينَ (98) وَاعْبُدْ رَبَّكَ حَتَّى يَأْتِيَكَ الْيَقِينُ (99) )) سورة الحجر.. </a:t>
            </a:r>
            <a:endParaRPr lang="fr-FR" dirty="0" smtClean="0"/>
          </a:p>
          <a:p>
            <a:pPr algn="just" rtl="1"/>
            <a:r>
              <a:rPr lang="ar-SA" dirty="0" smtClean="0"/>
              <a:t>قال الطبري رحمه الله: قول</a:t>
            </a:r>
            <a:r>
              <a:rPr lang="ar-DZ" dirty="0" smtClean="0"/>
              <a:t>ه</a:t>
            </a:r>
            <a:r>
              <a:rPr lang="ar-SA" dirty="0" smtClean="0"/>
              <a:t> تعالى لنبيه محمد صلى الله عليه وسلم : إنا كفيناك المستهزئين يا محمد الذين يستهزئون بك </a:t>
            </a:r>
            <a:r>
              <a:rPr lang="ar-SA" dirty="0" err="1" smtClean="0"/>
              <a:t>ويسخرون</a:t>
            </a:r>
            <a:r>
              <a:rPr lang="ar-SA" dirty="0" smtClean="0"/>
              <a:t> منك، </a:t>
            </a:r>
            <a:r>
              <a:rPr lang="ar-SA" dirty="0" err="1" smtClean="0"/>
              <a:t>فاصدع</a:t>
            </a:r>
            <a:r>
              <a:rPr lang="ar-SA" dirty="0" smtClean="0"/>
              <a:t> بأمر الله، ولا تخف شيئا سوى الله، فإن الله كافيك من ناصبك وآذاك كما كفاك المستهزئين. </a:t>
            </a:r>
            <a:endParaRPr lang="ar-DZ" dirty="0" smtClean="0"/>
          </a:p>
          <a:p>
            <a:pPr algn="just" rtl="1"/>
            <a:r>
              <a:rPr lang="ar-SA" dirty="0" smtClean="0"/>
              <a:t>والقصة في سبب نزول الآية وإهلاك الله لهؤلاء المستهزئين واحدا واحدا معروفة قد ذكرها أهل السير والتفسير وهم على ما قيل نفر من </a:t>
            </a:r>
            <a:r>
              <a:rPr lang="ar-SA" dirty="0" err="1" smtClean="0"/>
              <a:t>رؤس</a:t>
            </a:r>
            <a:r>
              <a:rPr lang="ar-SA" dirty="0" smtClean="0"/>
              <a:t> قريش: منهم الوليد بن المغيرة، والعاص بن وائل، والأسودان ابن المطلب وابن عبد </a:t>
            </a:r>
            <a:r>
              <a:rPr lang="ar-SA" dirty="0" err="1" smtClean="0"/>
              <a:t>يغوث</a:t>
            </a:r>
            <a:r>
              <a:rPr lang="ar-SA" dirty="0" smtClean="0"/>
              <a:t>، والحارث بن قيس... فهؤلاء خمسةُ نفرٍ من أعيانِ قومهم استهزؤوا برسول الله صلى الله عليه وسلم، فكفاه الله إيّاهم بقدرتِهِ وعزّتِهِ سبحانَهُ. </a:t>
            </a:r>
            <a:endParaRPr lang="ar-DZ" dirty="0" smtClean="0"/>
          </a:p>
          <a:p>
            <a:pPr algn="just" rtl="1"/>
            <a:r>
              <a:rPr lang="ar-SA" dirty="0" smtClean="0"/>
              <a:t>قال تعالى: ﴿ </a:t>
            </a:r>
            <a:r>
              <a:rPr lang="ar-SA" dirty="0" err="1" smtClean="0"/>
              <a:t>فَسَيَكْفِيكَهُمُ</a:t>
            </a:r>
            <a:r>
              <a:rPr lang="ar-SA" dirty="0" smtClean="0"/>
              <a:t> اللَّهُ وَهُوَ السَّمِيعُ    الْعَلِيمُ ﴾ [البقرة: 137]. </a:t>
            </a:r>
            <a:endParaRPr lang="ar-DZ" dirty="0" smtClean="0"/>
          </a:p>
          <a:p>
            <a:pPr algn="just" rtl="1"/>
            <a:r>
              <a:rPr lang="ar-SA" dirty="0" smtClean="0"/>
              <a:t>وقال - تعالى: ﴿ إِنَّ الَّذِينَ يُؤْذُونَ اللَّهَ وَرَسُولَهُ لَعَنَهُمُ اللَّهُ فِي الدُّنْيَا وَالْآخِرَةِ وَأَعَدَّ لَهُمْ عَذَابًا مُهِينًا ﴾ [الأحزاب: 57].</a:t>
            </a:r>
            <a:endParaRPr lang="fr-FR" dirty="0" smtClean="0"/>
          </a:p>
          <a:p>
            <a:pPr algn="r" rtl="1"/>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((Nous t’avons effectivement défendu vis-à-vis des railleurs</a:t>
            </a:r>
            <a:endParaRPr lang="fr-FR" dirty="0"/>
          </a:p>
        </p:txBody>
      </p:sp>
      <p:sp>
        <p:nvSpPr>
          <p:cNvPr id="3" name="Espace réservé du contenu 2"/>
          <p:cNvSpPr>
            <a:spLocks noGrp="1"/>
          </p:cNvSpPr>
          <p:nvPr>
            <p:ph idx="1"/>
          </p:nvPr>
        </p:nvSpPr>
        <p:spPr>
          <a:xfrm>
            <a:off x="457200" y="1714488"/>
            <a:ext cx="8229600" cy="4411675"/>
          </a:xfrm>
        </p:spPr>
        <p:txBody>
          <a:bodyPr>
            <a:normAutofit fontScale="77500" lnSpcReduction="20000"/>
          </a:bodyPr>
          <a:lstStyle/>
          <a:p>
            <a:pPr algn="just"/>
            <a:r>
              <a:rPr lang="fr-FR" dirty="0" smtClean="0"/>
              <a:t>Allah a dit a son prophète : ((Nous t’avons effectivement défendu vis-à-vis des railleurs. Ceux qui associent à Allah une autre divinité. Mais ils sauront bientôt. Et Nous savons certes que ta poitrine se serre, à cause de ce qu’ils disent. Glorifie donc Ton Seigneur par Sa louange et sois de ceux qui se prosternent)). et adore ton Seigneur jusqu’à ce que te vienne la certitude (la mort). Abu </a:t>
            </a:r>
            <a:r>
              <a:rPr lang="fr-FR" dirty="0" err="1" smtClean="0"/>
              <a:t>Su'ud</a:t>
            </a:r>
            <a:r>
              <a:rPr lang="fr-FR" dirty="0" smtClean="0"/>
              <a:t>, un érudit musulman du 16ème du siècle, fait ce commentaire sur cette instruction : "C'est-à-dire, ne prête aucune attention à ce qu'ils disent, ne t’intéresse pas à eux, et ne commence pas à penser à te venger d’eux" [3]. Il est dit que ces versets ont été révélés au sujet de cinq notables qurayshites qui étaient particulièrement abusifs contre le Prophète (Qu’Allah le bénisse et le salue). </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2- مبدأ الإخاء الإنساني</a:t>
            </a:r>
            <a:endParaRPr lang="fr-FR" dirty="0"/>
          </a:p>
        </p:txBody>
      </p:sp>
      <p:sp>
        <p:nvSpPr>
          <p:cNvPr id="3" name="Espace réservé du contenu 2"/>
          <p:cNvSpPr>
            <a:spLocks noGrp="1"/>
          </p:cNvSpPr>
          <p:nvPr>
            <p:ph idx="1"/>
          </p:nvPr>
        </p:nvSpPr>
        <p:spPr/>
        <p:txBody>
          <a:bodyPr>
            <a:noAutofit/>
          </a:bodyPr>
          <a:lstStyle/>
          <a:p>
            <a:pPr algn="just" rtl="1"/>
            <a:r>
              <a:rPr lang="ar-SA" sz="2400" dirty="0" smtClean="0"/>
              <a:t> </a:t>
            </a:r>
            <a:r>
              <a:rPr lang="ar-SA" sz="2400" dirty="0" smtClean="0"/>
              <a:t>إنه مبدأ قرَّره الإسلامُ بناءً على أنّ البشرَ جميعاً أبناءُ رجُلٍ واحد، وامرأة واحدة، ضمَّتهم هذه البنوّةُ الواحدةُ المشتركة، والرحمُ الواصلة، قال تعالى: ﴿ يَا أَيُّهَا النَّاسُ اتَّقُوا رَبَّكُمُ الَّذِي خَلَقَكُمْ مِنْ نَفْسٍ وَاحِدَةٍ وَخَلَقَ مِنْهَا زَوْجَهَا وَبَثَّ مِنْهُمَا رِجَالًا كَثِيرًا وَنِسَاءً وَاتَّقُوا اللَّهَ الَّذِي تَسَاءَلُونَ </a:t>
            </a:r>
            <a:r>
              <a:rPr lang="ar-SA" sz="2400" dirty="0" err="1" smtClean="0"/>
              <a:t>بِهِ</a:t>
            </a:r>
            <a:r>
              <a:rPr lang="ar-SA" sz="2400" dirty="0" smtClean="0"/>
              <a:t> وَالْأَرْحَامَ إِنَّ اللَّهَ كَانَ عَلَيْكُمْ رَقِيبًا ﴾ [ سورة النساء : الآية 1].. ولأن الإنسان مخلوق مكون من نفس وجسد فإن جميع البشر أصلهم الجسدي واحد أيضا لأننا جميعا أبناء آدم وقد خُـلِقَ آدم من تراب.. إن المسلمين بحكم تكوينهم الديني، ليسوا ضد أي عرق من العروق أو نسب من الأنساب، وقد علمهم دينهم أن البشرية كلها أسرة واحدة، تجمعهم العبودية لله، والبنوة لآدم، كما قال تعالى: (</a:t>
            </a:r>
            <a:r>
              <a:rPr lang="ar-SA" sz="2400" dirty="0" err="1" smtClean="0"/>
              <a:t>ياأيها</a:t>
            </a:r>
            <a:r>
              <a:rPr lang="ar-SA" sz="2400" dirty="0" smtClean="0"/>
              <a:t> الناس إنا خلقناكم من ذكر وأنثى وجعلناكم شعوبًا وقبائل لتعارفوا، إن أكرمكم عند الله أتقاكم، إن الله عليم خبير) الحجرات:13 .  عَنْ أَبِي نَضْرَةَ قَالَ: حَدَّثَنِي مَنْ سَمِعَ خُطْبَةَ رَسُولِ اللَّهِ صَلَّى اللَّهُ عَلَيْهِ وَسَلَّمَ فِي وَسَطِ أَيَّامِ التَّشْرِيقِ فَقَالَ: ((يَا أَيُّهَا النَّاسُ، أَلَا إِنَّ رَبَّكُمْ وَاحِدٌ، وَإِنَّ أَبَاكُمْ وَاحِدٌ، أَلَا لَا فَضْلَ لِعَرَبِيٍّ عَلَى أَعْجَمِيٍّ، وَلَا لِعَجَمِيٍّ عَلَى عَرَبِيٍّ، وَلَا لِأَحْمَرَ عَلَى أَسْوَدَ، وَلَا أَسْوَدَ عَلَى أَحْمَرَ إِلَّا بِالتَّقْوَى.</a:t>
            </a:r>
            <a:r>
              <a:rPr lang="fr-FR" sz="2400" dirty="0" smtClean="0"/>
              <a:t>((</a:t>
            </a:r>
            <a:r>
              <a:rPr lang="ar-SA" sz="2400" dirty="0" smtClean="0"/>
              <a:t>.. </a:t>
            </a:r>
            <a:endParaRPr lang="fr-FR"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20000"/>
          </a:bodyPr>
          <a:lstStyle/>
          <a:p>
            <a:pPr algn="just"/>
            <a:r>
              <a:rPr lang="fr-FR" dirty="0" smtClean="0"/>
              <a:t>Pendant qu’il transmet le message, le Prophète, a l’ordre d'adopter la moralité la plus élevée, une norme qui est établie par Allah (Qu’Il soit glorifié et exalté), et non par le Prophète (Qu’Allah le bénisse et le salue), encore moins par un quelconque être humain. Allah dit: « Et tu es certes, d’une moralité éminente » </a:t>
            </a:r>
            <a:r>
              <a:rPr lang="fr-FR" sz="2600" dirty="0" smtClean="0"/>
              <a:t>[</a:t>
            </a:r>
            <a:r>
              <a:rPr lang="fr-FR" sz="2600" dirty="0" err="1" smtClean="0"/>
              <a:t>Al-Qur'an</a:t>
            </a:r>
            <a:r>
              <a:rPr lang="fr-FR" sz="2600" dirty="0" smtClean="0"/>
              <a:t> 68 : 4] </a:t>
            </a:r>
            <a:endParaRPr lang="ar-DZ" sz="2600" dirty="0" smtClean="0"/>
          </a:p>
          <a:p>
            <a:pPr algn="just"/>
            <a:r>
              <a:rPr lang="fr-FR" dirty="0" smtClean="0"/>
              <a:t>Interrogé sur la moralité du Prophète (Qu’Allah le bénisse et le salue), 'Aïcha son épouse bénie, qu’Allah soit satisfait d’elle, répondit : « Il n'était pas obscène de nature, ni ne manière acquise ; il n'était pas un tapageur dans les marchés; il ne rendait pas le mal par le mal; au contraire, il pardonnait et était indulgent ».</a:t>
            </a:r>
          </a:p>
          <a:p>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fontScale="92500" lnSpcReduction="20000"/>
          </a:bodyPr>
          <a:lstStyle/>
          <a:p>
            <a:pPr algn="just"/>
            <a:r>
              <a:rPr lang="fr-FR" dirty="0" smtClean="0">
                <a:latin typeface="Times New Roman" pitchFamily="18" charset="0"/>
                <a:cs typeface="Times New Roman" pitchFamily="18" charset="0"/>
              </a:rPr>
              <a:t>Si nous autres musulmans voulons contribuer à changer la manière dont l'islam et notre Prophète (Qu’Allah le bénisse et le salue), sont perçus en Occident, nous allons devoir changer ce que nous faisons nous-mêmes pour contribuer à caricaturer l'Islam. </a:t>
            </a:r>
          </a:p>
          <a:p>
            <a:pPr algn="just"/>
            <a:r>
              <a:rPr lang="fr-FR" dirty="0" smtClean="0">
                <a:latin typeface="Times New Roman" pitchFamily="18" charset="0"/>
                <a:cs typeface="Times New Roman" pitchFamily="18" charset="0"/>
              </a:rPr>
              <a:t>Ce changement ne peut s’effectuer que grâce à une connaissance saine couplée à une bonne pratique, et au rétablissement de l'idéal moral éminent de notre Prophète bien-aimé (Qu’Allah le bénisse et le salue).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rtl="1"/>
            <a:r>
              <a:rPr lang="ar-SA" dirty="0" smtClean="0"/>
              <a:t>لَتُبْلَوُنَّ فِي أَمْوَالِكُمْ وَأَنْفُسِكُمْ وَلَتَسْمَعُنَّ مِنَ الَّذِينَ أُوتُوا الْكِتَابَ مِنْ قَبْلِكُمْ وَمِنَ الَّذِينَ أَشْرَكُوا أَذًى كَثِيرًا ۚ وَإِنْ تَصْبِرُوا وَتَتَّقُوا فَإِنَّ </a:t>
            </a:r>
            <a:r>
              <a:rPr lang="ar-SA" dirty="0" err="1" smtClean="0"/>
              <a:t>ذَ</a:t>
            </a:r>
            <a:r>
              <a:rPr lang="ar-SA" dirty="0" smtClean="0"/>
              <a:t>ٰ</a:t>
            </a:r>
            <a:r>
              <a:rPr lang="ar-SA" dirty="0" err="1" smtClean="0"/>
              <a:t>لِكَ</a:t>
            </a:r>
            <a:r>
              <a:rPr lang="ar-SA" dirty="0" smtClean="0"/>
              <a:t> مِنْ عَزْمِ الْأُمُورِ. آل عمران 186. </a:t>
            </a:r>
            <a:endParaRPr lang="fr-FR" dirty="0" smtClean="0"/>
          </a:p>
          <a:p>
            <a:pPr algn="just" rtl="1"/>
            <a:r>
              <a:rPr lang="ar-DZ" dirty="0" smtClean="0"/>
              <a:t>الصبر والتقوى</a:t>
            </a:r>
            <a:r>
              <a:rPr lang="fr-FR" dirty="0" smtClean="0"/>
              <a:t>..</a:t>
            </a:r>
            <a:r>
              <a:rPr lang="ar-DZ" dirty="0" smtClean="0"/>
              <a:t> </a:t>
            </a:r>
            <a:endParaRPr lang="fr-FR" dirty="0" smtClean="0"/>
          </a:p>
          <a:p>
            <a:pPr algn="just" rtl="1"/>
            <a:r>
              <a:rPr lang="ar-DZ" dirty="0" smtClean="0"/>
              <a:t>استعمال العاطفة والعنف يقوي المعتدي... أما الصبر والتحمل فيهون من أمر المعتدين...</a:t>
            </a:r>
            <a:endParaRPr lang="fr-FR" dirty="0" smtClean="0"/>
          </a:p>
          <a:p>
            <a:pPr algn="just" rtl="1"/>
            <a:r>
              <a:rPr lang="ar-DZ" dirty="0" smtClean="0"/>
              <a:t>عشرات من أعداء النبي صلى الله عليه وسلم أصبحوا مسلمين..</a:t>
            </a:r>
            <a:endParaRPr lang="fr-FR" dirty="0" smtClean="0"/>
          </a:p>
          <a:p>
            <a:pPr algn="just" rtl="1"/>
            <a:r>
              <a:rPr lang="ar-DZ" dirty="0" smtClean="0"/>
              <a:t>بعض المسلمين اليوم غريب أمرهم </a:t>
            </a:r>
            <a:r>
              <a:rPr lang="ar-DZ" dirty="0" err="1" smtClean="0"/>
              <a:t>يسيؤون</a:t>
            </a:r>
            <a:r>
              <a:rPr lang="ar-DZ" dirty="0" smtClean="0"/>
              <a:t> من حيث يريدون أن يحسنوا. كم واحد أمر النبي بقتله، وكم عفا عنهم؟ لا مجال للمقارنة..</a:t>
            </a:r>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normAutofit fontScale="85000" lnSpcReduction="20000"/>
          </a:bodyPr>
          <a:lstStyle/>
          <a:p>
            <a:pPr algn="just"/>
            <a:r>
              <a:rPr lang="fr-FR" dirty="0" smtClean="0"/>
              <a:t>« Certes vous serez éprouvés dans vos biens et vos personnes; et certes vous entendrez de la part de ceux à qui le Livre a été donné avant vous, et de la part des </a:t>
            </a:r>
            <a:r>
              <a:rPr lang="fr-FR" dirty="0" err="1" smtClean="0"/>
              <a:t>Associateurs</a:t>
            </a:r>
            <a:r>
              <a:rPr lang="fr-FR" dirty="0" smtClean="0"/>
              <a:t>, beaucoup de propos désagréables. Mais si vous êtes endurants et pieux... voilà bien la meilleure résolution à prendre » [</a:t>
            </a:r>
            <a:r>
              <a:rPr lang="fr-FR" dirty="0" err="1" smtClean="0"/>
              <a:t>Al-Qur'an</a:t>
            </a:r>
            <a:r>
              <a:rPr lang="fr-FR" dirty="0" smtClean="0"/>
              <a:t> 3: 186]. </a:t>
            </a:r>
          </a:p>
          <a:p>
            <a:pPr algn="just"/>
            <a:r>
              <a:rPr lang="fr-FR" dirty="0" smtClean="0"/>
              <a:t>Patience et piété. </a:t>
            </a:r>
          </a:p>
          <a:p>
            <a:pPr algn="just"/>
            <a:r>
              <a:rPr lang="fr-FR" dirty="0" smtClean="0"/>
              <a:t>Le Prophète (Qu’Allah le bénisse et le salue), n'avait pas cultivé un esprit de vengeance et de revanche chez ses partisans. </a:t>
            </a:r>
          </a:p>
          <a:p>
            <a:pPr algn="just"/>
            <a:r>
              <a:rPr lang="fr-FR" dirty="0" smtClean="0"/>
              <a:t>Il n’avait pas non plus cultivé chez eux une haine profonde pour le peuple qu'il était chargé d’appeler à l'Islam. C'est sur la base de cet esprit qu'il pouvait entièrement accepter et accueillir dans l’enclos de l'Islam ses ennemis les plus amers – Abu </a:t>
            </a:r>
            <a:r>
              <a:rPr lang="fr-FR" dirty="0" err="1" smtClean="0"/>
              <a:t>Sufyan</a:t>
            </a:r>
            <a:r>
              <a:rPr lang="fr-FR" dirty="0" smtClean="0"/>
              <a:t>, 'Amr ibn </a:t>
            </a:r>
            <a:r>
              <a:rPr lang="fr-FR" dirty="0" err="1" smtClean="0"/>
              <a:t>al-'As</a:t>
            </a:r>
            <a:r>
              <a:rPr lang="fr-FR" dirty="0" smtClean="0"/>
              <a:t>, Khalid ibn al-Walid, </a:t>
            </a:r>
            <a:r>
              <a:rPr lang="fr-FR" dirty="0" err="1" smtClean="0"/>
              <a:t>Ikrima</a:t>
            </a:r>
            <a:r>
              <a:rPr lang="fr-FR" dirty="0" smtClean="0"/>
              <a:t> ibn </a:t>
            </a:r>
            <a:r>
              <a:rPr lang="fr-FR" dirty="0" err="1" smtClean="0"/>
              <a:t>Abi</a:t>
            </a:r>
            <a:r>
              <a:rPr lang="fr-FR" dirty="0" smtClean="0"/>
              <a:t> </a:t>
            </a:r>
            <a:r>
              <a:rPr lang="fr-FR" dirty="0" err="1" smtClean="0"/>
              <a:t>Jahl</a:t>
            </a:r>
            <a:r>
              <a:rPr lang="fr-FR" dirty="0" smtClean="0"/>
              <a:t>, et beaucoup d'autres.</a:t>
            </a:r>
          </a:p>
          <a:p>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كل الرسل تعرضوا </a:t>
            </a:r>
            <a:r>
              <a:rPr lang="ar-SA" b="1" dirty="0" err="1" smtClean="0"/>
              <a:t>للإستهزاء</a:t>
            </a:r>
            <a:r>
              <a:rPr lang="ar-SA" b="1" dirty="0" smtClean="0"/>
              <a:t> والسخرية</a:t>
            </a:r>
            <a:endParaRPr lang="fr-FR" dirty="0"/>
          </a:p>
        </p:txBody>
      </p:sp>
      <p:sp>
        <p:nvSpPr>
          <p:cNvPr id="3" name="Espace réservé du contenu 2"/>
          <p:cNvSpPr>
            <a:spLocks noGrp="1"/>
          </p:cNvSpPr>
          <p:nvPr>
            <p:ph idx="1"/>
          </p:nvPr>
        </p:nvSpPr>
        <p:spPr/>
        <p:txBody>
          <a:bodyPr>
            <a:normAutofit fontScale="85000" lnSpcReduction="10000"/>
          </a:bodyPr>
          <a:lstStyle/>
          <a:p>
            <a:pPr algn="r" rtl="1"/>
            <a:r>
              <a:rPr lang="ar-SA" dirty="0" smtClean="0"/>
              <a:t>قال تعالى: {وَلَقَدِ اسْتُهْزِئَ بِرُسُلٍ مِنْ قَبْلِكَ فَحَاقَ بِالَّذِينَ سَخِرُوا مِنْهُمْ مَا كَانُوا </a:t>
            </a:r>
            <a:r>
              <a:rPr lang="ar-SA" dirty="0" err="1" smtClean="0"/>
              <a:t>بِهِ</a:t>
            </a:r>
            <a:r>
              <a:rPr lang="ar-SA" dirty="0" smtClean="0"/>
              <a:t> يَسْتَهْزِئُونَ} </a:t>
            </a:r>
            <a:r>
              <a:rPr lang="ar-DZ" dirty="0" smtClean="0"/>
              <a:t>{وَلَقَدْ أَرْسَلْنَا مِنْ قَبْلِكَ فِي شِيَعِ الأَوَّلِينَ. وَمَا يَأْتِيهِمْ مِنْ رَسُولٍ إِلاَّ كَانُوا </a:t>
            </a:r>
            <a:r>
              <a:rPr lang="ar-DZ" dirty="0" err="1" smtClean="0"/>
              <a:t>بِهِ</a:t>
            </a:r>
            <a:r>
              <a:rPr lang="ar-DZ" dirty="0" smtClean="0"/>
              <a:t> يَسْتَهْزِئُونَ. كَذَلِكَ نَسْلُكُهُ فِي قُلُوبِ الْمُجْرِمِينَ. لا يُؤْمِنُونَ </a:t>
            </a:r>
            <a:r>
              <a:rPr lang="ar-DZ" dirty="0" err="1" smtClean="0"/>
              <a:t>بِهِ</a:t>
            </a:r>
            <a:r>
              <a:rPr lang="ar-DZ" dirty="0" smtClean="0"/>
              <a:t> وَقَدْ خَلَتْ سُنَّةُ الأَوَّلِينَ﴾ (الحجر: 6– 13).</a:t>
            </a:r>
            <a:endParaRPr lang="fr-FR" dirty="0" smtClean="0"/>
          </a:p>
          <a:p>
            <a:r>
              <a:rPr lang="fr-FR" dirty="0" smtClean="0"/>
              <a:t>Et nous avons certes envoyé, avant toi, [des Messagers] parmi les peuples des Anciens(4).Et pas un Messager ne leur est venu sans qu’ils s’en soient moqués. ((On s’est moqué de messagers venus avant toi. Et ceux qui se sont moqués d’eux, se virent frapper de toutes parts par l’objet même de leurs moqueries)).</a:t>
            </a:r>
          </a:p>
          <a:p>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dirty="0" smtClean="0"/>
              <a:t>كيف ننصر نبينا وديننا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pPr algn="r" rtl="1"/>
            <a:r>
              <a:rPr lang="ar-DZ" dirty="0" smtClean="0"/>
              <a:t>نتمسك بتعاليم ديننا وسنة نبينا ومنهجه، ونبذل كل ما في وسعنا لخدمة الدين الذي ورثناه عن نبينا...</a:t>
            </a:r>
            <a:endParaRPr lang="fr-FR" dirty="0" smtClean="0"/>
          </a:p>
          <a:p>
            <a:pPr algn="r" rtl="1"/>
            <a:r>
              <a:rPr lang="ar-DZ" dirty="0" smtClean="0"/>
              <a:t>نعرف الناس بنبينا محمد صلى الله عليه وسلم...</a:t>
            </a:r>
            <a:endParaRPr lang="fr-FR" dirty="0" smtClean="0"/>
          </a:p>
          <a:p>
            <a:r>
              <a:rPr lang="fr-FR" dirty="0" smtClean="0"/>
              <a:t> Au moment ou certains communautés on des centaines d’établissements scolaire, combien nous avons-nous les musulmans… c’est un exemple parmi d’autres..</a:t>
            </a:r>
          </a:p>
          <a:p>
            <a:pPr algn="r"/>
            <a:r>
              <a:rPr lang="ar-DZ" dirty="0" smtClean="0"/>
              <a:t>وأعدوا لهم ما استطعتم من قوة</a:t>
            </a:r>
            <a:endParaRPr lang="fr-FR" dirty="0" smtClean="0"/>
          </a:p>
          <a:p>
            <a:r>
              <a:rPr lang="fr-FR" dirty="0" smtClean="0"/>
              <a:t>Et préparez contre eux tout ce que vous pouvez comme force</a:t>
            </a:r>
          </a:p>
          <a:p>
            <a:pPr algn="r" rtl="1"/>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قواعد شرعية</a:t>
            </a:r>
            <a:endParaRPr lang="fr-FR" b="1" dirty="0"/>
          </a:p>
        </p:txBody>
      </p:sp>
      <p:sp>
        <p:nvSpPr>
          <p:cNvPr id="3" name="Espace réservé du contenu 2"/>
          <p:cNvSpPr>
            <a:spLocks noGrp="1"/>
          </p:cNvSpPr>
          <p:nvPr>
            <p:ph idx="1"/>
          </p:nvPr>
        </p:nvSpPr>
        <p:spPr>
          <a:xfrm>
            <a:off x="457200" y="1600200"/>
            <a:ext cx="8229600" cy="4972072"/>
          </a:xfrm>
        </p:spPr>
        <p:txBody>
          <a:bodyPr>
            <a:normAutofit fontScale="77500" lnSpcReduction="20000"/>
          </a:bodyPr>
          <a:lstStyle/>
          <a:p>
            <a:pPr algn="just" rtl="1"/>
            <a:r>
              <a:rPr lang="ar-DZ" dirty="0" smtClean="0"/>
              <a:t>قاعدة : درء المفاسد مقدم على جلب المصالح</a:t>
            </a:r>
          </a:p>
          <a:p>
            <a:pPr algn="just" rtl="1"/>
            <a:r>
              <a:rPr lang="ar-DZ" dirty="0" smtClean="0"/>
              <a:t>معنى القاعدة: تدل القاعدة على أن المفاسد متى ما كانت أكبر من المصالح فإن الواجب دفعها قدر الإمكان، ولا ينظر في تحقيق المصلحة لكونها مغمورة في المفسدة</a:t>
            </a:r>
          </a:p>
          <a:p>
            <a:pPr algn="just" rtl="1"/>
            <a:r>
              <a:rPr lang="ar-DZ" dirty="0" smtClean="0"/>
              <a:t>إذا ترتب عن تغيير المنكر مفسدة أعظم من ذلك المنكر سقط وجوب الإنكار</a:t>
            </a:r>
            <a:endParaRPr lang="fr-FR" dirty="0" smtClean="0"/>
          </a:p>
          <a:p>
            <a:pPr algn="just"/>
            <a:r>
              <a:rPr lang="fr-FR" dirty="0" smtClean="0"/>
              <a:t>Ibn el </a:t>
            </a:r>
            <a:r>
              <a:rPr lang="fr-FR" dirty="0" err="1" smtClean="0"/>
              <a:t>Qaïyim</a:t>
            </a:r>
            <a:r>
              <a:rPr lang="fr-FR" dirty="0" smtClean="0"/>
              <a:t> : </a:t>
            </a:r>
            <a:r>
              <a:rPr lang="fr-FR" i="1" dirty="0" smtClean="0"/>
              <a:t>Dans la condition où interdire le mal engendre un mal plus grand, et plus détesté pas Allah et Son Messager, il n’est pas pertinent de l’interdire, bien qu’au même moment, Allah déteste et est courroucé contre ses instigateurs. </a:t>
            </a:r>
            <a:endParaRPr lang="ar-DZ" dirty="0" smtClean="0"/>
          </a:p>
          <a:p>
            <a:pPr algn="just" rtl="1"/>
            <a:r>
              <a:rPr lang="ar-DZ" dirty="0" smtClean="0"/>
              <a:t>أو العكس: قال شيخ الإسلام  ابن تيمية: "مررت أنا وبعض أصحابي في زمن  التتار  بقوم منهم يشربون الخمر، فأنكر عليهم من كان معي، فأنكرت عليه، وقلت له: إنما حرم الله الخمر لأنها تصد عن ذكر الله وعن الصلاة، وهؤلاء يصدهم الخمر عن قتل النفوس وسبي الذرية، وأخذ الأموال، فدعهم". </a:t>
            </a:r>
          </a:p>
          <a:p>
            <a:pPr algn="just" rtl="1"/>
            <a:endParaRPr lang="ar-DZ" dirty="0" smtClean="0"/>
          </a:p>
          <a:p>
            <a:pPr algn="r" rtl="1"/>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rtl="1"/>
            <a:r>
              <a:rPr lang="ar-DZ" b="1" dirty="0" smtClean="0"/>
              <a:t>قال شيخ الإسلام ابن تيمية -رحمه الله-: </a:t>
            </a:r>
            <a:r>
              <a:rPr lang="ar-DZ" dirty="0" smtClean="0"/>
              <a:t>"وجماع ذلك داخل في القاعدة العامة: فيما إذا تعارضت المصالح والمفاسد، والحسنات والسيئات، أو تزاحمت، فإنه يجب ترجيح الراجح منها... فإن كان الذي يفوت من المصالح، أو يحصل من المفاسد أكثر لم يكن مأمورًا </a:t>
            </a:r>
            <a:r>
              <a:rPr lang="ar-DZ" dirty="0" err="1" smtClean="0"/>
              <a:t>به</a:t>
            </a:r>
            <a:r>
              <a:rPr lang="ar-DZ" dirty="0" smtClean="0"/>
              <a:t>، بل يكون محرّمًا إذا كانت مفسدته أكثر من مصلحته</a:t>
            </a:r>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72230"/>
          </a:xfrm>
        </p:spPr>
        <p:txBody>
          <a:bodyPr/>
          <a:lstStyle/>
          <a:p>
            <a:pPr algn="just" rtl="1"/>
            <a:r>
              <a:rPr lang="ar-DZ" dirty="0" smtClean="0"/>
              <a:t>هنالك المراتب الأربع التي ذكرها ابن القيّم:</a:t>
            </a:r>
          </a:p>
          <a:p>
            <a:pPr algn="just" rtl="1"/>
            <a:r>
              <a:rPr lang="ar-DZ" dirty="0" smtClean="0"/>
              <a:t> إنكار يؤدي إلى تغيير المنكر بدون مفسدة وهذا هو المطلوب</a:t>
            </a:r>
          </a:p>
          <a:p>
            <a:pPr algn="just" rtl="1"/>
            <a:r>
              <a:rPr lang="ar-DZ" dirty="0" smtClean="0"/>
              <a:t>وإنكار يؤدي إلى تقليل المنكر دون مفسدة وهذا أيضا مطلوب </a:t>
            </a:r>
          </a:p>
          <a:p>
            <a:pPr algn="just" rtl="1"/>
            <a:r>
              <a:rPr lang="ar-DZ" dirty="0" smtClean="0"/>
              <a:t>وإنكار يؤدي إلى إزالة المنكر لكن مع مفسدة تساويه وهذا محل نظر واجتهاد </a:t>
            </a:r>
          </a:p>
          <a:p>
            <a:pPr algn="just" rtl="1"/>
            <a:r>
              <a:rPr lang="ar-DZ" dirty="0" smtClean="0"/>
              <a:t>وإنكار يؤدي إلى منكر اكبر وهذا ليس مشروعا، بمعنى أن المطلوب هنا هو عدم الإنكار وليس الإنكار وأن تطبيق الشريعة هنا هو ترك تطبيق الجزئية لوجود كلية تعارضها..</a:t>
            </a:r>
          </a:p>
          <a:p>
            <a:pPr algn="r" rtl="1"/>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10000"/>
          </a:bodyPr>
          <a:lstStyle/>
          <a:p>
            <a:pPr algn="just"/>
            <a:r>
              <a:rPr lang="fr-FR" b="1" u="sng" dirty="0" smtClean="0"/>
              <a:t>La Patience :</a:t>
            </a:r>
            <a:endParaRPr lang="fr-FR" dirty="0" smtClean="0"/>
          </a:p>
          <a:p>
            <a:pPr algn="just"/>
            <a:r>
              <a:rPr lang="fr-FR" dirty="0" smtClean="0"/>
              <a:t>Allah le Très Haut a dit au sujet de Luqman : « Ô mon enfant, accomplis la Salat, commande le convenable, interdis le blâmable et endure ce qui t'arrive avec patience. Telle est la résolution à prendre dans toute entreprise ! »</a:t>
            </a:r>
            <a:r>
              <a:rPr lang="fr-FR" b="1" dirty="0" smtClean="0"/>
              <a:t> </a:t>
            </a:r>
            <a:r>
              <a:rPr lang="fr-FR" dirty="0" smtClean="0"/>
              <a:t>[ Luqman – verset 17 ]</a:t>
            </a:r>
          </a:p>
          <a:p>
            <a:pPr algn="just"/>
            <a:r>
              <a:rPr lang="fr-FR" dirty="0" smtClean="0"/>
              <a:t>Allah dit : « Par le Temps ! L'homme est certes, en perdition, sauf ceux qui croient et accomplissent les bonnes </a:t>
            </a:r>
            <a:r>
              <a:rPr lang="fr-FR" dirty="0" err="1" smtClean="0"/>
              <a:t>oeuvres</a:t>
            </a:r>
            <a:r>
              <a:rPr lang="fr-FR" dirty="0" smtClean="0"/>
              <a:t>, s'enjoignent mutuellement la vérité et s'enjoignent mutuellement l'endurance.»   [ Sourate 103 – Le Temps ]</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2-Le </a:t>
            </a:r>
            <a:r>
              <a:rPr lang="fr-FR" sz="3600" b="1" dirty="0" smtClean="0"/>
              <a:t>principe de la fraternité humaine</a:t>
            </a:r>
            <a:r>
              <a:rPr lang="fr-FR" sz="3600" dirty="0" smtClean="0"/>
              <a:t> </a:t>
            </a:r>
            <a:endParaRPr lang="fr-FR" sz="3600" dirty="0"/>
          </a:p>
        </p:txBody>
      </p:sp>
      <p:sp>
        <p:nvSpPr>
          <p:cNvPr id="3" name="Espace réservé du contenu 2"/>
          <p:cNvSpPr>
            <a:spLocks noGrp="1"/>
          </p:cNvSpPr>
          <p:nvPr>
            <p:ph idx="1"/>
          </p:nvPr>
        </p:nvSpPr>
        <p:spPr>
          <a:xfrm>
            <a:off x="457200" y="1600200"/>
            <a:ext cx="8229600" cy="4972072"/>
          </a:xfrm>
        </p:spPr>
        <p:txBody>
          <a:bodyPr>
            <a:normAutofit fontScale="85000" lnSpcReduction="20000"/>
          </a:bodyPr>
          <a:lstStyle/>
          <a:p>
            <a:pPr algn="just"/>
            <a:r>
              <a:rPr lang="fr-FR" dirty="0" smtClean="0"/>
              <a:t>L’Islam </a:t>
            </a:r>
            <a:r>
              <a:rPr lang="fr-FR" dirty="0" smtClean="0"/>
              <a:t>proclame de façon absolument claire que toute l’humanité ne forme qu’une seule grande famille. L’origine de tous les peuples est une, puisque tous les êtres humains ont été créés d’une seule âme. Dieu dit dans le Saint Coran : « O humanité, vénérez votre Seigneur-Gardien Qui vous a créés d’une seule Personne, Qui a créé celle-ci d’une même nature que Lui et en formé sa compagne et de ces deux êtres a fait sortir tant d’hommes et de femmes. ». (Ô vous les hommes ! Nous vous avons créés d’un mâle et d’une femelle, et avons fait de vous des nations et des tribus, pour que vous fassiez connaissance. Le plus noble d’entre vous, auprès d'Allah, est le plus pieux. Allah sait tout et Il est Clairvoyant).</a:t>
            </a:r>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jihad</a:t>
            </a:r>
            <a:endParaRPr lang="fr-FR" dirty="0"/>
          </a:p>
        </p:txBody>
      </p:sp>
      <p:sp>
        <p:nvSpPr>
          <p:cNvPr id="3" name="Sous-titre 2"/>
          <p:cNvSpPr>
            <a:spLocks noGrp="1"/>
          </p:cNvSpPr>
          <p:nvPr>
            <p:ph type="subTitle" idx="1"/>
          </p:nvPr>
        </p:nvSpPr>
        <p:spPr/>
        <p:txBody>
          <a:bodyPr/>
          <a:lstStyle/>
          <a:p>
            <a:r>
              <a:rPr lang="fr-FR" smtClean="0"/>
              <a:t>Le concept de "djihad" mérite d'être clarifié</a:t>
            </a:r>
            <a:endParaRPr lang="fr-F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a:t>
            </a:r>
            <a:r>
              <a:rPr lang="fr-FR" i="1" dirty="0" err="1" smtClean="0"/>
              <a:t>Jihâd</a:t>
            </a:r>
            <a:r>
              <a:rPr lang="fr-FR" dirty="0" smtClean="0"/>
              <a:t> est l’un des aspects                 les plus mal compris</a:t>
            </a:r>
            <a:endParaRPr lang="fr-FR" dirty="0"/>
          </a:p>
        </p:txBody>
      </p:sp>
      <p:sp>
        <p:nvSpPr>
          <p:cNvPr id="3" name="Espace réservé du contenu 2"/>
          <p:cNvSpPr>
            <a:spLocks noGrp="1"/>
          </p:cNvSpPr>
          <p:nvPr>
            <p:ph idx="1"/>
          </p:nvPr>
        </p:nvSpPr>
        <p:spPr>
          <a:xfrm>
            <a:off x="457200" y="1785926"/>
            <a:ext cx="8229600" cy="4340237"/>
          </a:xfrm>
        </p:spPr>
        <p:txBody>
          <a:bodyPr>
            <a:normAutofit fontScale="92500"/>
          </a:bodyPr>
          <a:lstStyle/>
          <a:p>
            <a:pPr algn="just"/>
            <a:r>
              <a:rPr lang="fr-FR" dirty="0" smtClean="0"/>
              <a:t>Le </a:t>
            </a:r>
            <a:r>
              <a:rPr lang="fr-FR" i="1" dirty="0" err="1" smtClean="0"/>
              <a:t>Jihâd</a:t>
            </a:r>
            <a:r>
              <a:rPr lang="fr-FR" dirty="0" smtClean="0"/>
              <a:t> est l’un des aspects les plus mal compris et les plus déformés de l’Islam. Il existe certains Musulmans qui exploitent ce concept et qui en font un mauvais usage afin de parvenir à leurs fins politiques. Il y a beaucoup de non-Musulmans qui comprennent mal cette notion. D’autres non-Musulmans en donnent une interprétation déformée afin de discréditer l’Islam et les Musulmans.</a:t>
            </a:r>
            <a:endParaRPr lang="fr-F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Qu’est-ce que le </a:t>
            </a:r>
            <a:r>
              <a:rPr lang="fr-FR" b="1" i="1" dirty="0" err="1" smtClean="0"/>
              <a:t>Jihâd</a:t>
            </a:r>
            <a:r>
              <a:rPr lang="fr-FR" b="1" dirty="0" smtClean="0"/>
              <a:t> ?</a:t>
            </a:r>
            <a:br>
              <a:rPr lang="fr-FR" b="1" dirty="0" smtClean="0"/>
            </a:br>
            <a:endParaRPr lang="fr-FR" dirty="0"/>
          </a:p>
        </p:txBody>
      </p:sp>
      <p:sp>
        <p:nvSpPr>
          <p:cNvPr id="3" name="Espace réservé du contenu 2"/>
          <p:cNvSpPr>
            <a:spLocks noGrp="1"/>
          </p:cNvSpPr>
          <p:nvPr>
            <p:ph idx="1"/>
          </p:nvPr>
        </p:nvSpPr>
        <p:spPr/>
        <p:txBody>
          <a:bodyPr/>
          <a:lstStyle/>
          <a:p>
            <a:pPr algn="just"/>
            <a:r>
              <a:rPr lang="fr-FR" dirty="0" smtClean="0"/>
              <a:t>Le mot « </a:t>
            </a:r>
            <a:r>
              <a:rPr lang="fr-FR" i="1" dirty="0" err="1" smtClean="0"/>
              <a:t>Jihâd</a:t>
            </a:r>
            <a:r>
              <a:rPr lang="fr-FR" dirty="0" smtClean="0"/>
              <a:t> » ne signifie pas « guerre sainte ». Il désigne la lutte et l’effort. Les mots utilisés pour la guerre dans le Coran sont « </a:t>
            </a:r>
            <a:r>
              <a:rPr lang="fr-FR" i="1" u="sng" dirty="0" err="1" smtClean="0"/>
              <a:t>H</a:t>
            </a:r>
            <a:r>
              <a:rPr lang="fr-FR" i="1" dirty="0" err="1" smtClean="0"/>
              <a:t>arb</a:t>
            </a:r>
            <a:r>
              <a:rPr lang="fr-FR" dirty="0" smtClean="0"/>
              <a:t> » et « </a:t>
            </a:r>
            <a:r>
              <a:rPr lang="fr-FR" i="1" dirty="0" err="1" smtClean="0"/>
              <a:t>Qitâl</a:t>
            </a:r>
            <a:r>
              <a:rPr lang="fr-FR" dirty="0" smtClean="0"/>
              <a:t> »</a:t>
            </a:r>
          </a:p>
          <a:p>
            <a:pPr algn="just"/>
            <a:r>
              <a:rPr lang="fr-FR" dirty="0" smtClean="0"/>
              <a:t>« guerre sainte » signifie en arabe </a:t>
            </a:r>
            <a:r>
              <a:rPr lang="fr-FR" dirty="0" err="1" smtClean="0"/>
              <a:t>harb</a:t>
            </a:r>
            <a:r>
              <a:rPr lang="fr-FR" dirty="0" smtClean="0"/>
              <a:t> </a:t>
            </a:r>
            <a:r>
              <a:rPr lang="fr-FR" dirty="0" err="1" smtClean="0"/>
              <a:t>mokadassa</a:t>
            </a:r>
            <a:r>
              <a:rPr lang="fr-FR" dirty="0" smtClean="0"/>
              <a:t>.</a:t>
            </a:r>
          </a:p>
          <a:p>
            <a:pPr algn="just"/>
            <a:endParaRPr lang="fr-FR" dirty="0"/>
          </a:p>
          <a:p>
            <a:pPr algn="just"/>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215106"/>
          </a:xfrm>
        </p:spPr>
        <p:txBody>
          <a:bodyPr/>
          <a:lstStyle/>
          <a:p>
            <a:pPr algn="just"/>
            <a:r>
              <a:rPr lang="fr-FR" dirty="0" smtClean="0"/>
              <a:t>Dans le Coran, ce mot est employé sous ses différentes formes à 33 reprises. </a:t>
            </a:r>
          </a:p>
          <a:p>
            <a:pPr algn="just"/>
            <a:r>
              <a:rPr lang="fr-FR" dirty="0" smtClean="0"/>
              <a:t>Il est souvent associé à d’autres concepts coraniques tels que la foi, le repentir, les actions droites et l’émigration (Hégire).</a:t>
            </a:r>
          </a:p>
          <a:p>
            <a:pPr algn="just"/>
            <a:r>
              <a:rPr lang="fr-FR" dirty="0" smtClean="0"/>
              <a:t>Le </a:t>
            </a:r>
            <a:r>
              <a:rPr lang="fr-FR" i="1" dirty="0" err="1" smtClean="0"/>
              <a:t>Jihâd</a:t>
            </a:r>
            <a:r>
              <a:rPr lang="fr-FR" dirty="0" smtClean="0"/>
              <a:t> consiste à œuvrer de son mieux pour accomplir le bien et éradiquer l’injustice, l’oppression et le mal dans son ensemble de la société. </a:t>
            </a:r>
            <a:endParaRPr lang="fr-F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شيخ الإسلام ابن تيمية -رحمه الله-</a:t>
            </a:r>
            <a:endParaRPr lang="fr-FR" dirty="0"/>
          </a:p>
        </p:txBody>
      </p:sp>
      <p:sp>
        <p:nvSpPr>
          <p:cNvPr id="3" name="Espace réservé du contenu 2"/>
          <p:cNvSpPr>
            <a:spLocks noGrp="1"/>
          </p:cNvSpPr>
          <p:nvPr>
            <p:ph idx="1"/>
          </p:nvPr>
        </p:nvSpPr>
        <p:spPr/>
        <p:txBody>
          <a:bodyPr/>
          <a:lstStyle/>
          <a:p>
            <a:pPr algn="just" rtl="1"/>
            <a:r>
              <a:rPr lang="ar-DZ" dirty="0" smtClean="0"/>
              <a:t>وقد عرفه شيخ الإسلام ابن تيمية -رحمه الله- بقوله: "الجهاد حقيقة الاجتهاد في حصول ما يحب الله من الإيمان والعمل الصالح، ومن دفع ما يبغضه الله من الكفر والفسوق والعصيان" (مجموع </a:t>
            </a:r>
            <a:r>
              <a:rPr lang="ar-DZ" dirty="0" err="1" smtClean="0"/>
              <a:t>الفتاوي</a:t>
            </a:r>
            <a:r>
              <a:rPr lang="ar-DZ" dirty="0" smtClean="0"/>
              <a:t> 10 /191).</a:t>
            </a:r>
          </a:p>
          <a:p>
            <a:pPr algn="just" rtl="1"/>
            <a:r>
              <a:rPr lang="ar-DZ" dirty="0" smtClean="0"/>
              <a:t>على هذا، فكل ما يبذله المؤمن من جهد في الإيمان بالله تعالى وطاعته، ومقاومة الشر والفساد والانحراف، ومجاهدة النفس في استقامتها على دين الله تعالى، ومجاهدة الشيطان لدفع وسواسه، كذلك من الجهاد في سبيل الله.</a:t>
            </a:r>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t>Le </a:t>
            </a:r>
            <a:r>
              <a:rPr lang="fr-FR" i="1" dirty="0" err="1" smtClean="0"/>
              <a:t>Jihâd</a:t>
            </a:r>
            <a:r>
              <a:rPr lang="fr-FR" dirty="0" smtClean="0"/>
              <a:t> n’est pas toujours une guerre bien qu’il puisse parfois prendre cette forme.</a:t>
            </a:r>
          </a:p>
          <a:p>
            <a:pPr algn="just"/>
            <a:r>
              <a:rPr lang="fr-FR" dirty="0" smtClean="0"/>
              <a:t>Son but fondamental est la défense des personnes, des biens, de la terre, de l’honneur et de la liberté, aussi bien pour soi-même que pour les autres peuples qui souffrent de l’injustice et de l’oppression.</a:t>
            </a:r>
          </a:p>
          <a:p>
            <a:endParaRPr lang="fr-F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Protéger les faibles :</a:t>
            </a:r>
            <a:br>
              <a:rPr lang="fr-FR" dirty="0" smtClean="0"/>
            </a:br>
            <a:endParaRPr lang="fr-FR" dirty="0"/>
          </a:p>
        </p:txBody>
      </p:sp>
      <p:sp>
        <p:nvSpPr>
          <p:cNvPr id="3" name="Espace réservé du contenu 2"/>
          <p:cNvSpPr>
            <a:spLocks noGrp="1"/>
          </p:cNvSpPr>
          <p:nvPr>
            <p:ph idx="1"/>
          </p:nvPr>
        </p:nvSpPr>
        <p:spPr>
          <a:xfrm>
            <a:off x="457200" y="1600200"/>
            <a:ext cx="8229600" cy="4757758"/>
          </a:xfrm>
        </p:spPr>
        <p:txBody>
          <a:bodyPr>
            <a:normAutofit fontScale="92500"/>
          </a:bodyPr>
          <a:lstStyle/>
          <a:p>
            <a:pPr algn="just"/>
            <a:r>
              <a:rPr lang="fr-FR" dirty="0" smtClean="0"/>
              <a:t>un des objectifs du Jihad est de protéger les faibles comme les femmes, les enfants et les vieillards.</a:t>
            </a:r>
          </a:p>
          <a:p>
            <a:pPr algn="just"/>
            <a:r>
              <a:rPr lang="fr-FR" dirty="0" smtClean="0"/>
              <a:t>Allah (Le Tout-Haut) dit : (Et qu’avez-vous à ne pas combattre dans le sentier d’Allah, et pour la cause des faibles: hommes, femmes et enfants qui disent: «Seigneur! Fais-nous sortir de cette cité dont les gens sont injustes, et assigne-nous de Ta part un allié, et assigne-nous de Ta part un secoureur») </a:t>
            </a:r>
            <a:r>
              <a:rPr lang="fr-FR" sz="3000" dirty="0" smtClean="0"/>
              <a:t>[Sourate : An-</a:t>
            </a:r>
            <a:r>
              <a:rPr lang="fr-FR" sz="3000" dirty="0" err="1" smtClean="0"/>
              <a:t>Nissa</a:t>
            </a:r>
            <a:r>
              <a:rPr lang="fr-FR" sz="3000" dirty="0" smtClean="0"/>
              <a:t> : Les Femmes :75]</a:t>
            </a:r>
          </a:p>
          <a:p>
            <a:endParaRPr lang="fr-F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تعريف ابن </a:t>
            </a:r>
            <a:r>
              <a:rPr lang="ar-DZ" dirty="0" err="1" smtClean="0"/>
              <a:t>بية</a:t>
            </a:r>
            <a:endParaRPr lang="fr-FR" dirty="0"/>
          </a:p>
        </p:txBody>
      </p:sp>
      <p:sp>
        <p:nvSpPr>
          <p:cNvPr id="3" name="Espace réservé du contenu 2"/>
          <p:cNvSpPr>
            <a:spLocks noGrp="1"/>
          </p:cNvSpPr>
          <p:nvPr>
            <p:ph idx="1"/>
          </p:nvPr>
        </p:nvSpPr>
        <p:spPr/>
        <p:txBody>
          <a:bodyPr>
            <a:normAutofit fontScale="85000" lnSpcReduction="10000"/>
          </a:bodyPr>
          <a:lstStyle/>
          <a:p>
            <a:pPr algn="r" rtl="1"/>
            <a:r>
              <a:rPr lang="ar-DZ" dirty="0" smtClean="0"/>
              <a:t>والحق أن مفهوم الجهاد في الإسلام ليس مرادفا دائما للقتال فالجهاد مفهوم واسع فهو دفاع الحق ودعوة إليه باللسان وهذا هو المعنى الأول قال تعالى: ( وجاهدهم </a:t>
            </a:r>
            <a:r>
              <a:rPr lang="ar-DZ" dirty="0" err="1" smtClean="0"/>
              <a:t>به</a:t>
            </a:r>
            <a:r>
              <a:rPr lang="ar-DZ" dirty="0" smtClean="0"/>
              <a:t> جهاداً كبيراً ) في سورة الفرقان أي بالقرآن الكريم أقم عليهم الحجة وقدم لهم البرهان تلو البرهان..</a:t>
            </a:r>
          </a:p>
          <a:p>
            <a:pPr algn="r" rtl="1"/>
            <a:r>
              <a:rPr lang="ar-DZ" dirty="0" smtClean="0"/>
              <a:t>وهو في الإسلام كما يقول الراغب في مفرداته يغطي ثلاث ميادين أو هو على ثلاثة أضرب حسب عبارته :</a:t>
            </a:r>
          </a:p>
          <a:p>
            <a:pPr algn="r" rtl="1"/>
            <a:r>
              <a:rPr lang="ar-DZ" dirty="0" smtClean="0"/>
              <a:t>1-  مجاهدة العدو الظاهر.  2- مجاهدة الشيطان.   3- مجاهدة النفس .</a:t>
            </a:r>
          </a:p>
          <a:p>
            <a:pPr algn="r" rtl="1"/>
            <a:r>
              <a:rPr lang="ar-DZ" dirty="0" smtClean="0"/>
              <a:t>والمعنيان الأخيران وردا في أحاديث منها ما رواه الأمام أحمد في مسنده وأبو داود في سننه عن فضالة عن عبيد أنه صلى الله عليه وسلم  قال : والمجاهد من جاهد نفسه في طاعة الله عز وجل." وهو حديث حسن .</a:t>
            </a:r>
          </a:p>
          <a:p>
            <a:pPr algn="r" rtl="1"/>
            <a:endParaRPr lang="ar-DZ" dirty="0" smtClean="0"/>
          </a:p>
          <a:p>
            <a:pPr algn="r" rtl="1"/>
            <a:endParaRPr lang="fr-F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fontScale="92500"/>
          </a:bodyPr>
          <a:lstStyle/>
          <a:p>
            <a:pPr algn="just" rtl="1"/>
            <a:r>
              <a:rPr lang="ar-DZ" dirty="0" smtClean="0"/>
              <a:t>وكذلك أشار العلامة الشيخ الطاهر بن عاشور رحمه الله تعالى إلى ذلك عند قوله تعالى ( أذن للذين يقاتلون بأنهم ظلموا ) أنه تنبيه على أن القتال المأذون فيه هو قتال جزاء على اعتداء .</a:t>
            </a:r>
          </a:p>
          <a:p>
            <a:pPr algn="just" rtl="1"/>
            <a:r>
              <a:rPr lang="ar-DZ" dirty="0" smtClean="0"/>
              <a:t>وقال ابن تيمية : إن الحرب الإسلامية إنما هي حرب دفاعية لأن أصل العلاقة مع غير المسلمين هي المسالمة . وأن غزوات النبي صلى الله عليه وسلم   ترجع إلى هذا المعنى عند التأمل .</a:t>
            </a:r>
          </a:p>
          <a:p>
            <a:pPr algn="just" rtl="1"/>
            <a:r>
              <a:rPr lang="ar-DZ" dirty="0" smtClean="0"/>
              <a:t> دفاعا عن المسلمين والمستضعفين وليست هجومية بلغة العصر وإنما كانت لإنقاذ المستضعفين </a:t>
            </a:r>
          </a:p>
          <a:p>
            <a:pPr algn="just" rtl="1"/>
            <a:r>
              <a:rPr lang="ar-SA" dirty="0" err="1" smtClean="0"/>
              <a:t>وأبوحنيفة</a:t>
            </a:r>
            <a:r>
              <a:rPr lang="ar-SA" dirty="0" smtClean="0"/>
              <a:t> من أدق الفقهاء تعليلا، كما قال ابن تيمية"ويرى أبو حنيفة أن الكفر ليس علة للقتال، وإنما يقاتل صاحبه لمحاربته، فمن لا حرابة له لا يقاتل"(الصارم المسلول:247).</a:t>
            </a:r>
            <a:endParaRPr lang="ar-DZ" dirty="0" smtClean="0"/>
          </a:p>
          <a:p>
            <a:pPr algn="r" rtl="1"/>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85000" lnSpcReduction="10000"/>
          </a:bodyPr>
          <a:lstStyle/>
          <a:p>
            <a:pPr algn="just" rtl="1"/>
            <a:r>
              <a:rPr lang="ar-SA" dirty="0" smtClean="0"/>
              <a:t>الأصل أن دم الآدمي معصوم، ولذلك صار في القتل على الردة خلاف وتفصيل،كما قال ابن تيمية"الأصل أن دم الآدمي معصوم </a:t>
            </a:r>
            <a:r>
              <a:rPr lang="ar-SA" dirty="0" err="1" smtClean="0"/>
              <a:t>لايقتل</a:t>
            </a:r>
            <a:r>
              <a:rPr lang="ar-SA" dirty="0" smtClean="0"/>
              <a:t> إلا بالحق، وليس القتل للكفر من الأمر الذي اتفقت عليه الشرائع والعقول"(الصارم المسلول:297).</a:t>
            </a:r>
            <a:endParaRPr lang="fr-FR" dirty="0" smtClean="0"/>
          </a:p>
          <a:p>
            <a:pPr algn="just" rtl="1"/>
            <a:r>
              <a:rPr lang="ar-SA" dirty="0" smtClean="0"/>
              <a:t>وباستصحاب هذه القاعدة، نستطيع تلقائيا وبداهة أن نرجح مذهب أبي حنيفة الذي يرى أن الكافر إنما يقتل لعدوانه </a:t>
            </a:r>
            <a:r>
              <a:rPr lang="ar-SA" dirty="0" err="1" smtClean="0"/>
              <a:t>وحرابته</a:t>
            </a:r>
            <a:r>
              <a:rPr lang="ar-SA" dirty="0" smtClean="0"/>
              <a:t>،على "مذهب الشافعي [ ومالك اللذين يريان]أنه يقتل لكفره، </a:t>
            </a:r>
            <a:r>
              <a:rPr lang="ar-SA" dirty="0" err="1" smtClean="0"/>
              <a:t>لالحرابته</a:t>
            </a:r>
            <a:r>
              <a:rPr lang="ar-SA" dirty="0" smtClean="0"/>
              <a:t> وتعديه على المسلمين" (الصارم المسلول:247).</a:t>
            </a:r>
            <a:endParaRPr lang="fr-FR" dirty="0" smtClean="0"/>
          </a:p>
          <a:p>
            <a:pPr algn="just" rtl="1"/>
            <a:r>
              <a:rPr lang="ar-SA" dirty="0" smtClean="0"/>
              <a:t>ذلك أن العقوبات الدنيوية-في الإسلام؛ </a:t>
            </a:r>
            <a:r>
              <a:rPr lang="ar-SA" dirty="0" err="1" smtClean="0"/>
              <a:t>لاتكون</a:t>
            </a:r>
            <a:r>
              <a:rPr lang="ar-SA" dirty="0" smtClean="0"/>
              <a:t> إلا على الإفساد في الأرض، كالقتل والسرقة والحرابة والسرقة والغصب والزنا والخمر، أي بعبارة أدق على الإخلال بالقيم المدنية، كما بين الفقهاء.</a:t>
            </a:r>
            <a:endParaRPr lang="fr-FR" dirty="0" smtClean="0"/>
          </a:p>
          <a:p>
            <a:pPr algn="just" rtl="1"/>
            <a:r>
              <a:rPr lang="ar-SA" dirty="0" smtClean="0"/>
              <a:t>قال ابن تيمية:"العقوبة في الدنيا لا تدل على كبر الذنب وصغره، فإن الدنيا ليست دار جزاء، وإنما دار الجزاء هي الآخرة. ولكن شرع العقوبات في الدنيا؛ يمنع الفساد والعدوان</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286544"/>
          </a:xfrm>
        </p:spPr>
        <p:txBody>
          <a:bodyPr>
            <a:normAutofit fontScale="70000" lnSpcReduction="20000"/>
          </a:bodyPr>
          <a:lstStyle/>
          <a:p>
            <a:pPr algn="just">
              <a:buNone/>
            </a:pPr>
            <a:r>
              <a:rPr lang="fr-FR" dirty="0" smtClean="0"/>
              <a:t>Comme tous les peuples font partie d’une même famille, l’Islam insiste sur </a:t>
            </a:r>
            <a:r>
              <a:rPr lang="fr-FR" dirty="0" smtClean="0"/>
              <a:t>la nécessité </a:t>
            </a:r>
            <a:r>
              <a:rPr lang="fr-FR" dirty="0" smtClean="0"/>
              <a:t>d’une égalité et d’un respect absolus entre tous les êtres humains. Ni la race, ni la couleur, ni l’ethnie, ni le privilège (si ce n’est celui de la droiture) ne peuvent être des critères de valeur en Islam. Dans le Saint Coran, Dieu s’adresse à toute l’humanité dans ces mots : « O humanité ! Nous vous avons créés d’un seul couple, d’un homme et d’une femme, Nous vous avons répartis en nations et tribus afin que vous vous connaissiez les uns les autres (et ne vous vous méprisiez pas). En vérité, le plus digne devant Dieu est celui d’entre vous qui est le plus droit. ». De son côté, le Prophète, que la Paix et la Bénédiction de Dieu soient sur lui, a fait de la fraternité humaine un élément essentiel et fondamental de son message. Il déclare que les hommes sont tous des frères dans la mesure où Dieu est le Créateur de tous, et qu’Adam est leur père à tous : L’imam Ahmad rapporte dans son </a:t>
            </a:r>
            <a:r>
              <a:rPr lang="fr-FR" dirty="0" err="1" smtClean="0"/>
              <a:t>Musnad</a:t>
            </a:r>
            <a:r>
              <a:rPr lang="fr-FR" dirty="0" smtClean="0"/>
              <a:t>, selon Abû </a:t>
            </a:r>
            <a:r>
              <a:rPr lang="fr-FR" dirty="0" err="1" smtClean="0"/>
              <a:t>Nadhra</a:t>
            </a:r>
            <a:r>
              <a:rPr lang="fr-FR" dirty="0" smtClean="0"/>
              <a:t>, que qu’il a entendu le sermon du Messager d’Allah (r) durant les trois jours de « </a:t>
            </a:r>
            <a:r>
              <a:rPr lang="fr-FR" dirty="0" err="1" smtClean="0"/>
              <a:t>Tachrîq</a:t>
            </a:r>
            <a:r>
              <a:rPr lang="fr-FR" dirty="0" smtClean="0"/>
              <a:t> » où il a dit : « Ô gens ! Sachez que votre Seigneur est Unique et que votre père est unique. Sachez qu’il n’y a aucune différence entre un arabe et un non arabe. Il n’y a pas de différence non plus entre un blanc et un noir, si ce n’est par la piété. Ai-je bien transmis le message ?- le Messager d’Allah a bien transmis le message, ont-ils répondu. »..</a:t>
            </a:r>
            <a:r>
              <a:rPr lang="ar-SA" dirty="0" smtClean="0"/>
              <a:t>. </a:t>
            </a:r>
            <a:endParaRPr lang="fr-FR" dirty="0" smtClean="0"/>
          </a:p>
          <a:p>
            <a:pPr algn="just"/>
            <a:endParaRPr lang="fr-F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r>
              <a:rPr lang="ar-SA" dirty="0" smtClean="0"/>
              <a:t>أن أصل الجهاد ( اصطلاحا وشرعًا ) هو مجاهدة المرء هواه ونزواته .. ومجاهدة غواية الشيطان </a:t>
            </a:r>
            <a:r>
              <a:rPr lang="ar-SA" dirty="0" err="1" smtClean="0"/>
              <a:t>وتزيناته</a:t>
            </a:r>
            <a:r>
              <a:rPr lang="ar-SA" dirty="0" smtClean="0"/>
              <a:t> .. ومجاهدة الآخرين من شياطين الإنس .. وذلك بمقارعة أباطيلهم وافتراءاتهم وعنادهم وصلفهم .. بما جاء في القرآن الكريم من حجج وبراهين .. وبما تميز </a:t>
            </a:r>
            <a:r>
              <a:rPr lang="ar-SA" dirty="0" err="1" smtClean="0"/>
              <a:t>به</a:t>
            </a:r>
            <a:r>
              <a:rPr lang="ar-SA" dirty="0" smtClean="0"/>
              <a:t> من إعجاز في العرض والبيان .. مما يفرق بين الحق والباطل</a:t>
            </a:r>
            <a:r>
              <a:rPr lang="ar-SA" b="1" dirty="0" smtClean="0"/>
              <a:t> ..</a:t>
            </a:r>
            <a:endParaRPr lang="fr-F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smtClean="0"/>
              <a:t>فِقه التعايُش</a:t>
            </a:r>
            <a:endParaRPr lang="fr-FR" dirty="0"/>
          </a:p>
        </p:txBody>
      </p:sp>
      <p:sp>
        <p:nvSpPr>
          <p:cNvPr id="3" name="Espace réservé du contenu 2"/>
          <p:cNvSpPr>
            <a:spLocks noGrp="1"/>
          </p:cNvSpPr>
          <p:nvPr>
            <p:ph idx="1"/>
          </p:nvPr>
        </p:nvSpPr>
        <p:spPr/>
        <p:txBody>
          <a:bodyPr/>
          <a:lstStyle/>
          <a:p>
            <a:pPr algn="r" rtl="1"/>
            <a:r>
              <a:rPr lang="ar-SA" dirty="0" smtClean="0"/>
              <a:t>التعدديَّة في التَّجرِبة الأندلسيَّة - كمثال عمَلي من التاريخ - ومن مظاهر التسامُحِ تولِّيَ يهود ونصارى الوزارة في دولة الخلافة! </a:t>
            </a:r>
            <a:endParaRPr lang="ar-DZ" dirty="0" smtClean="0"/>
          </a:p>
          <a:p>
            <a:pPr algn="r" rtl="1"/>
            <a:r>
              <a:rPr lang="ar-SA" dirty="0" smtClean="0"/>
              <a:t>مدينة قُرطبة كنموذج</a:t>
            </a:r>
            <a:r>
              <a:rPr lang="ar-DZ" dirty="0" smtClean="0"/>
              <a:t> و</a:t>
            </a:r>
            <a:r>
              <a:rPr lang="ar-SA" dirty="0" smtClean="0"/>
              <a:t>التسامُح الذي كانت تنعم </a:t>
            </a:r>
            <a:r>
              <a:rPr lang="ar-SA" dirty="0" err="1" smtClean="0"/>
              <a:t>به</a:t>
            </a:r>
            <a:endParaRPr lang="ar-DZ" dirty="0" smtClean="0"/>
          </a:p>
          <a:p>
            <a:pPr algn="r" rtl="1"/>
            <a:r>
              <a:rPr lang="ar-SA" dirty="0" smtClean="0"/>
              <a:t>وسرِّ بقاء اليهود والنصارى في بلاد الإسلام.</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70000" lnSpcReduction="20000"/>
          </a:bodyPr>
          <a:lstStyle/>
          <a:p>
            <a:pPr algn="r" rtl="1"/>
            <a:r>
              <a:rPr lang="ar-SA" dirty="0" smtClean="0"/>
              <a:t>لا تناقض بين الإخاء البشري العام وبين الإخاء الديني</a:t>
            </a:r>
            <a:endParaRPr lang="fr-FR" dirty="0" smtClean="0"/>
          </a:p>
          <a:p>
            <a:pPr algn="r" rtl="1"/>
            <a:r>
              <a:rPr lang="ar-SA" dirty="0" smtClean="0"/>
              <a:t>•	لا تناقض بين الإخاء البشري العام وبين الإخاء الديني الذي تشير إليه الآية الكريمة: ﴿ إِنَّمَا الْمُؤْمِنُونَ إِخْوَةٌ ﴾. والكثير من المسلمين لا يفرق بين الموالاة التي تخص المؤمنين فقط [والولاء </a:t>
            </a:r>
            <a:r>
              <a:rPr lang="ar-SA" dirty="0" err="1" smtClean="0"/>
              <a:t>والبراء</a:t>
            </a:r>
            <a:r>
              <a:rPr lang="ar-SA" dirty="0" smtClean="0"/>
              <a:t>] وبين البر والإحسان لكل الناس.. إن الولاء شيء والمعاملة بالحسنى شيء آخر والأصل في هذا قوله تعالى:  لا يَنْهَاكُمُ اللَّهُ عَنِ الَّذِينَ لَمْ يُقَاتِلُوكُمْ فِي الدِّينِ وَلَمْ يُخْرِجُوكُم مِّن دِيَارِكُمْ أَن تَبَرُّوهُمْ وَتُقْسِطُوا إِلَيْهِمْ إِنَّ اللَّهَ يُحِبُّ الْمُقْسِطِينَ [ الممتحنة:8]. وقال تعالى { وقولوا للناس حُسنا } [البقرة:83]..</a:t>
            </a:r>
            <a:endParaRPr lang="fr-FR" dirty="0" smtClean="0"/>
          </a:p>
          <a:p>
            <a:r>
              <a:rPr lang="fr-FR" dirty="0" err="1" smtClean="0"/>
              <a:t>Esque</a:t>
            </a:r>
            <a:r>
              <a:rPr lang="fr-FR" dirty="0" smtClean="0"/>
              <a:t> on peux qualifier de fraternelles les relations entre les Musulmans et leurs concitoyens non-musulmans. Il s’agit là d’une fraternité fondée sur l’appartenance à la même nation</a:t>
            </a:r>
            <a:r>
              <a:rPr lang="ar-SA" dirty="0" smtClean="0"/>
              <a:t>.. </a:t>
            </a:r>
            <a:endParaRPr lang="fr-FR" dirty="0" smtClean="0"/>
          </a:p>
          <a:p>
            <a:r>
              <a:rPr lang="fr-FR" dirty="0" smtClean="0"/>
              <a:t>Il n’est pas envisageable de vivre dans une société tout en considérant que la majorité de ses citoyens sont nos ennemis</a:t>
            </a:r>
          </a:p>
          <a:p>
            <a:r>
              <a:rPr lang="fr-FR" dirty="0" smtClean="0"/>
              <a:t>Il y a une différence entre l’amour en Dieu et l’amour qui peut naitre entre les être humains pour une raison ou une autre</a:t>
            </a:r>
            <a:r>
              <a:rPr lang="ar-SA" dirty="0" smtClean="0"/>
              <a:t>.</a:t>
            </a:r>
            <a:endParaRPr lang="fr-FR" dirty="0" smtClean="0"/>
          </a:p>
          <a:p>
            <a:r>
              <a:rPr lang="fr-FR" dirty="0" smtClean="0"/>
              <a:t>La fraternité entre musulmans est une  fraternité basé sur la foi et l’amour pour Allah.. Le verset dans lequel Allah nous dit que « Les croyants ne sont-ils pas des frères ? Réconciliez donc vos frères et craignez Dieu, afin de mériter Sa miséricorde. » 49. Sourate des Appartements (Al-</a:t>
            </a:r>
            <a:r>
              <a:rPr lang="fr-FR" dirty="0" err="1" smtClean="0"/>
              <a:t>Hujurât</a:t>
            </a:r>
            <a:r>
              <a:rPr lang="fr-FR" dirty="0" smtClean="0"/>
              <a:t>) exprime une fraternité religieuse et une fraternité en Dieu</a:t>
            </a:r>
            <a:r>
              <a:rPr lang="ar-SA" dirty="0" smtClean="0"/>
              <a:t>. </a:t>
            </a:r>
            <a:endParaRPr lang="fr-FR" dirty="0" smtClean="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62500" lnSpcReduction="20000"/>
          </a:bodyPr>
          <a:lstStyle/>
          <a:p>
            <a:pPr algn="r" rtl="1"/>
            <a:r>
              <a:rPr lang="ar-SA" dirty="0" smtClean="0"/>
              <a:t>لقد تكرر في القرآن الكريم استخدام هذه الكلمة (أخ) لوصف علاقة الرسل بأقوامهم: فكان وصف  القرآن للنبي بأنه (أخوهم) حتى لو كانوا كفارا، مثلا في قصة نوح عليه السلام يقول تعالى(كَذَّبَتْ قَوْمُ نُوحٍ الْمُرْسَلِينَ إِذْ قَالَ لَهُمْ أَخُوهُمْ نُوحٌ أَلا تَتَّقُونَ ). وقد تكرر هذا بوضوح أكثر في قصة نبي الله هود يقول تعالى (إِذْ قَالَ لَهُمْ أَخُوهُمْ هُودٌ أَلا تَتَّقُونَ)الشعراء :124، وتكرر هذا في القرآن في قصص الأنبياء مثل صالح ، شعيب ، ولوط... وأكثر من هذا فقد جاءت في موضع هام جدا يسرد عددا من الأقوام الذين كذبوا رسل الله واستحقوا الوعيد يوم القيامة ، وكان من ضمنهم إخوان لوط يقول تعالى (وَعَادٌ وَفِرْعَوْنُ وَإِخْوَانُ لُوطٍ  وَأَصْحَابُ الأَيْكَةِ وَقَوْمُ تُبَّعٍ كُلٌّ كَذَّبَ الرُّسُلَ فَحَقَّ وَعِيدِ) </a:t>
            </a:r>
            <a:r>
              <a:rPr lang="fr-FR" dirty="0" smtClean="0"/>
              <a:t> </a:t>
            </a:r>
          </a:p>
          <a:p>
            <a:pPr algn="just">
              <a:buNone/>
            </a:pPr>
            <a:r>
              <a:rPr lang="fr-FR" dirty="0" smtClean="0"/>
              <a:t>Il </a:t>
            </a:r>
            <a:r>
              <a:rPr lang="fr-FR" dirty="0" smtClean="0"/>
              <a:t>est également intéressant de remarquer que Dieu a décrit certains </a:t>
            </a:r>
            <a:endParaRPr lang="fr-FR" dirty="0" smtClean="0"/>
          </a:p>
          <a:p>
            <a:pPr algn="just">
              <a:buNone/>
            </a:pPr>
            <a:r>
              <a:rPr lang="fr-FR" dirty="0" smtClean="0"/>
              <a:t>de </a:t>
            </a:r>
            <a:r>
              <a:rPr lang="fr-FR" dirty="0" smtClean="0"/>
              <a:t>Ses prophètes comme étant des frères pour leurs peuples bien </a:t>
            </a:r>
            <a:r>
              <a:rPr lang="fr-FR" dirty="0" smtClean="0"/>
              <a:t>que </a:t>
            </a:r>
          </a:p>
          <a:p>
            <a:pPr algn="just">
              <a:buNone/>
            </a:pPr>
            <a:r>
              <a:rPr lang="fr-FR" dirty="0" smtClean="0"/>
              <a:t>ces </a:t>
            </a:r>
            <a:r>
              <a:rPr lang="fr-FR" dirty="0" smtClean="0"/>
              <a:t>derniers aient rejeté farouchement leur appel. Regardez comment </a:t>
            </a:r>
            <a:endParaRPr lang="fr-FR" dirty="0" smtClean="0"/>
          </a:p>
          <a:p>
            <a:pPr algn="just">
              <a:buNone/>
            </a:pPr>
            <a:r>
              <a:rPr lang="fr-FR" dirty="0" smtClean="0"/>
              <a:t>le </a:t>
            </a:r>
            <a:r>
              <a:rPr lang="fr-FR" dirty="0" smtClean="0"/>
              <a:t>Coran affirme ce lien de fraternité entre les prophètes et leurs peuples non </a:t>
            </a:r>
            <a:endParaRPr lang="fr-FR" dirty="0" smtClean="0"/>
          </a:p>
          <a:p>
            <a:pPr algn="just">
              <a:buNone/>
            </a:pPr>
            <a:r>
              <a:rPr lang="fr-FR" dirty="0" smtClean="0"/>
              <a:t>croyants </a:t>
            </a:r>
            <a:r>
              <a:rPr lang="fr-FR" dirty="0" smtClean="0"/>
              <a:t>: « Lorsque Noé, leur frère, leur dit : "Ne craindrez-vous pas [Allah]? </a:t>
            </a:r>
            <a:endParaRPr lang="fr-FR" dirty="0" smtClean="0"/>
          </a:p>
          <a:p>
            <a:pPr algn="just">
              <a:buNone/>
            </a:pPr>
            <a:r>
              <a:rPr lang="fr-FR" dirty="0" smtClean="0"/>
              <a:t>Je </a:t>
            </a:r>
            <a:r>
              <a:rPr lang="fr-FR" dirty="0" smtClean="0"/>
              <a:t>suis pour vous un messager digne de confiance. » (</a:t>
            </a:r>
            <a:r>
              <a:rPr lang="fr-FR" dirty="0" err="1" smtClean="0"/>
              <a:t>Ashuarâa</a:t>
            </a:r>
            <a:r>
              <a:rPr lang="fr-FR" dirty="0" smtClean="0"/>
              <a:t> : 105-107). « </a:t>
            </a:r>
            <a:endParaRPr lang="fr-FR" dirty="0" smtClean="0"/>
          </a:p>
          <a:p>
            <a:pPr algn="just">
              <a:buNone/>
            </a:pPr>
            <a:r>
              <a:rPr lang="fr-FR" dirty="0" smtClean="0"/>
              <a:t>Et </a:t>
            </a:r>
            <a:r>
              <a:rPr lang="fr-FR" dirty="0" smtClean="0"/>
              <a:t>aux gens de ‘</a:t>
            </a:r>
            <a:r>
              <a:rPr lang="fr-FR" dirty="0" err="1" smtClean="0"/>
              <a:t>Aad</a:t>
            </a:r>
            <a:r>
              <a:rPr lang="fr-FR" dirty="0" smtClean="0"/>
              <a:t>,  fut envoyé leur frère </a:t>
            </a:r>
            <a:r>
              <a:rPr lang="fr-FR" dirty="0" err="1" smtClean="0"/>
              <a:t>Hûd</a:t>
            </a:r>
            <a:r>
              <a:rPr lang="fr-FR" dirty="0" smtClean="0"/>
              <a:t> »[9], « Et aux gens de </a:t>
            </a:r>
            <a:r>
              <a:rPr lang="fr-FR" dirty="0" err="1" smtClean="0"/>
              <a:t>Thamûd</a:t>
            </a:r>
            <a:r>
              <a:rPr lang="fr-FR" dirty="0" smtClean="0"/>
              <a:t>, </a:t>
            </a:r>
            <a:endParaRPr lang="fr-FR" dirty="0" smtClean="0"/>
          </a:p>
          <a:p>
            <a:pPr algn="just">
              <a:buNone/>
            </a:pPr>
            <a:r>
              <a:rPr lang="fr-FR" dirty="0" smtClean="0"/>
              <a:t>fut </a:t>
            </a:r>
            <a:r>
              <a:rPr lang="fr-FR" dirty="0" smtClean="0"/>
              <a:t>envoyé leur frère </a:t>
            </a:r>
            <a:r>
              <a:rPr lang="fr-FR" dirty="0" err="1" smtClean="0"/>
              <a:t>Salih</a:t>
            </a:r>
            <a:r>
              <a:rPr lang="fr-FR" dirty="0" smtClean="0"/>
              <a:t> »[10], « Et aux habitants de </a:t>
            </a:r>
            <a:r>
              <a:rPr lang="fr-FR" dirty="0" err="1" smtClean="0"/>
              <a:t>Madyan</a:t>
            </a:r>
            <a:r>
              <a:rPr lang="fr-FR" dirty="0" smtClean="0"/>
              <a:t>, fut envoyé </a:t>
            </a:r>
            <a:r>
              <a:rPr lang="fr-FR" dirty="0" smtClean="0"/>
              <a:t>l</a:t>
            </a:r>
          </a:p>
          <a:p>
            <a:pPr algn="just">
              <a:buNone/>
            </a:pPr>
            <a:r>
              <a:rPr lang="fr-FR" dirty="0" err="1" smtClean="0"/>
              <a:t>eur</a:t>
            </a:r>
            <a:r>
              <a:rPr lang="fr-FR" dirty="0" smtClean="0"/>
              <a:t> </a:t>
            </a:r>
            <a:r>
              <a:rPr lang="fr-FR" dirty="0" smtClean="0"/>
              <a:t>frère </a:t>
            </a:r>
            <a:r>
              <a:rPr lang="fr-FR" dirty="0" err="1" smtClean="0"/>
              <a:t>Shu’ayb</a:t>
            </a:r>
            <a:r>
              <a:rPr lang="fr-FR" dirty="0" smtClean="0"/>
              <a:t> »[11]. Ces versets énoncent très clairement le principe de la </a:t>
            </a:r>
            <a:endParaRPr lang="fr-FR" dirty="0" smtClean="0"/>
          </a:p>
          <a:p>
            <a:pPr algn="just">
              <a:buNone/>
            </a:pPr>
            <a:r>
              <a:rPr lang="fr-FR" dirty="0" smtClean="0"/>
              <a:t>fraternité </a:t>
            </a:r>
            <a:r>
              <a:rPr lang="fr-FR" dirty="0" smtClean="0"/>
              <a:t>humaine</a:t>
            </a:r>
            <a:r>
              <a:rPr lang="ar-SA" dirty="0" smtClean="0"/>
              <a:t>.</a:t>
            </a:r>
            <a:endParaRPr lang="fr-FR" dirty="0" smtClean="0"/>
          </a:p>
          <a:p>
            <a:pPr>
              <a:buNone/>
            </a:pPr>
            <a:r>
              <a:rPr lang="ar-SA" dirty="0" smtClean="0"/>
              <a:t>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7064</Words>
  <Application>Microsoft Office PowerPoint</Application>
  <PresentationFormat>Affichage à l'écran (4:3)</PresentationFormat>
  <Paragraphs>244</Paragraphs>
  <Slides>71</Slides>
  <Notes>0</Notes>
  <HiddenSlides>0</HiddenSlides>
  <MMClips>0</MMClips>
  <ScaleCrop>false</ScaleCrop>
  <HeadingPairs>
    <vt:vector size="4" baseType="variant">
      <vt:variant>
        <vt:lpstr>Thème</vt:lpstr>
      </vt:variant>
      <vt:variant>
        <vt:i4>1</vt:i4>
      </vt:variant>
      <vt:variant>
        <vt:lpstr>Titres des diapositives</vt:lpstr>
      </vt:variant>
      <vt:variant>
        <vt:i4>71</vt:i4>
      </vt:variant>
    </vt:vector>
  </HeadingPairs>
  <TitlesOfParts>
    <vt:vector size="72" baseType="lpstr">
      <vt:lpstr>Thème Office</vt:lpstr>
      <vt:lpstr> أسس نظرة التسامح لدى المسلمين في التعامل مع الآخرين</vt:lpstr>
      <vt:lpstr>ولقد كرمنا بني آدم</vt:lpstr>
      <vt:lpstr>Allah a honoré l’homme</vt:lpstr>
      <vt:lpstr>Diapositive 4</vt:lpstr>
      <vt:lpstr>2- مبدأ الإخاء الإنساني</vt:lpstr>
      <vt:lpstr>2-Le principe de la fraternité humaine </vt:lpstr>
      <vt:lpstr>Diapositive 7</vt:lpstr>
      <vt:lpstr>Diapositive 8</vt:lpstr>
      <vt:lpstr>Diapositive 9</vt:lpstr>
      <vt:lpstr>3- مبدأ التعايش السلمي </vt:lpstr>
      <vt:lpstr> L’Islam permet un vivre ensemble entre musulmans et non-musulmans  </vt:lpstr>
      <vt:lpstr>Diapositive 12</vt:lpstr>
      <vt:lpstr>Diapositive 13</vt:lpstr>
      <vt:lpstr>Diapositive 14</vt:lpstr>
      <vt:lpstr>Diapositive 15</vt:lpstr>
      <vt:lpstr>Asmâ’ bint Abî Bakr</vt:lpstr>
      <vt:lpstr>Umar ibn al-Khattâb</vt:lpstr>
      <vt:lpstr>Parole de L’imam an-Nawawî</vt:lpstr>
      <vt:lpstr>5 الإنسان حر في عقيدته (لا إكراه في الدين).</vt:lpstr>
      <vt:lpstr>Diapositive 20</vt:lpstr>
      <vt:lpstr>Diapositive 21</vt:lpstr>
      <vt:lpstr>Règle importante  "Ils ne sont pas pareils "  ليسوا سواء </vt:lpstr>
      <vt:lpstr>Diapositive 23</vt:lpstr>
      <vt:lpstr>Diapositive 24</vt:lpstr>
      <vt:lpstr>Diapositive 25</vt:lpstr>
      <vt:lpstr>حلف الفضول</vt:lpstr>
      <vt:lpstr>قام النبي صلى الله عليه وسلم لجنازة لرجل يهودي</vt:lpstr>
      <vt:lpstr>Diapositive 28</vt:lpstr>
      <vt:lpstr>اختيار المصطلحات المناسبة غير المسلمين بدل الكفار</vt:lpstr>
      <vt:lpstr> Non musulman au lieu d’infidèle ou de mécréant  </vt:lpstr>
      <vt:lpstr>Diapositive 31</vt:lpstr>
      <vt:lpstr>مبدأ الحوار والمجادلة بالتي هي أحسن</vt:lpstr>
      <vt:lpstr>حتى مع فرعون Même avec Pharaon</vt:lpstr>
      <vt:lpstr>Diapositive 34</vt:lpstr>
      <vt:lpstr>Diapositive 35</vt:lpstr>
      <vt:lpstr>Diapositive 36</vt:lpstr>
      <vt:lpstr>Diapositive 37</vt:lpstr>
      <vt:lpstr>Diapositive 38</vt:lpstr>
      <vt:lpstr>من قتل معاهدا لم يرح رائحة الجنة</vt:lpstr>
      <vt:lpstr>Diapositive 40</vt:lpstr>
      <vt:lpstr>اعْدِلُوا هُوَ أَقْرَبُ لِلتَّقْوَى</vt:lpstr>
      <vt:lpstr>Diapositive 42</vt:lpstr>
      <vt:lpstr>Le Jihad, c’est quoi exactement?</vt:lpstr>
      <vt:lpstr>Et même pendant la guerre, les musulmans doivent obéir  à des règles très strictes </vt:lpstr>
      <vt:lpstr>Diapositive 45</vt:lpstr>
      <vt:lpstr>إنما رسمتم مذمما ولم ترسموا محمدا</vt:lpstr>
      <vt:lpstr>Diapositive 47</vt:lpstr>
      <vt:lpstr>التوجيه القرآني في التعامل مع من  يسيئ للنبي صلى الله عليه وسلم </vt:lpstr>
      <vt:lpstr>((Nous t’avons effectivement défendu vis-à-vis des railleurs</vt:lpstr>
      <vt:lpstr>Diapositive 50</vt:lpstr>
      <vt:lpstr>Diapositive 51</vt:lpstr>
      <vt:lpstr>Diapositive 52</vt:lpstr>
      <vt:lpstr>Diapositive 53</vt:lpstr>
      <vt:lpstr>كل الرسل تعرضوا للإستهزاء والسخرية</vt:lpstr>
      <vt:lpstr>كيف ننصر نبينا وديننا  </vt:lpstr>
      <vt:lpstr>قواعد شرعية</vt:lpstr>
      <vt:lpstr>Diapositive 57</vt:lpstr>
      <vt:lpstr>Diapositive 58</vt:lpstr>
      <vt:lpstr>Diapositive 59</vt:lpstr>
      <vt:lpstr>jihad</vt:lpstr>
      <vt:lpstr>Le Jihâd est l’un des aspects                 les plus mal compris</vt:lpstr>
      <vt:lpstr>Qu’est-ce que le Jihâd ? </vt:lpstr>
      <vt:lpstr>Diapositive 63</vt:lpstr>
      <vt:lpstr>شيخ الإسلام ابن تيمية -رحمه الله-</vt:lpstr>
      <vt:lpstr>Diapositive 65</vt:lpstr>
      <vt:lpstr>Protéger les faibles : </vt:lpstr>
      <vt:lpstr>تعريف ابن بية</vt:lpstr>
      <vt:lpstr>Diapositive 68</vt:lpstr>
      <vt:lpstr>Diapositive 69</vt:lpstr>
      <vt:lpstr>Diapositive 70</vt:lpstr>
      <vt:lpstr>فِقه التعايُش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الأسس الشرعية في التعامل مع غير المسلمين</dc:title>
  <dc:creator>salem12</dc:creator>
  <cp:lastModifiedBy>salem12</cp:lastModifiedBy>
  <cp:revision>69</cp:revision>
  <dcterms:created xsi:type="dcterms:W3CDTF">2014-09-26T20:20:22Z</dcterms:created>
  <dcterms:modified xsi:type="dcterms:W3CDTF">2016-01-22T16:05:33Z</dcterms:modified>
</cp:coreProperties>
</file>