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8" r:id="rId4"/>
    <p:sldId id="268" r:id="rId5"/>
    <p:sldId id="269" r:id="rId6"/>
    <p:sldId id="277" r:id="rId7"/>
    <p:sldId id="275" r:id="rId8"/>
    <p:sldId id="281" r:id="rId9"/>
    <p:sldId id="267" r:id="rId10"/>
    <p:sldId id="257" r:id="rId11"/>
    <p:sldId id="263" r:id="rId12"/>
    <p:sldId id="258" r:id="rId13"/>
    <p:sldId id="279" r:id="rId14"/>
    <p:sldId id="259" r:id="rId15"/>
    <p:sldId id="261" r:id="rId16"/>
    <p:sldId id="283" r:id="rId17"/>
    <p:sldId id="280" r:id="rId18"/>
    <p:sldId id="262" r:id="rId19"/>
    <p:sldId id="266" r:id="rId20"/>
    <p:sldId id="274" r:id="rId21"/>
    <p:sldId id="282" r:id="rId22"/>
    <p:sldId id="273" r:id="rId23"/>
    <p:sldId id="272" r:id="rId24"/>
    <p:sldId id="284" r:id="rId25"/>
    <p:sldId id="271" r:id="rId26"/>
    <p:sldId id="264" r:id="rId27"/>
    <p:sldId id="265"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7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83AE199-48D7-4F80-8EE6-BDAA4F7D939A}" type="datetimeFigureOut">
              <a:rPr lang="fr-FR" smtClean="0"/>
              <a:pPr/>
              <a:t>16/12/2012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50C3E74-D985-4993-A656-CB03DE44E6C9}"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83AE199-48D7-4F80-8EE6-BDAA4F7D939A}" type="datetimeFigureOut">
              <a:rPr lang="fr-FR" smtClean="0"/>
              <a:pPr/>
              <a:t>16/12/2012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50C3E74-D985-4993-A656-CB03DE44E6C9}"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83AE199-48D7-4F80-8EE6-BDAA4F7D939A}" type="datetimeFigureOut">
              <a:rPr lang="fr-FR" smtClean="0"/>
              <a:pPr/>
              <a:t>16/12/2012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50C3E74-D985-4993-A656-CB03DE44E6C9}"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83AE199-48D7-4F80-8EE6-BDAA4F7D939A}" type="datetimeFigureOut">
              <a:rPr lang="fr-FR" smtClean="0"/>
              <a:pPr/>
              <a:t>16/12/2012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50C3E74-D985-4993-A656-CB03DE44E6C9}"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83AE199-48D7-4F80-8EE6-BDAA4F7D939A}" type="datetimeFigureOut">
              <a:rPr lang="fr-FR" smtClean="0"/>
              <a:pPr/>
              <a:t>16/12/2012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50C3E74-D985-4993-A656-CB03DE44E6C9}"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83AE199-48D7-4F80-8EE6-BDAA4F7D939A}" type="datetimeFigureOut">
              <a:rPr lang="fr-FR" smtClean="0"/>
              <a:pPr/>
              <a:t>16/12/2012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50C3E74-D985-4993-A656-CB03DE44E6C9}"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83AE199-48D7-4F80-8EE6-BDAA4F7D939A}" type="datetimeFigureOut">
              <a:rPr lang="fr-FR" smtClean="0"/>
              <a:pPr/>
              <a:t>16/12/2012</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950C3E74-D985-4993-A656-CB03DE44E6C9}"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83AE199-48D7-4F80-8EE6-BDAA4F7D939A}" type="datetimeFigureOut">
              <a:rPr lang="fr-FR" smtClean="0"/>
              <a:pPr/>
              <a:t>16/12/2012</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950C3E74-D985-4993-A656-CB03DE44E6C9}"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83AE199-48D7-4F80-8EE6-BDAA4F7D939A}" type="datetimeFigureOut">
              <a:rPr lang="fr-FR" smtClean="0"/>
              <a:pPr/>
              <a:t>16/12/2012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50C3E74-D985-4993-A656-CB03DE44E6C9}"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83AE199-48D7-4F80-8EE6-BDAA4F7D939A}" type="datetimeFigureOut">
              <a:rPr lang="fr-FR" smtClean="0"/>
              <a:pPr/>
              <a:t>16/12/2012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50C3E74-D985-4993-A656-CB03DE44E6C9}"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83AE199-48D7-4F80-8EE6-BDAA4F7D939A}" type="datetimeFigureOut">
              <a:rPr lang="fr-FR" smtClean="0"/>
              <a:pPr/>
              <a:t>16/12/2012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50C3E74-D985-4993-A656-CB03DE44E6C9}"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AE199-48D7-4F80-8EE6-BDAA4F7D939A}" type="datetimeFigureOut">
              <a:rPr lang="fr-FR" smtClean="0"/>
              <a:pPr/>
              <a:t>16/12/2012</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C3E74-D985-4993-A656-CB03DE44E6C9}"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59832" y="2492896"/>
            <a:ext cx="278954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فقه الدين 9</a:t>
            </a:r>
            <a:endParaRPr lang="fr-F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ectangle 6"/>
          <p:cNvSpPr/>
          <p:nvPr/>
        </p:nvSpPr>
        <p:spPr>
          <a:xfrm>
            <a:off x="2699792" y="3356992"/>
            <a:ext cx="3600400" cy="923330"/>
          </a:xfrm>
          <a:prstGeom prst="rect">
            <a:avLst/>
          </a:prstGeom>
          <a:noFill/>
        </p:spPr>
        <p:txBody>
          <a:bodyPr wrap="square" lIns="91440" tIns="45720" rIns="91440" bIns="45720">
            <a:spAutoFit/>
          </a:bodyPr>
          <a:lstStyle/>
          <a:p>
            <a:pPr algn="ctr"/>
            <a:r>
              <a:rPr lang="ar-SA"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الحياء</a:t>
            </a:r>
            <a:endParaRPr lang="fr-FR"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8" name="Rectangle 7"/>
          <p:cNvSpPr/>
          <p:nvPr/>
        </p:nvSpPr>
        <p:spPr>
          <a:xfrm>
            <a:off x="1547664" y="4509120"/>
            <a:ext cx="5999848"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r-CA" sz="5400" b="1" cap="none" spc="0" dirty="0" smtClean="0">
                <a:ln/>
                <a:solidFill>
                  <a:schemeClr val="accent3"/>
                </a:solidFill>
                <a:effectLst/>
              </a:rPr>
              <a:t>La </a:t>
            </a:r>
            <a:r>
              <a:rPr lang="fr-CA" sz="5400" b="1" cap="none" spc="0" dirty="0">
                <a:ln/>
                <a:solidFill>
                  <a:schemeClr val="accent3"/>
                </a:solidFill>
                <a:effectLst/>
              </a:rPr>
              <a:t>pudeur (Al Haya</a:t>
            </a:r>
            <a:r>
              <a:rPr lang="fr-CA" sz="5400" b="1" cap="none" spc="0" dirty="0" smtClean="0">
                <a:ln/>
                <a:solidFill>
                  <a:schemeClr val="accent3"/>
                </a:solidFill>
                <a:effectLst/>
              </a:rPr>
              <a:t>’</a:t>
            </a:r>
            <a:r>
              <a:rPr lang="fr-FR" sz="5400" b="1" cap="none" spc="0" dirty="0">
                <a:ln/>
                <a:solidFill>
                  <a:schemeClr val="accent3"/>
                </a:solidFill>
                <a:effectLst/>
              </a:rPr>
              <a:t>)</a:t>
            </a:r>
            <a:endParaRPr lang="fr-FR" sz="5400" b="1" cap="none" spc="0" dirty="0">
              <a:ln/>
              <a:solidFill>
                <a:schemeClr val="accent3"/>
              </a:solidFill>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الْحَيَاء شُعْبة مِن الإيمان</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Espace réservé du contenu 2"/>
          <p:cNvSpPr>
            <a:spLocks noGrp="1"/>
          </p:cNvSpPr>
          <p:nvPr>
            <p:ph idx="1"/>
          </p:nvPr>
        </p:nvSpPr>
        <p:spPr/>
        <p:txBody>
          <a:bodyPr>
            <a:normAutofit fontScale="77500" lnSpcReduction="20000"/>
          </a:bodyPr>
          <a:lstStyle/>
          <a:p>
            <a:pPr algn="just" rtl="1"/>
            <a:r>
              <a:rPr lang="ar-SA" dirty="0" smtClean="0"/>
              <a:t>قال رسول الله صلى الله عليه وسلم: الإيمان بضع وسَبعون شُعبة، والْحَيَاء شُعْبة مِن </a:t>
            </a:r>
            <a:r>
              <a:rPr lang="ar-SA" dirty="0" smtClean="0"/>
              <a:t>الإيمان.</a:t>
            </a:r>
            <a:r>
              <a:rPr lang="ar-SA" dirty="0" smtClean="0"/>
              <a:t> رواه البخاري ومسلم</a:t>
            </a:r>
          </a:p>
          <a:p>
            <a:pPr algn="just"/>
            <a:r>
              <a:rPr lang="fr-CA" dirty="0" smtClean="0"/>
              <a:t>Le </a:t>
            </a:r>
            <a:r>
              <a:rPr lang="fr-CA" dirty="0"/>
              <a:t>prophète, paix et bénédiction sur lui, dit : </a:t>
            </a:r>
            <a:r>
              <a:rPr lang="fr-CA" b="1" i="1" dirty="0"/>
              <a:t>«La foi comporte à peu près soixante branches et la pudeur en est une.»</a:t>
            </a:r>
            <a:r>
              <a:rPr lang="fr-CA" dirty="0"/>
              <a:t> </a:t>
            </a:r>
            <a:r>
              <a:rPr lang="fr-FR" dirty="0" smtClean="0"/>
              <a:t>(D’après Abû </a:t>
            </a:r>
            <a:r>
              <a:rPr lang="fr-FR" dirty="0" smtClean="0"/>
              <a:t>Hurayrah</a:t>
            </a:r>
            <a:r>
              <a:rPr lang="fr-FR" dirty="0" smtClean="0"/>
              <a:t>, et rapporté par </a:t>
            </a:r>
            <a:r>
              <a:rPr lang="fr-FR" dirty="0" smtClean="0"/>
              <a:t>Muslim</a:t>
            </a:r>
            <a:r>
              <a:rPr lang="fr-FR" dirty="0" smtClean="0"/>
              <a:t>).</a:t>
            </a:r>
            <a:endParaRPr lang="fr-CA" dirty="0" smtClean="0"/>
          </a:p>
          <a:p>
            <a:pPr algn="just"/>
            <a:r>
              <a:rPr lang="fr-CA" dirty="0"/>
              <a:t>Le plus intéressant dans ce hadith est que le prophète, paix et bénédiction sur lui, n’a pas cité les soixante autres branches mais il a tenu à préciser la pudeur comme </a:t>
            </a:r>
            <a:r>
              <a:rPr lang="fr-CA" dirty="0" smtClean="0"/>
              <a:t>branche</a:t>
            </a:r>
          </a:p>
          <a:p>
            <a:pPr algn="just"/>
            <a:r>
              <a:rPr lang="fr-CA" dirty="0" smtClean="0"/>
              <a:t>La </a:t>
            </a:r>
            <a:r>
              <a:rPr lang="fr-CA" dirty="0"/>
              <a:t>pudeur permet la maîtrise des autres valeurs morales. </a:t>
            </a:r>
            <a:endParaRPr lang="fr-CA" dirty="0" smtClean="0"/>
          </a:p>
          <a:p>
            <a:pPr algn="just"/>
            <a:r>
              <a:rPr lang="fr-CA" dirty="0" smtClean="0"/>
              <a:t>Alors</a:t>
            </a:r>
            <a:r>
              <a:rPr lang="fr-CA" dirty="0"/>
              <a:t>, aies de la pudeur et tu auras de la foi.</a:t>
            </a:r>
            <a:endParaRPr lang="fr-FR" dirty="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الْحَيَاءَ </a:t>
            </a:r>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مِنْ الإِيمَانِ</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Espace réservé du contenu 2"/>
          <p:cNvSpPr>
            <a:spLocks noGrp="1"/>
          </p:cNvSpPr>
          <p:nvPr>
            <p:ph idx="1"/>
          </p:nvPr>
        </p:nvSpPr>
        <p:spPr/>
        <p:txBody>
          <a:bodyPr>
            <a:normAutofit lnSpcReduction="10000"/>
          </a:bodyPr>
          <a:lstStyle/>
          <a:p>
            <a:pPr algn="just" rtl="1"/>
            <a:r>
              <a:rPr lang="ar-SA" dirty="0" smtClean="0"/>
              <a:t>وحِين مَرَّ رَسُولُ اللَّهِ صَلَّى اللَّهُ عَلَيْهِ وَسَلَّمَ عَلَى رَجُلٍ مِنْ الأَنْصَارِ وَهُوَ يَعِظُ أَخَاهُ فِي </a:t>
            </a:r>
            <a:r>
              <a:rPr lang="ar-SA" dirty="0" smtClean="0"/>
              <a:t>الْحَيَاءِ..</a:t>
            </a:r>
            <a:r>
              <a:rPr lang="ar-SA" dirty="0" smtClean="0"/>
              <a:t> فَقَالَ رَسُولُ اللَّهِ صَلَّى اللَّهُ عَلَيْهِ وَسَلَّمَ: </a:t>
            </a:r>
            <a:r>
              <a:rPr lang="ar-SA" dirty="0" smtClean="0"/>
              <a:t>دَعْهُ</a:t>
            </a:r>
            <a:r>
              <a:rPr lang="ar-SA" dirty="0" smtClean="0"/>
              <a:t> فَإِنَّ الْحَيَاءَ مِنْ </a:t>
            </a:r>
            <a:r>
              <a:rPr lang="ar-SA" dirty="0" smtClean="0"/>
              <a:t>الإِيمَانِ.</a:t>
            </a:r>
            <a:r>
              <a:rPr lang="ar-SA" dirty="0" smtClean="0"/>
              <a:t> رواه البخاري ومسلم </a:t>
            </a:r>
          </a:p>
          <a:p>
            <a:pPr algn="just"/>
            <a:r>
              <a:rPr lang="fr-CA" dirty="0" smtClean="0"/>
              <a:t>Un </a:t>
            </a:r>
            <a:r>
              <a:rPr lang="fr-CA" dirty="0"/>
              <a:t>jour, le prophète paix et bénédiction sur lui entendit un homme des </a:t>
            </a:r>
            <a:r>
              <a:rPr lang="fr-CA" dirty="0"/>
              <a:t>Ançar</a:t>
            </a:r>
            <a:r>
              <a:rPr lang="fr-CA" dirty="0"/>
              <a:t> (Habitants de Médine) donner des conseils à son frère sur la pudeur. L’écoutant, le prophète, paix et bénédiction sur lui, lui a dit : Laisse-le car la pudeur fait partie de la foi.</a:t>
            </a:r>
            <a:endParaRPr lang="fr-FR" dirty="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الحياء مقرون بالإيمان</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Espace réservé du contenu 2"/>
          <p:cNvSpPr>
            <a:spLocks noGrp="1"/>
          </p:cNvSpPr>
          <p:nvPr>
            <p:ph idx="1"/>
          </p:nvPr>
        </p:nvSpPr>
        <p:spPr>
          <a:xfrm>
            <a:off x="395536" y="1628800"/>
            <a:ext cx="8229600" cy="4525963"/>
          </a:xfrm>
        </p:spPr>
        <p:txBody>
          <a:bodyPr>
            <a:normAutofit/>
          </a:bodyPr>
          <a:lstStyle/>
          <a:p>
            <a:pPr algn="just" rtl="1"/>
            <a:r>
              <a:rPr lang="ar-SA" dirty="0" smtClean="0"/>
              <a:t>قال عليه الصلاة </a:t>
            </a:r>
            <a:r>
              <a:rPr lang="ar-SA" dirty="0" smtClean="0"/>
              <a:t>والسلام: </a:t>
            </a:r>
            <a:r>
              <a:rPr lang="ar-SA" dirty="0" smtClean="0"/>
              <a:t>(الْحَياء والإيمان قُرِنا جَميعًا، فإذا رُفِع أحدهما رُفِع الآخر</a:t>
            </a:r>
            <a:r>
              <a:rPr lang="ar-SA" dirty="0" smtClean="0"/>
              <a:t>).</a:t>
            </a:r>
            <a:r>
              <a:rPr lang="ar-SA" dirty="0" smtClean="0"/>
              <a:t> رواه الحاكم وصححه الألباني</a:t>
            </a:r>
          </a:p>
          <a:p>
            <a:pPr algn="just"/>
            <a:endParaRPr lang="ar-SA" dirty="0" smtClean="0"/>
          </a:p>
          <a:p>
            <a:pPr algn="just"/>
            <a:r>
              <a:rPr lang="fr-CA" dirty="0" smtClean="0"/>
              <a:t>Le </a:t>
            </a:r>
            <a:r>
              <a:rPr lang="fr-CA" dirty="0"/>
              <a:t>prophète, paix et bénédiction sur lui, dit : </a:t>
            </a:r>
            <a:r>
              <a:rPr lang="ar-SA" dirty="0" smtClean="0"/>
              <a:t> </a:t>
            </a:r>
            <a:r>
              <a:rPr lang="fr-FR" i="1" dirty="0" smtClean="0"/>
              <a:t>« La pudeur et la foi vont de paire, lorsque l’une des deux disparaît l’autre disparaît également »</a:t>
            </a:r>
            <a:r>
              <a:rPr lang="fr-FR" dirty="0" smtClean="0"/>
              <a:t> (</a:t>
            </a:r>
            <a:r>
              <a:rPr lang="fr-FR" dirty="0" smtClean="0"/>
              <a:t>Bukhari</a:t>
            </a:r>
            <a:r>
              <a:rPr lang="fr-FR" dirty="0" smtClean="0"/>
              <a:t>)</a:t>
            </a:r>
            <a:endParaRPr lang="fr-CA"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الحياء لا يأتي إلاَّ بِخَيْر</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Espace réservé du contenu 2"/>
          <p:cNvSpPr>
            <a:spLocks noGrp="1"/>
          </p:cNvSpPr>
          <p:nvPr>
            <p:ph idx="1"/>
          </p:nvPr>
        </p:nvSpPr>
        <p:spPr/>
        <p:txBody>
          <a:bodyPr>
            <a:normAutofit fontScale="92500" lnSpcReduction="20000"/>
          </a:bodyPr>
          <a:lstStyle/>
          <a:p>
            <a:pPr algn="r" rtl="1"/>
            <a:r>
              <a:rPr lang="ar-SA" dirty="0" smtClean="0"/>
              <a:t>قال عليه الصلاة </a:t>
            </a:r>
            <a:r>
              <a:rPr lang="ar-SA" dirty="0" smtClean="0"/>
              <a:t>والسلام: </a:t>
            </a:r>
            <a:r>
              <a:rPr lang="ar-SA" dirty="0" smtClean="0"/>
              <a:t>[الحياء لا يأتي إلاَّ بِخَيْر</a:t>
            </a:r>
            <a:r>
              <a:rPr lang="ar-SA" dirty="0" smtClean="0"/>
              <a:t>].</a:t>
            </a:r>
            <a:r>
              <a:rPr lang="ar-SA" dirty="0" smtClean="0"/>
              <a:t> رواه البخاري </a:t>
            </a:r>
            <a:r>
              <a:rPr lang="ar-SA" dirty="0" smtClean="0"/>
              <a:t>ومسلم.</a:t>
            </a:r>
            <a:r>
              <a:rPr lang="ar-SA" dirty="0" smtClean="0"/>
              <a:t> </a:t>
            </a:r>
          </a:p>
          <a:p>
            <a:pPr algn="r" rtl="1"/>
            <a:r>
              <a:rPr lang="ar-SA" dirty="0" smtClean="0"/>
              <a:t>وفي رواية لمسلم: قال رسول الله صلى الله عليه </a:t>
            </a:r>
            <a:r>
              <a:rPr lang="ar-SA" dirty="0" smtClean="0"/>
              <a:t>وسلم: </a:t>
            </a:r>
            <a:r>
              <a:rPr lang="ar-SA" dirty="0" smtClean="0"/>
              <a:t>[الحياء خَير كُله</a:t>
            </a:r>
            <a:r>
              <a:rPr lang="ar-SA" dirty="0" smtClean="0"/>
              <a:t>]</a:t>
            </a:r>
            <a:endParaRPr lang="ar-SA" dirty="0" smtClean="0"/>
          </a:p>
          <a:p>
            <a:pPr algn="just"/>
            <a:r>
              <a:rPr lang="fr-FR" i="1" dirty="0" smtClean="0"/>
              <a:t>« La pudeur, dans tous ses aspects, est un  bien »</a:t>
            </a:r>
            <a:r>
              <a:rPr lang="fr-FR" dirty="0" smtClean="0"/>
              <a:t> (</a:t>
            </a:r>
            <a:r>
              <a:rPr lang="fr-FR" dirty="0" smtClean="0"/>
              <a:t>Muslim</a:t>
            </a:r>
            <a:r>
              <a:rPr lang="fr-FR" dirty="0" smtClean="0"/>
              <a:t>).</a:t>
            </a:r>
            <a:r>
              <a:rPr lang="fr-CA" dirty="0" smtClean="0"/>
              <a:t> </a:t>
            </a:r>
            <a:endParaRPr lang="ar-SA" dirty="0" smtClean="0"/>
          </a:p>
          <a:p>
            <a:pPr algn="just"/>
            <a:r>
              <a:rPr lang="fr-CA" dirty="0" smtClean="0"/>
              <a:t>Autrement dit, la conséquence de la pudeur est toujours positive</a:t>
            </a:r>
            <a:endParaRPr lang="ar-SA" dirty="0" smtClean="0"/>
          </a:p>
          <a:p>
            <a:pPr algn="just" rtl="1"/>
            <a:r>
              <a:rPr lang="ar-SA" dirty="0" smtClean="0"/>
              <a:t>قال ابن القيم: الحياء هو أصْل كُلّ خَير، وذَهابه ذَهَاب الْخَير أجْمَعه.</a:t>
            </a:r>
            <a:endParaRPr lang="fr-FR" dirty="0" smtClean="0"/>
          </a:p>
          <a:p>
            <a:pPr algn="l"/>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smtClean="0"/>
              <a:t>الحياء من الإيمان، والإيمان في الجنة</a:t>
            </a:r>
            <a:endParaRPr lang="fr-FR" dirty="0"/>
          </a:p>
        </p:txBody>
      </p:sp>
      <p:sp>
        <p:nvSpPr>
          <p:cNvPr id="3" name="Espace réservé du contenu 2"/>
          <p:cNvSpPr>
            <a:spLocks noGrp="1"/>
          </p:cNvSpPr>
          <p:nvPr>
            <p:ph idx="1"/>
          </p:nvPr>
        </p:nvSpPr>
        <p:spPr/>
        <p:txBody>
          <a:bodyPr>
            <a:normAutofit fontScale="92500"/>
          </a:bodyPr>
          <a:lstStyle/>
          <a:p>
            <a:pPr algn="r" rtl="1"/>
            <a:r>
              <a:rPr lang="ar-SA" dirty="0" smtClean="0"/>
              <a:t>وعن أبي هريرة رضي الله عنه قال: قال رسول الله صلى الله عليه </a:t>
            </a:r>
            <a:r>
              <a:rPr lang="ar-SA" dirty="0" smtClean="0"/>
              <a:t>وسلم: (</a:t>
            </a:r>
            <a:r>
              <a:rPr lang="fr-FR" dirty="0" smtClean="0"/>
              <a:t> </a:t>
            </a:r>
            <a:r>
              <a:rPr lang="ar-SA" dirty="0" smtClean="0"/>
              <a:t>الحياء من الإيمان، والإيمان في الجنة، </a:t>
            </a:r>
            <a:r>
              <a:rPr lang="ar-SA" dirty="0" smtClean="0"/>
              <a:t>والبذاء</a:t>
            </a:r>
            <a:r>
              <a:rPr lang="ar-SA" dirty="0" smtClean="0"/>
              <a:t> من الجفاء، والجفاء في النار) رواه الترمذي</a:t>
            </a:r>
            <a:r>
              <a:rPr lang="fr-FR" dirty="0" smtClean="0"/>
              <a:t> </a:t>
            </a:r>
            <a:r>
              <a:rPr lang="ar-SA" dirty="0" smtClean="0"/>
              <a:t>وقال حسن صحيح ومعنى </a:t>
            </a:r>
            <a:r>
              <a:rPr lang="ar-SA" dirty="0" smtClean="0"/>
              <a:t>البذاء</a:t>
            </a:r>
            <a:r>
              <a:rPr lang="ar-SA" dirty="0" smtClean="0"/>
              <a:t>: الفُحش في الكلام</a:t>
            </a:r>
          </a:p>
          <a:p>
            <a:r>
              <a:rPr lang="fr-CA" dirty="0" smtClean="0"/>
              <a:t>Le </a:t>
            </a:r>
            <a:r>
              <a:rPr lang="fr-CA" dirty="0"/>
              <a:t>prophète, paix et bénédiction sur lui, dit aussi : </a:t>
            </a:r>
            <a:r>
              <a:rPr lang="fr-CA" b="1" i="1" dirty="0"/>
              <a:t>«la pudeur fait partie de la foi et la foi mène au paradis. La grossièreté, la bassesse et de la rudesse et les vices sont de la sévérité et la sévérité est dans l’enfer : la rudesse d’un cœur. »</a:t>
            </a:r>
            <a:endParaRPr lang="fr-FR" dirty="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خُلُق الإسلام الحياء</a:t>
            </a:r>
            <a:endParaRPr lang="fr-F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Espace réservé du contenu 2"/>
          <p:cNvSpPr>
            <a:spLocks noGrp="1"/>
          </p:cNvSpPr>
          <p:nvPr>
            <p:ph idx="1"/>
          </p:nvPr>
        </p:nvSpPr>
        <p:spPr/>
        <p:txBody>
          <a:bodyPr>
            <a:normAutofit fontScale="92500"/>
          </a:bodyPr>
          <a:lstStyle/>
          <a:p>
            <a:pPr algn="just" rtl="1"/>
            <a:r>
              <a:rPr lang="ar-SA" dirty="0" smtClean="0"/>
              <a:t>قال عليه الصلاة </a:t>
            </a:r>
            <a:r>
              <a:rPr lang="ar-SA" dirty="0" smtClean="0"/>
              <a:t>والسلام:</a:t>
            </a:r>
            <a:r>
              <a:rPr lang="ar-SA" dirty="0" smtClean="0"/>
              <a:t>(إنَّ لِكُلّ دِين خُلُقًا، وخُلُق الإسلام الحياء</a:t>
            </a:r>
            <a:r>
              <a:rPr lang="ar-SA" dirty="0" smtClean="0"/>
              <a:t>).</a:t>
            </a:r>
            <a:r>
              <a:rPr lang="ar-SA" dirty="0" smtClean="0"/>
              <a:t> رواه ابن ماجه، وقال الشيخ الألباني: حسن</a:t>
            </a:r>
          </a:p>
          <a:p>
            <a:pPr algn="just"/>
            <a:r>
              <a:rPr lang="fr-CA" dirty="0" smtClean="0"/>
              <a:t>Le </a:t>
            </a:r>
            <a:r>
              <a:rPr lang="fr-CA" dirty="0"/>
              <a:t>prophète, que la paix et la bénédiction lui soient accordées, dit aussi : </a:t>
            </a:r>
            <a:r>
              <a:rPr lang="fr-CA" b="1" i="1" dirty="0"/>
              <a:t>«chaque religion possède sa valeur morale et celle de l’islam est la pudeur».</a:t>
            </a:r>
            <a:r>
              <a:rPr lang="fr-CA" dirty="0"/>
              <a:t> Cela veut-il dire que dans l’Islam il n’y a que la pudeur comme valeur morale? La réponse est non. La pudeur est la valeur la plus complète et la plus glorifiée dans l’Islam.</a:t>
            </a:r>
            <a:endParaRPr lang="fr-FR" dirty="0"/>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ar-SA" b="1" dirty="0" smtClean="0">
                <a:solidFill>
                  <a:schemeClr val="accent3">
                    <a:lumMod val="50000"/>
                  </a:schemeClr>
                </a:solidFill>
              </a:rPr>
              <a:t>أربع </a:t>
            </a:r>
            <a:r>
              <a:rPr lang="ar-SA" b="1" dirty="0" smtClean="0">
                <a:solidFill>
                  <a:schemeClr val="accent3">
                    <a:lumMod val="50000"/>
                  </a:schemeClr>
                </a:solidFill>
              </a:rPr>
              <a:t>من سنن المرسلين</a:t>
            </a:r>
            <a:endParaRPr lang="fr-FR" b="1" dirty="0">
              <a:solidFill>
                <a:schemeClr val="accent3">
                  <a:lumMod val="50000"/>
                </a:schemeClr>
              </a:solidFill>
            </a:endParaRPr>
          </a:p>
        </p:txBody>
      </p:sp>
      <p:sp>
        <p:nvSpPr>
          <p:cNvPr id="3" name="Espace réservé du contenu 2"/>
          <p:cNvSpPr>
            <a:spLocks noGrp="1"/>
          </p:cNvSpPr>
          <p:nvPr>
            <p:ph idx="1"/>
          </p:nvPr>
        </p:nvSpPr>
        <p:spPr>
          <a:xfrm>
            <a:off x="539552" y="2204864"/>
            <a:ext cx="8229600" cy="3949899"/>
          </a:xfrm>
        </p:spPr>
        <p:txBody>
          <a:bodyPr/>
          <a:lstStyle/>
          <a:p>
            <a:pPr algn="just" rtl="1"/>
            <a:r>
              <a:rPr lang="ar-SA" dirty="0" smtClean="0"/>
              <a:t>وعن أبي أيوب الأنصاري </a:t>
            </a:r>
            <a:r>
              <a:rPr lang="ar-SA" dirty="0" smtClean="0"/>
              <a:t>رضي </a:t>
            </a:r>
            <a:r>
              <a:rPr lang="ar-SA" dirty="0" smtClean="0"/>
              <a:t>الله </a:t>
            </a:r>
            <a:r>
              <a:rPr lang="ar-SA" dirty="0" smtClean="0"/>
              <a:t>عنه </a:t>
            </a:r>
            <a:r>
              <a:rPr lang="ar-SA" dirty="0" smtClean="0"/>
              <a:t>قال: قال رسول الله </a:t>
            </a:r>
            <a:r>
              <a:rPr lang="ar-SA" dirty="0" smtClean="0"/>
              <a:t>صلى </a:t>
            </a:r>
            <a:r>
              <a:rPr lang="ar-SA" dirty="0" smtClean="0"/>
              <a:t>الله عليه </a:t>
            </a:r>
            <a:r>
              <a:rPr lang="ar-SA" dirty="0" smtClean="0"/>
              <a:t>وسلم:</a:t>
            </a:r>
            <a:r>
              <a:rPr lang="ar-SA" dirty="0" smtClean="0"/>
              <a:t>[أربع </a:t>
            </a:r>
            <a:r>
              <a:rPr lang="ar-SA" dirty="0" smtClean="0"/>
              <a:t>من سنن المرسلين الحياء والختان و التعطر والسواك </a:t>
            </a:r>
            <a:r>
              <a:rPr lang="ar-SA" dirty="0" smtClean="0"/>
              <a:t>والنكاح]	                                                             حديث </a:t>
            </a:r>
            <a:r>
              <a:rPr lang="ar-SA" dirty="0" smtClean="0"/>
              <a:t>حسن رواه الترمذي</a:t>
            </a:r>
            <a:r>
              <a:rPr lang="ar-SA" dirty="0" smtClean="0"/>
              <a:t>.</a:t>
            </a:r>
          </a:p>
          <a:p>
            <a:pPr algn="just"/>
            <a:r>
              <a:rPr lang="fr-FR" i="1" dirty="0" smtClean="0"/>
              <a:t>Quatre qualités des prophètes: La pudeur, </a:t>
            </a:r>
            <a:r>
              <a:rPr lang="fr-FR" i="1" dirty="0" err="1" smtClean="0"/>
              <a:t>khitân</a:t>
            </a:r>
            <a:r>
              <a:rPr lang="fr-FR" dirty="0" smtClean="0"/>
              <a:t> </a:t>
            </a:r>
            <a:r>
              <a:rPr lang="fr-FR" dirty="0" smtClean="0"/>
              <a:t>(circoncision</a:t>
            </a:r>
            <a:r>
              <a:rPr lang="fr-FR" dirty="0" smtClean="0"/>
              <a:t>), se parfumer, </a:t>
            </a:r>
            <a:r>
              <a:rPr lang="fr-FR" dirty="0" err="1" smtClean="0"/>
              <a:t>siwek</a:t>
            </a:r>
            <a:r>
              <a:rPr lang="fr-FR" dirty="0" smtClean="0"/>
              <a:t>, </a:t>
            </a:r>
            <a:r>
              <a:rPr lang="fr-FR" dirty="0" err="1" smtClean="0"/>
              <a:t>nikah</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إذا لم تستح فاصنع ما شئت</a:t>
            </a:r>
            <a:endParaRPr lang="fr-F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Espace réservé du contenu 2"/>
          <p:cNvSpPr>
            <a:spLocks noGrp="1"/>
          </p:cNvSpPr>
          <p:nvPr>
            <p:ph idx="1"/>
          </p:nvPr>
        </p:nvSpPr>
        <p:spPr/>
        <p:txBody>
          <a:bodyPr/>
          <a:lstStyle/>
          <a:p>
            <a:pPr algn="r" rtl="1"/>
            <a:r>
              <a:rPr lang="ar-SA" dirty="0" smtClean="0"/>
              <a:t>وعن أبي مسعود البدري رضي الله عنه  قال:  قال رسول الله صلى الله عليه وسلم </a:t>
            </a:r>
            <a:r>
              <a:rPr lang="fr-FR" dirty="0" smtClean="0"/>
              <a:t>( </a:t>
            </a:r>
            <a:r>
              <a:rPr lang="ar-SA" dirty="0" smtClean="0"/>
              <a:t>إن مما أدرك الناس ن كلام النبوة الأولى إذا لم تستح فاصنع ما شئت) رواه البخاري</a:t>
            </a:r>
          </a:p>
          <a:p>
            <a:r>
              <a:rPr lang="fr-FR" dirty="0" smtClean="0"/>
              <a:t>Il a été rapporté dans un Hadith authentique :</a:t>
            </a:r>
            <a:br>
              <a:rPr lang="fr-FR" dirty="0" smtClean="0"/>
            </a:br>
            <a:r>
              <a:rPr lang="fr-FR" dirty="0" smtClean="0"/>
              <a:t>« </a:t>
            </a:r>
            <a:r>
              <a:rPr lang="fr-FR" dirty="0"/>
              <a:t>Parmi les paroles prophétiques que les gens ont saisies, il y a : Si tu n’as pas de pudeur, fais ce que tu veux</a:t>
            </a:r>
            <a:r>
              <a:rPr lang="fr-FR" dirty="0" smtClean="0"/>
              <a:t> ». </a:t>
            </a:r>
            <a:r>
              <a:rPr lang="fr-FR" sz="2800" dirty="0" smtClean="0"/>
              <a:t>Hadith rapporté par </a:t>
            </a:r>
            <a:r>
              <a:rPr lang="fr-FR" sz="2800" dirty="0" smtClean="0"/>
              <a:t>Boukhari</a:t>
            </a:r>
            <a:r>
              <a:rPr lang="fr-FR" sz="2800" dirty="0" smtClean="0"/>
              <a:t> </a:t>
            </a:r>
            <a:endParaRPr lang="fr-F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r>
              <a:rPr lang="fr-CA" dirty="0"/>
              <a:t>Dans un autre hadith, le prophète, que la paix et la bénédiction lui soient accordées, dit : </a:t>
            </a:r>
            <a:r>
              <a:rPr lang="fr-CA" b="1" i="1" dirty="0"/>
              <a:t>«la valeur morale qui n’a pas été oubliée depuis les premiers messages divins jusqu’à ce jour est la pudeur. En effet, la pudeur est la valeur morale dont tous les prophètes ont fait preuve. Alors, si tu ne peux être pudique, fais ce que tu veux.». </a:t>
            </a:r>
            <a:r>
              <a:rPr lang="fr-CA" dirty="0"/>
              <a:t>(Rapporté par Al-</a:t>
            </a:r>
            <a:r>
              <a:rPr lang="fr-CA" dirty="0"/>
              <a:t>Boukhari</a:t>
            </a:r>
            <a:r>
              <a:rPr lang="fr-CA" dirty="0"/>
              <a:t>).</a:t>
            </a:r>
            <a:endParaRPr lang="fr-FR" dirty="0"/>
          </a:p>
          <a:p>
            <a:pPr algn="just"/>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Le plus haut degré de la pudeur</a:t>
            </a:r>
            <a:endParaRPr lang="fr-FR"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Espace réservé du contenu 2"/>
          <p:cNvSpPr>
            <a:spLocks noGrp="1"/>
          </p:cNvSpPr>
          <p:nvPr>
            <p:ph idx="1"/>
          </p:nvPr>
        </p:nvSpPr>
        <p:spPr>
          <a:xfrm>
            <a:off x="457200" y="1600200"/>
            <a:ext cx="8229600" cy="4709120"/>
          </a:xfrm>
        </p:spPr>
        <p:txBody>
          <a:bodyPr>
            <a:normAutofit fontScale="92500"/>
          </a:bodyPr>
          <a:lstStyle/>
          <a:p>
            <a:pPr algn="just"/>
            <a:r>
              <a:rPr lang="fr-CA" dirty="0"/>
              <a:t>Le plus haut degré de la pudeur est celui exprimé devant Allah le très haut.</a:t>
            </a:r>
            <a:endParaRPr lang="fr-FR" dirty="0"/>
          </a:p>
          <a:p>
            <a:pPr algn="just"/>
            <a:r>
              <a:rPr lang="fr-CA" dirty="0"/>
              <a:t>Tous les péchés, les désobéissances petites et grandes des hommes et des femmes, </a:t>
            </a:r>
            <a:r>
              <a:rPr lang="fr-CA" dirty="0" smtClean="0"/>
              <a:t>ont </a:t>
            </a:r>
            <a:r>
              <a:rPr lang="fr-CA" dirty="0"/>
              <a:t>un point commun. </a:t>
            </a:r>
            <a:endParaRPr lang="fr-CA" dirty="0" smtClean="0"/>
          </a:p>
          <a:p>
            <a:pPr algn="just"/>
            <a:r>
              <a:rPr lang="fr-CA" dirty="0" smtClean="0"/>
              <a:t>Ils </a:t>
            </a:r>
            <a:r>
              <a:rPr lang="fr-CA" dirty="0"/>
              <a:t>sont tous une manifestation du manque de pudeur vis-à-vis Allah, le très haut. </a:t>
            </a:r>
            <a:endParaRPr lang="fr-CA" dirty="0" smtClean="0"/>
          </a:p>
          <a:p>
            <a:pPr algn="just"/>
            <a:r>
              <a:rPr lang="fr-CA" dirty="0" smtClean="0"/>
              <a:t>Si </a:t>
            </a:r>
            <a:r>
              <a:rPr lang="fr-CA" dirty="0"/>
              <a:t>tout le temps, nous pensions à Allah, le très haut, nous éviterions de commettre des péchés.</a:t>
            </a:r>
            <a:endParaRPr lang="fr-FR" dirty="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SA" dirty="0" smtClean="0"/>
              <a:t>ا</a:t>
            </a:r>
            <a:r>
              <a:rPr lang="ar-SA" dirty="0" smtClean="0"/>
              <a:t>لحياء</a:t>
            </a:r>
            <a:r>
              <a:rPr lang="ar-SA" dirty="0" smtClean="0"/>
              <a:t>: </a:t>
            </a:r>
            <a:r>
              <a:rPr lang="ar-SA" dirty="0" smtClean="0"/>
              <a:t>يدل </a:t>
            </a:r>
            <a:r>
              <a:rPr lang="ar-SA" dirty="0" smtClean="0"/>
              <a:t>على الاستحياء الذي هو ضد الوقاحة</a:t>
            </a:r>
            <a:r>
              <a:rPr lang="ar-SA" dirty="0" smtClean="0"/>
              <a:t>.</a:t>
            </a:r>
          </a:p>
          <a:p>
            <a:pPr algn="r" rtl="1"/>
            <a:r>
              <a:rPr lang="ar-SA" dirty="0" smtClean="0"/>
              <a:t>تعريف الحافظ بن حجر للحياء في فتح الباري، قال: هو خلق يحمل على إتيان الحميد وترك </a:t>
            </a:r>
            <a:r>
              <a:rPr lang="ar-SA" dirty="0" smtClean="0"/>
              <a:t>القبيح.</a:t>
            </a:r>
          </a:p>
          <a:p>
            <a:pPr algn="r" rtl="1"/>
            <a:r>
              <a:rPr lang="ar-SA" dirty="0" smtClean="0"/>
              <a:t>الحياء هو التزام مناهج الفضيلة وآداب </a:t>
            </a:r>
            <a:r>
              <a:rPr lang="ar-SA" dirty="0" smtClean="0"/>
              <a:t>الإسلام</a:t>
            </a:r>
          </a:p>
          <a:p>
            <a:pPr algn="r" rtl="1"/>
            <a:r>
              <a:rPr lang="ar-SA" dirty="0" smtClean="0"/>
              <a:t>قال </a:t>
            </a:r>
            <a:r>
              <a:rPr lang="ar-SA" dirty="0" smtClean="0"/>
              <a:t>الجنيد</a:t>
            </a:r>
            <a:r>
              <a:rPr lang="ar-SA" dirty="0" smtClean="0"/>
              <a:t> - رحمه </a:t>
            </a:r>
            <a:r>
              <a:rPr lang="ar-SA" dirty="0" smtClean="0"/>
              <a:t>الله: </a:t>
            </a:r>
            <a:r>
              <a:rPr lang="ar-SA" dirty="0" smtClean="0"/>
              <a:t>الحياء رؤية </a:t>
            </a:r>
            <a:r>
              <a:rPr lang="ar-SA" dirty="0" smtClean="0"/>
              <a:t>الآلاء.</a:t>
            </a:r>
            <a:r>
              <a:rPr lang="ar-SA" dirty="0" smtClean="0"/>
              <a:t> </a:t>
            </a:r>
            <a:r>
              <a:rPr lang="ar-SA" dirty="0" smtClean="0"/>
              <a:t>ورؤية </a:t>
            </a:r>
            <a:r>
              <a:rPr lang="ar-SA" dirty="0" smtClean="0"/>
              <a:t>التقصير، </a:t>
            </a:r>
            <a:r>
              <a:rPr lang="ar-SA" dirty="0" smtClean="0"/>
              <a:t>فيتولد بينهما حالة تسمى </a:t>
            </a:r>
            <a:r>
              <a:rPr lang="ar-SA" dirty="0" smtClean="0"/>
              <a:t>الحياء.</a:t>
            </a:r>
            <a:r>
              <a:rPr lang="ar-SA" dirty="0" smtClean="0"/>
              <a:t> </a:t>
            </a:r>
            <a:r>
              <a:rPr lang="ar-SA" dirty="0" smtClean="0"/>
              <a:t>وحقيقته خلق يبعث على ترك </a:t>
            </a:r>
            <a:r>
              <a:rPr lang="ar-SA" dirty="0" smtClean="0"/>
              <a:t>القبائح.</a:t>
            </a:r>
            <a:r>
              <a:rPr lang="ar-SA" dirty="0" smtClean="0"/>
              <a:t> </a:t>
            </a:r>
            <a:r>
              <a:rPr lang="ar-SA" dirty="0" smtClean="0"/>
              <a:t>ويمنع من التفريط في حق صاحب </a:t>
            </a:r>
            <a:r>
              <a:rPr lang="ar-SA" dirty="0" smtClean="0"/>
              <a:t>الحق.</a:t>
            </a:r>
            <a:r>
              <a:rPr lang="ar-SA" dirty="0" smtClean="0"/>
              <a:t> </a:t>
            </a:r>
            <a:endParaRPr lang="fr-FR" dirty="0"/>
          </a:p>
        </p:txBody>
      </p:sp>
      <p:sp>
        <p:nvSpPr>
          <p:cNvPr id="4" name="Rectangle 3"/>
          <p:cNvSpPr/>
          <p:nvPr/>
        </p:nvSpPr>
        <p:spPr>
          <a:xfrm>
            <a:off x="1619672" y="404664"/>
            <a:ext cx="5544616" cy="923330"/>
          </a:xfrm>
          <a:prstGeom prst="rect">
            <a:avLst/>
          </a:prstGeom>
          <a:noFill/>
        </p:spPr>
        <p:txBody>
          <a:bodyPr wrap="square" lIns="91440" tIns="45720" rIns="91440" bIns="45720">
            <a:spAutoFit/>
          </a:bodyPr>
          <a:lstStyle/>
          <a:p>
            <a:pPr algn="ctr"/>
            <a:r>
              <a:rPr lang="ar-SA"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تعريف الحياء</a:t>
            </a:r>
            <a:endParaRPr lang="fr-FR"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52736"/>
            <a:ext cx="8229600" cy="5073427"/>
          </a:xfrm>
        </p:spPr>
        <p:txBody>
          <a:bodyPr/>
          <a:lstStyle/>
          <a:p>
            <a:pPr algn="just"/>
            <a:r>
              <a:rPr lang="fr-FR" dirty="0"/>
              <a:t>La pudeur vis-à-vis d’Allah est la voie permettant d’accomplir tout acte d’obéissance, et de s’éloigner de tout interdit</a:t>
            </a:r>
            <a:r>
              <a:rPr lang="fr-FR" dirty="0" smtClean="0"/>
              <a:t>.</a:t>
            </a:r>
          </a:p>
          <a:p>
            <a:pPr algn="just"/>
            <a:r>
              <a:rPr lang="fr-FR" dirty="0" smtClean="0"/>
              <a:t> </a:t>
            </a:r>
            <a:r>
              <a:rPr lang="fr-FR" dirty="0"/>
              <a:t>Car si le serviteur craint le blâme de son Seigneur, il ne rejettera aucune obéissance et ne s’approchera d’aucune désobéissance, c’est de cette manière que la pudeur fait partie de la foi.</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88840"/>
            <a:ext cx="8229600" cy="4137323"/>
          </a:xfrm>
        </p:spPr>
        <p:txBody>
          <a:bodyPr>
            <a:normAutofit/>
          </a:bodyPr>
          <a:lstStyle/>
          <a:p>
            <a:pPr algn="just" rtl="1"/>
            <a:r>
              <a:rPr lang="ar-SA" sz="3600" dirty="0" smtClean="0"/>
              <a:t>عنْ </a:t>
            </a:r>
            <a:r>
              <a:rPr lang="ar-SA" sz="3600" dirty="0" smtClean="0"/>
              <a:t>سَالِمِ بْنِ عَبْدِ اللهِ </a:t>
            </a:r>
            <a:r>
              <a:rPr lang="ar-SA" sz="3600" dirty="0" smtClean="0"/>
              <a:t>قَالَ: </a:t>
            </a:r>
            <a:r>
              <a:rPr lang="ar-SA" sz="3600" dirty="0" smtClean="0"/>
              <a:t>سَمِعْتُ أَبَا هُرَيْرَةَ يَقُولُ سَمِعْتُ رَسُولَ اللهِ صلى الله عليه وسلم </a:t>
            </a:r>
            <a:r>
              <a:rPr lang="ar-SA" sz="3600" dirty="0" smtClean="0"/>
              <a:t>يَقُولُ:" </a:t>
            </a:r>
            <a:r>
              <a:rPr lang="ar-SA" sz="3600" dirty="0" smtClean="0"/>
              <a:t>كُلُّ أَمَّتِى مُعَافًى إِلاَّ </a:t>
            </a:r>
            <a:r>
              <a:rPr lang="ar-SA" sz="3600" dirty="0" smtClean="0"/>
              <a:t>الْمُجَاهِرِينَ، </a:t>
            </a:r>
            <a:r>
              <a:rPr lang="ar-SA" sz="3600" dirty="0" smtClean="0"/>
              <a:t>وَإِنَّ مِنَ </a:t>
            </a:r>
            <a:r>
              <a:rPr lang="ar-SA" sz="3600" dirty="0" smtClean="0"/>
              <a:t>الْمَجَانَةِ</a:t>
            </a:r>
            <a:r>
              <a:rPr lang="ar-SA" sz="3600" dirty="0" smtClean="0"/>
              <a:t> أَنْ يَعْمَلَ الرَّجُلُ بِاللَّيْلِ </a:t>
            </a:r>
            <a:r>
              <a:rPr lang="ar-SA" sz="3600" dirty="0" smtClean="0"/>
              <a:t>عَمَلاً، </a:t>
            </a:r>
            <a:r>
              <a:rPr lang="ar-SA" sz="3600" dirty="0" smtClean="0"/>
              <a:t>ثُمَّ يُصْبِحَ وَقَدْ سَتَرَهُ </a:t>
            </a:r>
            <a:r>
              <a:rPr lang="ar-SA" sz="3600" dirty="0" smtClean="0"/>
              <a:t>اللَّهُ، </a:t>
            </a:r>
            <a:r>
              <a:rPr lang="ar-SA" sz="3600" dirty="0" smtClean="0"/>
              <a:t>فَيَقُولَ يَا فُلاَنُ عَمِلْتُ الْبَارِحَةَ </a:t>
            </a:r>
            <a:r>
              <a:rPr lang="ar-SA" sz="3600" dirty="0" smtClean="0"/>
              <a:t>كَذَا وَكَذَا، </a:t>
            </a:r>
            <a:r>
              <a:rPr lang="ar-SA" sz="3600" dirty="0" smtClean="0"/>
              <a:t>وَقَدْ بَاتَ يَسْتُرُهُ رَبُّهُ وَيُصْبِحُ يَكْشِفُ سِتْرَ اللهِ </a:t>
            </a:r>
            <a:r>
              <a:rPr lang="ar-SA" sz="3600" dirty="0" smtClean="0"/>
              <a:t>عَنْهُ" أخرجه </a:t>
            </a:r>
            <a:r>
              <a:rPr lang="ar-SA" sz="3600" dirty="0" smtClean="0"/>
              <a:t>البخاري</a:t>
            </a:r>
            <a:endParaRPr lang="fr-FR" sz="3600" dirty="0"/>
          </a:p>
        </p:txBody>
      </p:sp>
      <p:sp>
        <p:nvSpPr>
          <p:cNvPr id="4" name="Rectangle 3"/>
          <p:cNvSpPr/>
          <p:nvPr/>
        </p:nvSpPr>
        <p:spPr>
          <a:xfrm>
            <a:off x="971600" y="260648"/>
            <a:ext cx="7128792" cy="92333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ar-SA"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كُلُّ أَمَّتِى مُعَافًى إِلاَّ الْمُجَاهِرِينَ</a:t>
            </a:r>
            <a:endParaRPr lang="fr-FR"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lnSpcReduction="10000"/>
          </a:bodyPr>
          <a:lstStyle/>
          <a:p>
            <a:pPr algn="just"/>
            <a:r>
              <a:rPr lang="fr-FR" dirty="0" smtClean="0"/>
              <a:t>Selon Abou </a:t>
            </a:r>
            <a:r>
              <a:rPr lang="fr-FR" dirty="0" smtClean="0"/>
              <a:t>Horaïra</a:t>
            </a:r>
            <a:r>
              <a:rPr lang="fr-FR" dirty="0" smtClean="0"/>
              <a:t>, l’Envoyé de Dieu (bénédiction et salut soient sur lui) a dit </a:t>
            </a:r>
            <a:r>
              <a:rPr lang="fr-FR" dirty="0" smtClean="0"/>
              <a:t>:</a:t>
            </a:r>
            <a:r>
              <a:rPr lang="ar-SA" dirty="0" smtClean="0"/>
              <a:t>      </a:t>
            </a:r>
            <a:r>
              <a:rPr lang="fr-FR" dirty="0" smtClean="0"/>
              <a:t> </a:t>
            </a:r>
            <a:r>
              <a:rPr lang="fr-FR" i="1" dirty="0" smtClean="0"/>
              <a:t>« Tous les Musulmans obtiendront la rémission de leurs péchés à l’exception de ceux qui exhibent leurs méfaits. Faire exhibition de ses méfaits consiste à s’exclamer le lendemain, après avoir commis une faute durant la nuit, alors que Dieu n’a rien dévoilé : « Ô un tel, j’ai fait ceci et cela… ». Tandis que Dieu avait voilé son action toute la nuit, le voilà qui le matin vient exhiber le secret de Dieu à son encontre»</a:t>
            </a:r>
            <a:r>
              <a:rPr lang="fr-FR" dirty="0" smtClean="0"/>
              <a:t> (</a:t>
            </a:r>
            <a:r>
              <a:rPr lang="fr-FR" dirty="0" smtClean="0"/>
              <a:t>Boukhari</a:t>
            </a:r>
            <a:r>
              <a:rPr lang="fr-FR" dirty="0" smtClean="0"/>
              <a:t>).</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حياء النبي صلى الله عليه وسلم</a:t>
            </a:r>
            <a:endParaRPr lang="fr-F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Espace réservé du contenu 2"/>
          <p:cNvSpPr>
            <a:spLocks noGrp="1"/>
          </p:cNvSpPr>
          <p:nvPr>
            <p:ph idx="1"/>
          </p:nvPr>
        </p:nvSpPr>
        <p:spPr/>
        <p:txBody>
          <a:bodyPr>
            <a:normAutofit lnSpcReduction="10000"/>
          </a:bodyPr>
          <a:lstStyle/>
          <a:p>
            <a:pPr algn="r" rtl="1"/>
            <a:r>
              <a:rPr lang="ar-SA" dirty="0" smtClean="0"/>
              <a:t>عن أبي سعيد الخدري رضي الله عنه: كان النبي صلى الله عليه وسلم أشدّ حَياء مِن العَذْراء في </a:t>
            </a:r>
            <a:r>
              <a:rPr lang="ar-SA" dirty="0" smtClean="0"/>
              <a:t>خِدْرِها.</a:t>
            </a:r>
            <a:r>
              <a:rPr lang="ar-SA" dirty="0" smtClean="0"/>
              <a:t> رواه البخاري </a:t>
            </a:r>
            <a:r>
              <a:rPr lang="ar-SA" dirty="0" smtClean="0"/>
              <a:t>ومسلم.</a:t>
            </a:r>
            <a:r>
              <a:rPr lang="ar-SA" dirty="0" smtClean="0"/>
              <a:t> </a:t>
            </a:r>
          </a:p>
          <a:p>
            <a:pPr algn="r" rtl="1"/>
            <a:r>
              <a:rPr lang="ar-SA" dirty="0" smtClean="0"/>
              <a:t>وفي حديث أنس رضي الله عنه: وكان النبي صلى الله عليه وسلم شديد </a:t>
            </a:r>
            <a:r>
              <a:rPr lang="ar-SA" dirty="0" smtClean="0"/>
              <a:t>الحياء.</a:t>
            </a:r>
            <a:r>
              <a:rPr lang="ar-SA" dirty="0" smtClean="0"/>
              <a:t> رواه البخاري </a:t>
            </a:r>
            <a:r>
              <a:rPr lang="ar-SA" dirty="0" smtClean="0"/>
              <a:t>ومسلم .</a:t>
            </a:r>
            <a:endParaRPr lang="ar-SA" dirty="0" smtClean="0"/>
          </a:p>
          <a:p>
            <a:endParaRPr lang="ar-SA" dirty="0" smtClean="0"/>
          </a:p>
          <a:p>
            <a:r>
              <a:rPr lang="fr-FR" dirty="0" smtClean="0"/>
              <a:t>Le Prophète </a:t>
            </a:r>
            <a:r>
              <a:rPr lang="fr-FR" i="1" dirty="0" smtClean="0"/>
              <a:t>-prières et bénédiction d'Allah sur lui-</a:t>
            </a:r>
            <a:r>
              <a:rPr lang="fr-FR" dirty="0" smtClean="0"/>
              <a:t> était plus pudique que la vierge dans sa chambre</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ar-SA" dirty="0" smtClean="0">
                <a:solidFill>
                  <a:schemeClr val="accent6">
                    <a:lumMod val="50000"/>
                  </a:schemeClr>
                </a:solidFill>
              </a:rPr>
              <a:t>والحياء من الأخلاق التي كانت تُعرف في الجاهلية</a:t>
            </a:r>
            <a:endParaRPr lang="fr-FR" dirty="0">
              <a:solidFill>
                <a:schemeClr val="accent6">
                  <a:lumMod val="50000"/>
                </a:schemeClr>
              </a:solidFill>
            </a:endParaRPr>
          </a:p>
        </p:txBody>
      </p:sp>
      <p:sp>
        <p:nvSpPr>
          <p:cNvPr id="3" name="Espace réservé du contenu 2"/>
          <p:cNvSpPr>
            <a:spLocks noGrp="1"/>
          </p:cNvSpPr>
          <p:nvPr>
            <p:ph idx="1"/>
          </p:nvPr>
        </p:nvSpPr>
        <p:spPr/>
        <p:txBody>
          <a:bodyPr/>
          <a:lstStyle/>
          <a:p>
            <a:pPr algn="r" rtl="1">
              <a:buNone/>
            </a:pPr>
            <a:r>
              <a:rPr lang="ar-SA" dirty="0" smtClean="0"/>
              <a:t/>
            </a:r>
            <a:br>
              <a:rPr lang="ar-SA" dirty="0" smtClean="0"/>
            </a:br>
            <a:r>
              <a:rPr lang="ar-SA" dirty="0" smtClean="0"/>
              <a:t>فإن أبا سفيان لما كان على الإشراك سأله هرقل أسئلة عن النبي صلى الله عليه </a:t>
            </a:r>
            <a:r>
              <a:rPr lang="ar-SA" dirty="0" smtClean="0"/>
              <a:t>وسلم، </a:t>
            </a:r>
            <a:r>
              <a:rPr lang="ar-SA" dirty="0" smtClean="0"/>
              <a:t>فلما انتهى الكلام بينهما قال أبو </a:t>
            </a:r>
            <a:r>
              <a:rPr lang="ar-SA" dirty="0" smtClean="0"/>
              <a:t>سفيان: </a:t>
            </a:r>
            <a:r>
              <a:rPr lang="ar-SA" dirty="0" smtClean="0"/>
              <a:t>"والله لولا الحياء من أن </a:t>
            </a:r>
            <a:r>
              <a:rPr lang="ar-SA" dirty="0" smtClean="0"/>
              <a:t>يأثروا</a:t>
            </a:r>
            <a:r>
              <a:rPr lang="ar-SA" dirty="0" smtClean="0"/>
              <a:t> علي كذباً </a:t>
            </a:r>
            <a:r>
              <a:rPr lang="ar-SA" dirty="0" smtClean="0"/>
              <a:t>لكذبت" </a:t>
            </a:r>
            <a:r>
              <a:rPr lang="ar-SA" dirty="0" smtClean="0"/>
              <a:t>.</a:t>
            </a:r>
            <a:r>
              <a:rPr lang="ar-SA" dirty="0" smtClean="0"/>
              <a:t> </a:t>
            </a:r>
            <a:r>
              <a:rPr lang="ar-SA" dirty="0" smtClean="0"/>
              <a:t>(</a:t>
            </a:r>
            <a:r>
              <a:rPr lang="ar-SA" dirty="0" smtClean="0"/>
              <a:t>(أخرجه الشيخان</a:t>
            </a:r>
            <a:r>
              <a:rPr lang="ar-SA" dirty="0" smtClean="0"/>
              <a:t>))</a:t>
            </a:r>
            <a:r>
              <a:rPr lang="ar-SA" dirty="0" smtClean="0"/>
              <a:t/>
            </a:r>
            <a:br>
              <a:rPr lang="ar-SA" dirty="0" smtClean="0"/>
            </a:b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229600" cy="5328592"/>
          </a:xfrm>
        </p:spPr>
        <p:txBody>
          <a:bodyPr>
            <a:normAutofit fontScale="77500" lnSpcReduction="20000"/>
          </a:bodyPr>
          <a:lstStyle/>
          <a:p>
            <a:pPr algn="just" rtl="1"/>
            <a:r>
              <a:rPr lang="ar-SA" dirty="0" smtClean="0"/>
              <a:t>الحياء لا ينبغي أن يَحْجِب عن الـتَّعَلُّم </a:t>
            </a:r>
            <a:r>
              <a:rPr lang="ar-SA" dirty="0" smtClean="0"/>
              <a:t>والـتَّفَقُـه..</a:t>
            </a:r>
            <a:r>
              <a:rPr lang="ar-SA" dirty="0" smtClean="0"/>
              <a:t> قالت عائشة رضي الله عنها: نِعْم النساء نِساء الأنصار لم يمنعهن الحياء أن يَتَفَقَهن في </a:t>
            </a:r>
            <a:r>
              <a:rPr lang="ar-SA" dirty="0" smtClean="0"/>
              <a:t>الدِّين.</a:t>
            </a:r>
            <a:r>
              <a:rPr lang="ar-SA" dirty="0" smtClean="0"/>
              <a:t> رواه مسلم</a:t>
            </a:r>
            <a:r>
              <a:rPr lang="fr-FR" dirty="0" smtClean="0"/>
              <a:t> .</a:t>
            </a:r>
          </a:p>
          <a:p>
            <a:pPr algn="just"/>
            <a:endParaRPr lang="ar-SA" dirty="0" smtClean="0"/>
          </a:p>
          <a:p>
            <a:pPr algn="just"/>
            <a:r>
              <a:rPr lang="fr-FR" dirty="0" smtClean="0"/>
              <a:t>La pudeur du musulman ne doit pas l'empêcher de dire la vérité ou de solliciter un savoir, ni de recommander le bien et interdire le mal.</a:t>
            </a:r>
          </a:p>
          <a:p>
            <a:pPr algn="just"/>
            <a:r>
              <a:rPr lang="fr-FR" dirty="0" smtClean="0"/>
              <a:t> La pudeur ne doit pas empêcher l’individu de poser des questions concernant ses devoirs dans la religion. Car le fait de délaisser les questions concernant ses devoirs dans la religion ne fait pas partie de la pudeur, mais c’est plutôt une faiblesse, une défaillance. </a:t>
            </a:r>
          </a:p>
          <a:p>
            <a:pPr algn="just"/>
            <a:r>
              <a:rPr lang="fr-FR" dirty="0" smtClean="0"/>
              <a:t>Aicha (qu’Allah l’agrée) a dit :« </a:t>
            </a:r>
            <a:r>
              <a:rPr lang="fr-FR" dirty="0"/>
              <a:t>Quelles excellentes femmes que les femmes des Ansars, la pudeur ne les empêchait pas de comprendre leur religion</a:t>
            </a:r>
            <a:r>
              <a:rPr lang="fr-FR" dirty="0" smtClean="0"/>
              <a:t> ». </a:t>
            </a:r>
            <a:r>
              <a:rPr lang="fr-FR" sz="2200" dirty="0" smtClean="0"/>
              <a:t>Rapporté par </a:t>
            </a:r>
            <a:r>
              <a:rPr lang="fr-FR" sz="2200" dirty="0" smtClean="0"/>
              <a:t>Mouslim</a:t>
            </a:r>
            <a:endParaRPr lang="fr-FR" sz="2200" dirty="0"/>
          </a:p>
        </p:txBody>
      </p:sp>
      <p:sp>
        <p:nvSpPr>
          <p:cNvPr id="5" name="Rectangle 4"/>
          <p:cNvSpPr/>
          <p:nvPr/>
        </p:nvSpPr>
        <p:spPr>
          <a:xfrm>
            <a:off x="0" y="0"/>
            <a:ext cx="8820472" cy="707886"/>
          </a:xfrm>
          <a:prstGeom prst="rect">
            <a:avLst/>
          </a:prstGeom>
          <a:noFill/>
        </p:spPr>
        <p:txBody>
          <a:bodyPr wrap="square" lIns="91440" tIns="45720" rIns="91440" bIns="45720">
            <a:spAutoFit/>
          </a:bodyPr>
          <a:lstStyle/>
          <a:p>
            <a:pPr algn="ctr"/>
            <a:r>
              <a:rPr lang="ar-SA" sz="40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الحياء لا ينبغي أن يَحْجِب عن الـتَّعَلُّم والـتَّفَقُـه</a:t>
            </a:r>
            <a:endParaRPr lang="fr-FR" sz="40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algn="just" rtl="1"/>
            <a:r>
              <a:rPr lang="ar-SA" dirty="0" smtClean="0"/>
              <a:t>ووُصِف عثمان رضي الله عنه بأنه شديد </a:t>
            </a:r>
            <a:r>
              <a:rPr lang="ar-SA" dirty="0" smtClean="0"/>
              <a:t>الحياء..</a:t>
            </a:r>
            <a:r>
              <a:rPr lang="ar-SA" dirty="0" smtClean="0"/>
              <a:t> حتى قال فيه النبي صلى الله عليه وسلم: أَلا أَسْتَحِي مِنْ رَجُلٍ تَسْتَحِي مِنْهُ </a:t>
            </a:r>
            <a:r>
              <a:rPr lang="ar-SA" dirty="0" smtClean="0"/>
              <a:t>الْمَلائِكَةُ؟</a:t>
            </a:r>
            <a:r>
              <a:rPr lang="ar-SA" dirty="0" smtClean="0"/>
              <a:t> رواه </a:t>
            </a:r>
            <a:r>
              <a:rPr lang="ar-SA" dirty="0" smtClean="0"/>
              <a:t>مسلم.</a:t>
            </a:r>
            <a:r>
              <a:rPr lang="ar-SA" dirty="0" smtClean="0"/>
              <a:t> </a:t>
            </a:r>
            <a:r>
              <a:rPr lang="ar-SA" dirty="0" smtClean="0"/>
              <a:t>وقال صلى الله عليه </a:t>
            </a:r>
            <a:r>
              <a:rPr lang="ar-SA" dirty="0" smtClean="0"/>
              <a:t>وسلم:(</a:t>
            </a:r>
            <a:r>
              <a:rPr lang="ar-SA" dirty="0" smtClean="0"/>
              <a:t>(</a:t>
            </a:r>
            <a:r>
              <a:rPr lang="ar-SA" dirty="0" smtClean="0"/>
              <a:t>وَأَصْدَقُهُمْ حَيَاءً </a:t>
            </a:r>
            <a:r>
              <a:rPr lang="ar-SA" dirty="0" smtClean="0"/>
              <a:t>عُثْمَانُ )) (</a:t>
            </a:r>
            <a:r>
              <a:rPr lang="ar-SA" dirty="0" smtClean="0"/>
              <a:t>(أحمد والترمذي وابن ماجه</a:t>
            </a:r>
            <a:r>
              <a:rPr lang="ar-SA" dirty="0" smtClean="0"/>
              <a:t>)).</a:t>
            </a:r>
            <a:r>
              <a:rPr lang="ar-SA" dirty="0" smtClean="0"/>
              <a:t> </a:t>
            </a:r>
            <a:endParaRPr lang="ar-SA" dirty="0" smtClean="0"/>
          </a:p>
          <a:p>
            <a:pPr algn="just"/>
            <a:r>
              <a:rPr lang="fr-CA" dirty="0" smtClean="0"/>
              <a:t>Le </a:t>
            </a:r>
            <a:r>
              <a:rPr lang="fr-CA" dirty="0"/>
              <a:t>prophète, paix et bénédiction sur lui, dit à propos de la pudeur d’</a:t>
            </a:r>
            <a:r>
              <a:rPr lang="fr-CA" dirty="0"/>
              <a:t>Othman</a:t>
            </a:r>
            <a:r>
              <a:rPr lang="fr-CA" dirty="0"/>
              <a:t> Ibn </a:t>
            </a:r>
            <a:r>
              <a:rPr lang="fr-CA" dirty="0"/>
              <a:t>Affan</a:t>
            </a:r>
            <a:r>
              <a:rPr lang="fr-CA" dirty="0"/>
              <a:t>. : </a:t>
            </a:r>
            <a:r>
              <a:rPr lang="fr-CA" b="1" i="1" dirty="0"/>
              <a:t>"Comment ne pas ressentir de la pudeur devant quelqu’un pour qui les anges eux-mêmes expriment un respect pudique face à sa pudeur et ses valeurs morales?».</a:t>
            </a:r>
            <a:endParaRPr lang="fr-FR" dirty="0"/>
          </a:p>
          <a:p>
            <a:endParaRPr lang="fr-FR" dirty="0"/>
          </a:p>
        </p:txBody>
      </p:sp>
      <p:sp>
        <p:nvSpPr>
          <p:cNvPr id="7" name="Rectangle 6"/>
          <p:cNvSpPr/>
          <p:nvPr/>
        </p:nvSpPr>
        <p:spPr>
          <a:xfrm>
            <a:off x="1691680" y="260648"/>
            <a:ext cx="482055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عثمان رضي الله عنه</a:t>
            </a:r>
            <a:endParaRPr lang="fr-FR"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algn="just" rtl="1"/>
            <a:r>
              <a:rPr lang="ar-SA" dirty="0" smtClean="0"/>
              <a:t>في خَبَر موسى عليه الصلاة والسلام حين ورِد ماء مَدين أنه جاءته إحدى المرأتين تمشي على </a:t>
            </a:r>
            <a:r>
              <a:rPr lang="ar-SA" dirty="0" err="1" smtClean="0"/>
              <a:t>استحياء..</a:t>
            </a:r>
            <a:r>
              <a:rPr lang="ar-SA" dirty="0" smtClean="0"/>
              <a:t> </a:t>
            </a:r>
            <a:r>
              <a:rPr lang="ar-SA" dirty="0" smtClean="0"/>
              <a:t>{ فَجَاءتْهُ إِحْدَاهُمَا تَمْشِي عَلَى اسْتِحْيَاء قَالَتْ إِنَّ أَبِي يَدْعُوكَ لِيَجْزِيَكَ أَجْرَ مَا سَقَيْتَ لَنَا فَلَمَّا جَاءهُ وَقَصَّ عَلَيْهِ الْقَصَصَ قَالَ لَا تَخَفْ نَجَوْتَ مِنَ الْقَوْمِ </a:t>
            </a:r>
            <a:r>
              <a:rPr lang="ar-SA" dirty="0" smtClean="0"/>
              <a:t>الظَّالِمِينَ</a:t>
            </a:r>
            <a:r>
              <a:rPr lang="ar-SA" dirty="0" err="1" smtClean="0"/>
              <a:t>} </a:t>
            </a:r>
            <a:r>
              <a:rPr lang="ar-SA" dirty="0" err="1" smtClean="0"/>
              <a:t>(</a:t>
            </a:r>
            <a:r>
              <a:rPr lang="ar-SA" dirty="0" smtClean="0"/>
              <a:t>(سورة </a:t>
            </a:r>
            <a:r>
              <a:rPr lang="ar-SA" dirty="0" smtClean="0"/>
              <a:t>القصص، الآية: </a:t>
            </a:r>
            <a:r>
              <a:rPr lang="ar-SA" dirty="0" smtClean="0"/>
              <a:t>25</a:t>
            </a:r>
            <a:r>
              <a:rPr lang="ar-SA" dirty="0" err="1" smtClean="0"/>
              <a:t>)).</a:t>
            </a:r>
            <a:endParaRPr lang="fr-FR" dirty="0" smtClean="0"/>
          </a:p>
          <a:p>
            <a:pPr algn="just" rtl="1"/>
            <a:endParaRPr lang="ar-SA" dirty="0" smtClean="0"/>
          </a:p>
          <a:p>
            <a:pPr algn="just"/>
            <a:r>
              <a:rPr lang="fr-CA" dirty="0" smtClean="0"/>
              <a:t>Rappelons-nous </a:t>
            </a:r>
            <a:r>
              <a:rPr lang="fr-CA" dirty="0"/>
              <a:t>la pudeur de la fille que Moise a rencontrée (sourate «le récit») : </a:t>
            </a:r>
            <a:r>
              <a:rPr lang="fr-CA" b="1" i="1" dirty="0" smtClean="0"/>
              <a:t>«Puis </a:t>
            </a:r>
            <a:r>
              <a:rPr lang="fr-CA" b="1" i="1" dirty="0"/>
              <a:t>l'une des deux femmes vint à lui, et timidement lui dit: ‹Mon père t'invite pour te récompenser pour nous avoir aidé à abreuver nos bêtes.»</a:t>
            </a:r>
            <a:endParaRPr lang="fr-FR" dirty="0"/>
          </a:p>
        </p:txBody>
      </p:sp>
      <p:sp>
        <p:nvSpPr>
          <p:cNvPr id="4" name="Rectangle 3"/>
          <p:cNvSpPr/>
          <p:nvPr/>
        </p:nvSpPr>
        <p:spPr>
          <a:xfrm>
            <a:off x="179512" y="0"/>
            <a:ext cx="8784976" cy="830997"/>
          </a:xfrm>
          <a:prstGeom prst="rect">
            <a:avLst/>
          </a:prstGeom>
          <a:noFill/>
        </p:spPr>
        <p:txBody>
          <a:bodyPr wrap="square" lIns="91440" tIns="45720" rIns="91440" bIns="45720">
            <a:spAutoFit/>
          </a:bodyPr>
          <a:lstStyle/>
          <a:p>
            <a:pPr algn="ctr"/>
            <a:r>
              <a:rPr lang="fr-CA" sz="4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La pudeur de la </a:t>
            </a:r>
            <a:r>
              <a:rPr lang="fr-CA" sz="4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fille</a:t>
            </a:r>
            <a:r>
              <a:rPr lang="ar-SA" sz="4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fr-FR" sz="4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de </a:t>
            </a:r>
            <a:r>
              <a:rPr lang="fr-FR" sz="48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Choâyb</a:t>
            </a:r>
            <a:endParaRPr lang="fr-FR" sz="48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كلمة ابن رجب</a:t>
            </a:r>
            <a:endParaRPr lang="fr-F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Espace réservé du contenu 2"/>
          <p:cNvSpPr>
            <a:spLocks noGrp="1"/>
          </p:cNvSpPr>
          <p:nvPr>
            <p:ph idx="1"/>
          </p:nvPr>
        </p:nvSpPr>
        <p:spPr>
          <a:xfrm>
            <a:off x="457200" y="1988840"/>
            <a:ext cx="8229600" cy="4137323"/>
          </a:xfrm>
        </p:spPr>
        <p:txBody>
          <a:bodyPr/>
          <a:lstStyle/>
          <a:p>
            <a:pPr algn="just" rtl="1"/>
            <a:r>
              <a:rPr lang="ar-SA" dirty="0" smtClean="0"/>
              <a:t>قال ابن رجب الحنبلي رحمه الله </a:t>
            </a:r>
            <a:r>
              <a:rPr lang="ar-SA" dirty="0" smtClean="0"/>
              <a:t>تعالى</a:t>
            </a:r>
            <a:r>
              <a:rPr lang="ar-SA" dirty="0" smtClean="0"/>
              <a:t>:</a:t>
            </a:r>
            <a:r>
              <a:rPr lang="ar-SA" dirty="0" smtClean="0"/>
              <a:t>( </a:t>
            </a:r>
            <a:r>
              <a:rPr lang="ar-SA" dirty="0" smtClean="0"/>
              <a:t>فإن الحياء الممدوح في كلام النبي صلى الله عليه وسلم إنما يريد </a:t>
            </a:r>
            <a:r>
              <a:rPr lang="ar-SA" dirty="0" smtClean="0"/>
              <a:t>به</a:t>
            </a:r>
            <a:r>
              <a:rPr lang="ar-SA" dirty="0" smtClean="0"/>
              <a:t> الخُلق الذي يحث على فعل الجميل، وترك القبيح، فأما الضعف والعجز الذي يوجب التقصير في </a:t>
            </a:r>
            <a:r>
              <a:rPr lang="ar-SA" dirty="0" smtClean="0"/>
              <a:t>شيء </a:t>
            </a:r>
            <a:r>
              <a:rPr lang="ar-SA" dirty="0" smtClean="0"/>
              <a:t>من حقوق الله أو حقوق عباده، فليس هو من الحياء، فإنما هو ضعف وعجز ومهانة والله أعلم</a:t>
            </a:r>
            <a:r>
              <a:rPr lang="ar-SA" dirty="0" smtClean="0"/>
              <a:t>) </a:t>
            </a:r>
            <a:r>
              <a:rPr lang="ar-SA" dirty="0" smtClean="0"/>
              <a:t>[جامع العلوم </a:t>
            </a:r>
            <a:r>
              <a:rPr lang="ar-SA" dirty="0" smtClean="0"/>
              <a:t>والحكم </a:t>
            </a:r>
            <a:r>
              <a:rPr lang="ar-SA" dirty="0" smtClean="0"/>
              <a:t>(ص 306</a:t>
            </a:r>
            <a:r>
              <a:rPr lang="ar-SA" dirty="0" smtClean="0"/>
              <a:t>)]</a:t>
            </a:r>
            <a:endParaRPr lang="fr-FR" dirty="0" smtClean="0"/>
          </a:p>
          <a:p>
            <a:pPr algn="r" rtl="1"/>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La pudeur est un caractère de l’âme</a:t>
            </a:r>
            <a:endParaRPr lang="fr-FR"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Espace réservé du contenu 2"/>
          <p:cNvSpPr>
            <a:spLocks noGrp="1"/>
          </p:cNvSpPr>
          <p:nvPr>
            <p:ph idx="1"/>
          </p:nvPr>
        </p:nvSpPr>
        <p:spPr/>
        <p:txBody>
          <a:bodyPr>
            <a:normAutofit fontScale="92500"/>
          </a:bodyPr>
          <a:lstStyle/>
          <a:p>
            <a:pPr algn="just"/>
            <a:r>
              <a:rPr lang="fr-FR" dirty="0" smtClean="0"/>
              <a:t>La pudeur est un caractère de l’âme qui pousse l’individu à faire ce qui élève et embellit et qui pousse à abandonner ce qui rabaisse et enlaidit.</a:t>
            </a:r>
          </a:p>
          <a:p>
            <a:pPr algn="just"/>
            <a:r>
              <a:rPr lang="fr-FR" dirty="0" smtClean="0"/>
              <a:t> En effet, la pudeur, c’est ce sentiment qui rend honteux devant les gens, lorsque l’on fait quelque chose contraire à la bonne conduite. </a:t>
            </a:r>
          </a:p>
          <a:p>
            <a:pPr algn="just"/>
            <a:r>
              <a:rPr lang="fr-FR" dirty="0" smtClean="0"/>
              <a:t>Mais c’est aussi le sentiment qui rend honteux devant Allah, lorsqu’on délaisse une obligation, ou on commit un péché.</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n w="18000">
                  <a:solidFill>
                    <a:schemeClr val="accent2">
                      <a:satMod val="140000"/>
                    </a:schemeClr>
                  </a:solidFill>
                  <a:prstDash val="solid"/>
                  <a:miter lim="800000"/>
                </a:ln>
                <a:noFill/>
                <a:effectLst>
                  <a:glow rad="139700">
                    <a:schemeClr val="accent2">
                      <a:satMod val="175000"/>
                      <a:alpha val="40000"/>
                    </a:schemeClr>
                  </a:glow>
                  <a:outerShdw blurRad="25500" dist="23000" dir="7020000" algn="tl">
                    <a:srgbClr val="000000">
                      <a:alpha val="50000"/>
                    </a:srgbClr>
                  </a:outerShdw>
                </a:effectLst>
              </a:rPr>
              <a:t>La pudeur</a:t>
            </a:r>
            <a:endParaRPr lang="fr-FR" b="1" dirty="0">
              <a:ln w="18000">
                <a:solidFill>
                  <a:schemeClr val="accent2">
                    <a:satMod val="140000"/>
                  </a:schemeClr>
                </a:solidFill>
                <a:prstDash val="solid"/>
                <a:miter lim="800000"/>
              </a:ln>
              <a:noFill/>
              <a:effectLst>
                <a:glow rad="139700">
                  <a:schemeClr val="accent2">
                    <a:satMod val="175000"/>
                    <a:alpha val="40000"/>
                  </a:schemeClr>
                </a:glow>
                <a:outerShdw blurRad="25500" dist="23000" dir="7020000" algn="tl">
                  <a:srgbClr val="000000">
                    <a:alpha val="50000"/>
                  </a:srgbClr>
                </a:outerShdw>
              </a:effectLst>
            </a:endParaRPr>
          </a:p>
        </p:txBody>
      </p:sp>
      <p:sp>
        <p:nvSpPr>
          <p:cNvPr id="3" name="Espace réservé du contenu 2"/>
          <p:cNvSpPr>
            <a:spLocks noGrp="1"/>
          </p:cNvSpPr>
          <p:nvPr>
            <p:ph idx="1"/>
          </p:nvPr>
        </p:nvSpPr>
        <p:spPr/>
        <p:txBody>
          <a:bodyPr>
            <a:normAutofit fontScale="92500" lnSpcReduction="20000"/>
          </a:bodyPr>
          <a:lstStyle/>
          <a:p>
            <a:pPr algn="just"/>
            <a:r>
              <a:rPr lang="fr-FR" dirty="0" smtClean="0"/>
              <a:t>La pudeur envers Allah, c’est ce qui oblige le serviteur à obéir à Allah et à s’écarter des interdits d’Allah. </a:t>
            </a:r>
          </a:p>
          <a:p>
            <a:pPr algn="just"/>
            <a:r>
              <a:rPr lang="fr-FR" dirty="0" smtClean="0"/>
              <a:t>Et la pudeur envers les créatures, c’est ce qui oblige le serviteur à agir avec une grandeur d’âme, et à faire ce qui l’embellit et ce qui le rend aimable auprès des gens. </a:t>
            </a:r>
          </a:p>
          <a:p>
            <a:pPr algn="just"/>
            <a:r>
              <a:rPr lang="fr-FR" dirty="0" smtClean="0"/>
              <a:t>Et c’est cette même pudeur qui le poussera à éviter ce qui le rend détestable auprès des gens.</a:t>
            </a:r>
          </a:p>
          <a:p>
            <a:pPr algn="just"/>
            <a:r>
              <a:rPr lang="fr-FR" dirty="0" smtClean="0"/>
              <a:t> Donc, la pudeur sous toutes ses formes fait partie de la foi.</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98178"/>
          </a:xfrm>
        </p:spPr>
        <p:txBody>
          <a:bodyPr>
            <a:normAutofit/>
          </a:bodyPr>
          <a:lstStyle/>
          <a:p>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على حسب حياة القلب يكون فيه </a:t>
            </a:r>
            <a:b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قوة خلق الحياء</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Espace réservé du contenu 2"/>
          <p:cNvSpPr>
            <a:spLocks noGrp="1"/>
          </p:cNvSpPr>
          <p:nvPr>
            <p:ph idx="1"/>
          </p:nvPr>
        </p:nvSpPr>
        <p:spPr>
          <a:xfrm>
            <a:off x="457200" y="2636912"/>
            <a:ext cx="8229600" cy="3489251"/>
          </a:xfrm>
        </p:spPr>
        <p:txBody>
          <a:bodyPr/>
          <a:lstStyle/>
          <a:p>
            <a:pPr algn="r" rtl="1"/>
            <a:r>
              <a:rPr lang="ar-SA" dirty="0" smtClean="0"/>
              <a:t>قال ابن القيم رحمه الله تعالى</a:t>
            </a:r>
            <a:r>
              <a:rPr lang="fr-FR" dirty="0" smtClean="0"/>
              <a:t> : </a:t>
            </a:r>
            <a:r>
              <a:rPr lang="ar-SA" dirty="0" smtClean="0"/>
              <a:t>الحياء </a:t>
            </a:r>
            <a:r>
              <a:rPr lang="ar-SA" dirty="0" smtClean="0"/>
              <a:t>(الذي هو الاستحياء) مشتق من الحياة، وعلى حسب حياة القلب يكون فيه قوة خلق الحياء، وقلة الحياء من موت القلب </a:t>
            </a:r>
            <a:r>
              <a:rPr lang="ar-SA" dirty="0" smtClean="0"/>
              <a:t>والروح </a:t>
            </a:r>
            <a:r>
              <a:rPr lang="ar-SA" dirty="0" smtClean="0"/>
              <a:t>، فكلما كان القلب حيا كان الحياء أتم</a:t>
            </a:r>
            <a:r>
              <a:rPr lang="fr-FR" dirty="0" smtClean="0"/>
              <a:t> </a:t>
            </a:r>
            <a:r>
              <a:rPr lang="ar-SA" dirty="0" smtClean="0"/>
              <a:t> [</a:t>
            </a:r>
            <a:r>
              <a:rPr lang="ar-SA" dirty="0" smtClean="0"/>
              <a:t>مدارج</a:t>
            </a:r>
            <a:r>
              <a:rPr lang="ar-SA" dirty="0" smtClean="0"/>
              <a:t> </a:t>
            </a:r>
            <a:r>
              <a:rPr lang="ar-SA" dirty="0" smtClean="0"/>
              <a:t>السالكين </a:t>
            </a:r>
            <a:r>
              <a:rPr lang="ar-SA" dirty="0" smtClean="0"/>
              <a:t>(2/165</a:t>
            </a:r>
            <a:r>
              <a:rPr lang="ar-SA" dirty="0" smtClean="0"/>
              <a:t>)]</a:t>
            </a:r>
            <a:endParaRPr lang="fr-FR" dirty="0" smtClean="0"/>
          </a:p>
          <a:p>
            <a:pPr algn="r" rtl="1"/>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الحيا</a:t>
            </a:r>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ء</a:t>
            </a:r>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نوعان</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Espace réservé du contenu 2"/>
          <p:cNvSpPr>
            <a:spLocks noGrp="1"/>
          </p:cNvSpPr>
          <p:nvPr>
            <p:ph idx="1"/>
          </p:nvPr>
        </p:nvSpPr>
        <p:spPr/>
        <p:txBody>
          <a:bodyPr>
            <a:normAutofit fontScale="85000" lnSpcReduction="10000"/>
          </a:bodyPr>
          <a:lstStyle/>
          <a:p>
            <a:pPr algn="just" rtl="1"/>
            <a:r>
              <a:rPr lang="ar-SA" dirty="0" smtClean="0"/>
              <a:t>أحدهما: ما كان خلقا </a:t>
            </a:r>
            <a:r>
              <a:rPr lang="ar-SA" dirty="0" smtClean="0"/>
              <a:t>وجبلة </a:t>
            </a:r>
            <a:r>
              <a:rPr lang="ar-SA" dirty="0" smtClean="0"/>
              <a:t>[ما فطر الله النفس عليه]، وهو من أجل الأخلاق التي يمنحها الله العبد</a:t>
            </a:r>
          </a:p>
          <a:p>
            <a:pPr algn="just" rtl="1"/>
            <a:r>
              <a:rPr lang="ar-SA" dirty="0" smtClean="0"/>
              <a:t>والنوع الثاني: ما كان مكتسبا من العبد من معرفة الله ومعرفة عظمته، وقربه من عباده، وعلمه بهم، فهذا من أعلى خصال الإيمان، بل هو أعلى درجات الإحسان، فعن ابن مسعود رضي الله عنه قال: قال رسول الله صلى الله عليه وسلم:</a:t>
            </a:r>
            <a:r>
              <a:rPr lang="fr-FR" dirty="0" smtClean="0"/>
              <a:t> </a:t>
            </a:r>
            <a:r>
              <a:rPr lang="ar-SA" dirty="0" smtClean="0"/>
              <a:t>( استحيوا من الله حق الحياء قال: قلنا يا رسول الله إنا نستحي من الله حق الحياء، قال: ليس ذاك ولكن </a:t>
            </a:r>
            <a:r>
              <a:rPr lang="ar-SA" dirty="0" smtClean="0"/>
              <a:t>الإستحياء</a:t>
            </a:r>
            <a:r>
              <a:rPr lang="ar-SA" dirty="0" smtClean="0"/>
              <a:t> من الله حق الحياء: أن تحفظ الرأس وما وعى والبطن وما حوى ولتذكر الموت والبلى ومن أراد الآخرة ترك زينة الدنيا، فمن فعل ذلك فقد استحيا من الله حق الحياء)  رواه أحمد والترمذي وغيرهما وهو حديث حسن كما في صحيح </a:t>
            </a:r>
            <a:r>
              <a:rPr lang="ar-SA" dirty="0" smtClean="0"/>
              <a:t>الجامع.</a:t>
            </a:r>
            <a:r>
              <a:rPr lang="ar-SA" dirty="0" smtClean="0"/>
              <a:t>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Eprouvez de la pudeur vis-à-vis d’Allah</a:t>
            </a:r>
            <a:endParaRPr lang="fr-F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Espace réservé du contenu 2"/>
          <p:cNvSpPr>
            <a:spLocks noGrp="1"/>
          </p:cNvSpPr>
          <p:nvPr>
            <p:ph idx="1"/>
          </p:nvPr>
        </p:nvSpPr>
        <p:spPr/>
        <p:txBody>
          <a:bodyPr>
            <a:normAutofit lnSpcReduction="10000"/>
          </a:bodyPr>
          <a:lstStyle/>
          <a:p>
            <a:pPr algn="just"/>
            <a:r>
              <a:rPr lang="fr-FR" dirty="0" smtClean="0"/>
              <a:t>Le Prophète -sal </a:t>
            </a:r>
            <a:r>
              <a:rPr lang="fr-FR" dirty="0" smtClean="0"/>
              <a:t>Allahou</a:t>
            </a:r>
            <a:r>
              <a:rPr lang="fr-FR" dirty="0" smtClean="0"/>
              <a:t> '</a:t>
            </a:r>
            <a:r>
              <a:rPr lang="fr-FR" dirty="0" smtClean="0"/>
              <a:t>alayhi</a:t>
            </a:r>
            <a:r>
              <a:rPr lang="fr-FR" dirty="0" smtClean="0"/>
              <a:t> </a:t>
            </a:r>
            <a:r>
              <a:rPr lang="fr-FR" dirty="0" smtClean="0"/>
              <a:t>wa</a:t>
            </a:r>
            <a:r>
              <a:rPr lang="fr-FR" dirty="0" smtClean="0"/>
              <a:t> </a:t>
            </a:r>
            <a:r>
              <a:rPr lang="fr-FR" dirty="0" smtClean="0"/>
              <a:t>salam</a:t>
            </a:r>
            <a:r>
              <a:rPr lang="fr-FR" dirty="0" smtClean="0"/>
              <a:t>- a dit : « Eprouvez de la pudeur vis-à-vis d’Allah comme il se doit. Que celui qui éprouve de la pudeur vis-à-vis d’Allah comme il se doit préserve sa tête et ce qu’elle contient, son ventre et ce qu’il renferme, qu’il se souvienne de la mort et de l’épreuve, et que celui qui désire l’au-delà délaisse la parure de ce bas monde celui qui fait cela aura éprouvé de la pudeur vis-à-vis d’Allah comme il se doit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Deux types de pudeur</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Espace réservé du contenu 2"/>
          <p:cNvSpPr>
            <a:spLocks noGrp="1"/>
          </p:cNvSpPr>
          <p:nvPr>
            <p:ph idx="1"/>
          </p:nvPr>
        </p:nvSpPr>
        <p:spPr/>
        <p:txBody>
          <a:bodyPr>
            <a:normAutofit fontScale="77500" lnSpcReduction="20000"/>
          </a:bodyPr>
          <a:lstStyle/>
          <a:p>
            <a:pPr algn="just"/>
            <a:r>
              <a:rPr lang="fr-FR" dirty="0" smtClean="0"/>
              <a:t>Le premier est la pudeur naturelle ("al </a:t>
            </a:r>
            <a:r>
              <a:rPr lang="fr-FR" dirty="0" smtClean="0"/>
              <a:t>hayaa</a:t>
            </a:r>
            <a:r>
              <a:rPr lang="fr-FR" dirty="0" smtClean="0"/>
              <a:t>-</a:t>
            </a:r>
            <a:r>
              <a:rPr lang="fr-FR" dirty="0" smtClean="0"/>
              <a:t>oun</a:t>
            </a:r>
            <a:r>
              <a:rPr lang="fr-FR" dirty="0" smtClean="0"/>
              <a:t>-</a:t>
            </a:r>
            <a:r>
              <a:rPr lang="fr-FR" dirty="0" smtClean="0"/>
              <a:t>nafsâniy</a:t>
            </a:r>
            <a:r>
              <a:rPr lang="fr-FR" dirty="0" smtClean="0"/>
              <a:t>"), celle qui existe en chaque être humain, placé en lui par Allah et qui est un sentiment de réserve et de retenue qui empêche l'homme de faire ou de dire des choses pouvant choquer ou revêtir un caractère blâmable.</a:t>
            </a:r>
          </a:p>
          <a:p>
            <a:pPr algn="just"/>
            <a:r>
              <a:rPr lang="fr-FR" dirty="0" smtClean="0"/>
              <a:t>Le deuxième type de pudeur ("al </a:t>
            </a:r>
            <a:r>
              <a:rPr lang="fr-FR" dirty="0" smtClean="0"/>
              <a:t>hayaa</a:t>
            </a:r>
            <a:r>
              <a:rPr lang="fr-FR" dirty="0" smtClean="0"/>
              <a:t>-</a:t>
            </a:r>
            <a:r>
              <a:rPr lang="fr-FR" dirty="0" smtClean="0"/>
              <a:t>oul</a:t>
            </a:r>
            <a:r>
              <a:rPr lang="fr-FR" dirty="0" smtClean="0"/>
              <a:t>-</a:t>
            </a:r>
            <a:r>
              <a:rPr lang="fr-FR" dirty="0" smtClean="0"/>
              <a:t>Imâniy</a:t>
            </a:r>
            <a:r>
              <a:rPr lang="fr-FR" dirty="0" smtClean="0"/>
              <a:t>") résulte de la foi en Dieu. Cette pudeur, qui est propre au croyant, est une qualité qui habite son cœur et qui l'empêche de faire le mal quelque soit l'époque, l'endroit ou les conditions dans lesquelles il se trouve. Elle empêche au croyant de faire le mal, même quand il est seul et qu'il n'a personne pour le voir, car au fond de lui, il a la conviction qu'Allah le voit toujours</a:t>
            </a:r>
          </a:p>
          <a:p>
            <a:pPr algn="just"/>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2084</Words>
  <Application>Microsoft Office PowerPoint</Application>
  <PresentationFormat>Affichage à l'écran (4:3)</PresentationFormat>
  <Paragraphs>91</Paragraphs>
  <Slides>27</Slides>
  <Notes>0</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Thème Office</vt:lpstr>
      <vt:lpstr>Diapositive 1</vt:lpstr>
      <vt:lpstr>Diapositive 2</vt:lpstr>
      <vt:lpstr>كلمة ابن رجب</vt:lpstr>
      <vt:lpstr>La pudeur est un caractère de l’âme</vt:lpstr>
      <vt:lpstr>La pudeur</vt:lpstr>
      <vt:lpstr>على حسب حياة القلب يكون فيه  قوة خلق الحياء</vt:lpstr>
      <vt:lpstr>الحياء نوعان</vt:lpstr>
      <vt:lpstr>Eprouvez de la pudeur vis-à-vis d’Allah</vt:lpstr>
      <vt:lpstr>Deux types de pudeur</vt:lpstr>
      <vt:lpstr>الْحَيَاء شُعْبة مِن الإيمان</vt:lpstr>
      <vt:lpstr>الْحَيَاءَ مِنْ الإِيمَانِ</vt:lpstr>
      <vt:lpstr>الحياء مقرون بالإيمان</vt:lpstr>
      <vt:lpstr>الحياء لا يأتي إلاَّ بِخَيْر</vt:lpstr>
      <vt:lpstr>الحياء من الإيمان، والإيمان في الجنة</vt:lpstr>
      <vt:lpstr>خُلُق الإسلام الحياء</vt:lpstr>
      <vt:lpstr>أربع من سنن المرسلين</vt:lpstr>
      <vt:lpstr>إذا لم تستح فاصنع ما شئت</vt:lpstr>
      <vt:lpstr>Diapositive 18</vt:lpstr>
      <vt:lpstr>Le plus haut degré de la pudeur</vt:lpstr>
      <vt:lpstr>Diapositive 20</vt:lpstr>
      <vt:lpstr>Diapositive 21</vt:lpstr>
      <vt:lpstr>Diapositive 22</vt:lpstr>
      <vt:lpstr>حياء النبي صلى الله عليه وسلم</vt:lpstr>
      <vt:lpstr>والحياء من الأخلاق التي كانت تُعرف في الجاهلية</vt:lpstr>
      <vt:lpstr>Diapositive 25</vt:lpstr>
      <vt:lpstr>Diapositive 26</vt:lpstr>
      <vt:lpstr>Diapositive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فقه الدين 9</dc:title>
  <dc:creator>salem12</dc:creator>
  <cp:lastModifiedBy>salem12</cp:lastModifiedBy>
  <cp:revision>37</cp:revision>
  <dcterms:created xsi:type="dcterms:W3CDTF">2012-12-15T23:42:33Z</dcterms:created>
  <dcterms:modified xsi:type="dcterms:W3CDTF">2012-12-17T01:06:43Z</dcterms:modified>
</cp:coreProperties>
</file>