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1" r:id="rId4"/>
    <p:sldId id="272" r:id="rId5"/>
    <p:sldId id="273" r:id="rId6"/>
    <p:sldId id="314" r:id="rId7"/>
    <p:sldId id="317" r:id="rId8"/>
    <p:sldId id="260" r:id="rId9"/>
    <p:sldId id="316" r:id="rId10"/>
    <p:sldId id="275" r:id="rId11"/>
    <p:sldId id="315" r:id="rId12"/>
    <p:sldId id="279" r:id="rId13"/>
    <p:sldId id="277" r:id="rId14"/>
    <p:sldId id="258" r:id="rId15"/>
    <p:sldId id="259" r:id="rId16"/>
    <p:sldId id="263" r:id="rId17"/>
    <p:sldId id="278" r:id="rId18"/>
    <p:sldId id="264" r:id="rId19"/>
    <p:sldId id="265" r:id="rId20"/>
    <p:sldId id="319" r:id="rId21"/>
    <p:sldId id="318" r:id="rId22"/>
    <p:sldId id="268" r:id="rId23"/>
    <p:sldId id="270" r:id="rId24"/>
    <p:sldId id="303" r:id="rId25"/>
    <p:sldId id="311" r:id="rId26"/>
    <p:sldId id="312" r:id="rId27"/>
    <p:sldId id="304" r:id="rId28"/>
    <p:sldId id="313" r:id="rId29"/>
    <p:sldId id="309" r:id="rId30"/>
    <p:sldId id="287" r:id="rId31"/>
    <p:sldId id="305" r:id="rId32"/>
    <p:sldId id="306" r:id="rId33"/>
    <p:sldId id="307" r:id="rId34"/>
    <p:sldId id="308" r:id="rId35"/>
    <p:sldId id="288" r:id="rId36"/>
    <p:sldId id="289" r:id="rId37"/>
    <p:sldId id="290" r:id="rId38"/>
    <p:sldId id="291" r:id="rId39"/>
    <p:sldId id="280" r:id="rId40"/>
    <p:sldId id="281" r:id="rId41"/>
    <p:sldId id="282" r:id="rId42"/>
    <p:sldId id="283" r:id="rId43"/>
    <p:sldId id="284" r:id="rId44"/>
    <p:sldId id="285" r:id="rId45"/>
    <p:sldId id="286" r:id="rId46"/>
    <p:sldId id="292" r:id="rId47"/>
    <p:sldId id="293" r:id="rId48"/>
    <p:sldId id="299" r:id="rId49"/>
    <p:sldId id="300" r:id="rId50"/>
    <p:sldId id="294" r:id="rId51"/>
    <p:sldId id="310" r:id="rId52"/>
    <p:sldId id="295" r:id="rId53"/>
    <p:sldId id="296" r:id="rId54"/>
    <p:sldId id="298" r:id="rId55"/>
    <p:sldId id="302" r:id="rId5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9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579C63A-612B-4095-811D-064A195BA74C}" type="datetimeFigureOut">
              <a:rPr lang="fr-FR" smtClean="0"/>
              <a:pPr/>
              <a:t>04/12/2021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B4CE555-C7F4-459B-B442-7FCB1210F85B}"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79C63A-612B-4095-811D-064A195BA74C}" type="datetimeFigureOut">
              <a:rPr lang="fr-FR" smtClean="0"/>
              <a:pPr/>
              <a:t>04/12/2021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B4CE555-C7F4-459B-B442-7FCB1210F85B}"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79C63A-612B-4095-811D-064A195BA74C}" type="datetimeFigureOut">
              <a:rPr lang="fr-FR" smtClean="0"/>
              <a:pPr/>
              <a:t>04/12/2021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B4CE555-C7F4-459B-B442-7FCB1210F85B}"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579C63A-612B-4095-811D-064A195BA74C}" type="datetimeFigureOut">
              <a:rPr lang="fr-FR" smtClean="0"/>
              <a:pPr/>
              <a:t>04/12/2021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B4CE555-C7F4-459B-B442-7FCB1210F85B}"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579C63A-612B-4095-811D-064A195BA74C}" type="datetimeFigureOut">
              <a:rPr lang="fr-FR" smtClean="0"/>
              <a:pPr/>
              <a:t>04/12/2021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B4CE555-C7F4-459B-B442-7FCB1210F85B}"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579C63A-612B-4095-811D-064A195BA74C}" type="datetimeFigureOut">
              <a:rPr lang="fr-FR" smtClean="0"/>
              <a:pPr/>
              <a:t>04/12/2021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B4CE555-C7F4-459B-B442-7FCB1210F85B}"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579C63A-612B-4095-811D-064A195BA74C}" type="datetimeFigureOut">
              <a:rPr lang="fr-FR" smtClean="0"/>
              <a:pPr/>
              <a:t>04/12/2021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B4CE555-C7F4-459B-B442-7FCB1210F85B}"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9579C63A-612B-4095-811D-064A195BA74C}" type="datetimeFigureOut">
              <a:rPr lang="fr-FR" smtClean="0"/>
              <a:pPr/>
              <a:t>04/12/2021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B4CE555-C7F4-459B-B442-7FCB1210F85B}"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79C63A-612B-4095-811D-064A195BA74C}" type="datetimeFigureOut">
              <a:rPr lang="fr-FR" smtClean="0"/>
              <a:pPr/>
              <a:t>04/12/2021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B4CE555-C7F4-459B-B442-7FCB1210F85B}"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579C63A-612B-4095-811D-064A195BA74C}" type="datetimeFigureOut">
              <a:rPr lang="fr-FR" smtClean="0"/>
              <a:pPr/>
              <a:t>04/12/2021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B4CE555-C7F4-459B-B442-7FCB1210F85B}"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579C63A-612B-4095-811D-064A195BA74C}" type="datetimeFigureOut">
              <a:rPr lang="fr-FR" smtClean="0"/>
              <a:pPr/>
              <a:t>04/12/2021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B4CE555-C7F4-459B-B442-7FCB1210F85B}"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9C63A-612B-4095-811D-064A195BA74C}" type="datetimeFigureOut">
              <a:rPr lang="fr-FR" smtClean="0"/>
              <a:pPr/>
              <a:t>04/12/2021</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CE555-C7F4-459B-B442-7FCB1210F85B}"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islamweb.net/hadith/RawyDetails.php?RawyID=-1000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EG" dirty="0"/>
              <a:t>المحاسبة والتوبة</a:t>
            </a:r>
            <a:endParaRPr lang="fr-FR" dirty="0"/>
          </a:p>
        </p:txBody>
      </p:sp>
      <p:sp>
        <p:nvSpPr>
          <p:cNvPr id="3" name="Sous-titre 2"/>
          <p:cNvSpPr>
            <a:spLocks noGrp="1"/>
          </p:cNvSpPr>
          <p:nvPr>
            <p:ph type="subTitle" idx="1"/>
          </p:nvPr>
        </p:nvSpPr>
        <p:spPr/>
        <p:txBody>
          <a:bodyPr/>
          <a:lstStyle/>
          <a:p>
            <a:r>
              <a:rPr lang="fr-FR" b="1" dirty="0"/>
              <a:t>L'auto-évaluation</a:t>
            </a:r>
          </a:p>
          <a:p>
            <a:r>
              <a:rPr lang="fr-FR" b="1" dirty="0"/>
              <a:t>Le repentir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92500" lnSpcReduction="20000"/>
          </a:bodyPr>
          <a:lstStyle/>
          <a:p>
            <a:pPr algn="just" fontAlgn="t"/>
            <a:r>
              <a:rPr lang="fr-FR" dirty="0"/>
              <a:t>Pour montrer l’importance de la purification de l’âme, Dieu emploie donc sept serments successifs pour nous dire : celui qui purifie son âme sera sauvé et connaîtra la félicité, tandis que celui qui la corrompt sera réprouvé et perdu.</a:t>
            </a:r>
          </a:p>
          <a:p>
            <a:pPr algn="just" fontAlgn="t"/>
            <a:r>
              <a:rPr lang="fr-FR" dirty="0"/>
              <a:t>« </a:t>
            </a:r>
            <a:r>
              <a:rPr lang="fr-FR" b="1" dirty="0"/>
              <a:t>Par le Soleil et son premier éclat, par la Lune quand elle lui succède, par le jour quand il éclaire le monde, par la nuit quand elle l’obscurcit, par le Ciel et Celui qui l’a édifié, par la Terre et Celui qui l’a étendue, Et par l'âme et Celui qui l'a harmonieusement façonnée et lui a alors inspiré son immoralité, de même que sa piété! A réussi, certes, celui qui la purifie. Et est perdu, certes, celui qui la corrompt  !</a:t>
            </a:r>
            <a:r>
              <a:rPr lang="fr-FR" dirty="0"/>
              <a:t> » Coran 91/1-10</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Dieu a défini pour cette âme deux voies :	</a:t>
            </a:r>
          </a:p>
        </p:txBody>
      </p:sp>
      <p:sp>
        <p:nvSpPr>
          <p:cNvPr id="3" name="Espace réservé du contenu 2"/>
          <p:cNvSpPr>
            <a:spLocks noGrp="1"/>
          </p:cNvSpPr>
          <p:nvPr>
            <p:ph idx="1"/>
          </p:nvPr>
        </p:nvSpPr>
        <p:spPr>
          <a:xfrm>
            <a:off x="457200" y="1916832"/>
            <a:ext cx="8229600" cy="4536504"/>
          </a:xfrm>
        </p:spPr>
        <p:txBody>
          <a:bodyPr>
            <a:normAutofit lnSpcReduction="10000"/>
          </a:bodyPr>
          <a:lstStyle/>
          <a:p>
            <a:pPr algn="r" rtl="1"/>
            <a:r>
              <a:rPr lang="ar-EG" dirty="0"/>
              <a:t>الله تعالى بين لنا أن للنفس سبيلين:</a:t>
            </a:r>
          </a:p>
          <a:p>
            <a:pPr algn="r" rtl="1">
              <a:buNone/>
            </a:pPr>
            <a:r>
              <a:rPr lang="ar-EG" dirty="0"/>
              <a:t>* طريق التقوى الموصل لسعادة الدارين</a:t>
            </a:r>
          </a:p>
          <a:p>
            <a:pPr algn="r" rtl="1">
              <a:buNone/>
            </a:pPr>
            <a:r>
              <a:rPr lang="ar-EG" dirty="0"/>
              <a:t>* وطريق الهوى والفساد الموصل للخسارة</a:t>
            </a:r>
            <a:r>
              <a:rPr lang="ar-SA" dirty="0"/>
              <a:t> </a:t>
            </a:r>
            <a:r>
              <a:rPr lang="ar-EG" dirty="0"/>
              <a:t>والشقاوة</a:t>
            </a:r>
          </a:p>
          <a:p>
            <a:r>
              <a:rPr lang="fr-FR" dirty="0"/>
              <a:t>Dieu a défini pour cette âme deux voies :	</a:t>
            </a:r>
            <a:br>
              <a:rPr lang="fr-FR" dirty="0"/>
            </a:br>
            <a:r>
              <a:rPr lang="fr-FR" dirty="0"/>
              <a:t>- Le chemin de la piété qui mène à la réussite dans se monde et dans l'autre</a:t>
            </a:r>
            <a:br>
              <a:rPr lang="fr-FR" dirty="0"/>
            </a:br>
            <a:r>
              <a:rPr lang="fr-FR" dirty="0"/>
              <a:t>- Le chemin de la turpitude qui mène à la perte.</a:t>
            </a:r>
            <a:br>
              <a:rPr lang="fr-FR" dirty="0"/>
            </a:br>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fontScale="90000"/>
          </a:bodyPr>
          <a:lstStyle/>
          <a:p>
            <a:r>
              <a:rPr lang="ar-EG" dirty="0"/>
              <a:t>حاسب نفسك في الدنيا</a:t>
            </a:r>
            <a:br>
              <a:rPr lang="ar-EG" dirty="0"/>
            </a:br>
            <a:r>
              <a:rPr lang="ar-EG" dirty="0"/>
              <a:t>يخفف عنك الحساب يوم القيامة</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a:t>Celles et ceux qui pratiquent l'examen de conscience, qui dressent un état des lieux de leur situation spirituelle, et qui agissent dans le but de se perfectionner, leur jugement sera allégé le jour où justement tout sera compté.</a:t>
            </a:r>
            <a:r>
              <a:rPr lang="ar-EG" dirty="0"/>
              <a:t>	</a:t>
            </a:r>
          </a:p>
          <a:p>
            <a:pPr algn="just">
              <a:buNone/>
            </a:pPr>
            <a:r>
              <a:rPr lang="ar-EG" dirty="0"/>
              <a:t>			</a:t>
            </a:r>
            <a:r>
              <a:rPr lang="fr-FR" dirty="0"/>
              <a:t> </a:t>
            </a:r>
            <a:r>
              <a:rPr lang="ar-EG" dirty="0"/>
              <a:t>		</a:t>
            </a:r>
            <a:br>
              <a:rPr lang="fr-FR" dirty="0"/>
            </a:br>
            <a:r>
              <a:rPr lang="fr-FR" dirty="0"/>
              <a:t>En revanche celles et ceux qui agissent avec négligence sans auto jugement, ceux-là seront les</a:t>
            </a:r>
            <a:r>
              <a:rPr lang="ar-EG" dirty="0"/>
              <a:t> </a:t>
            </a:r>
            <a:r>
              <a:rPr lang="fr-FR" dirty="0"/>
              <a:t>perdants dans ce monde et dans l'autre, et leur jugement sera sévère. </a:t>
            </a:r>
            <a:br>
              <a:rPr lang="fr-FR" dirty="0"/>
            </a:br>
            <a:br>
              <a:rPr lang="fr-FR" dirty="0"/>
            </a:br>
            <a:r>
              <a:rPr lang="fr-FR" dirty="0"/>
              <a:t>En effet Allah ta^ala dit dans le qu'ran (hijr v 92 93) : </a:t>
            </a:r>
            <a:br>
              <a:rPr lang="fr-FR" dirty="0"/>
            </a:br>
            <a:r>
              <a:rPr lang="fr-FR" dirty="0"/>
              <a:t>" Par ton Seigneur : Nous les interrogerons tous sur ce qu'ils faisaient ".</a:t>
            </a:r>
          </a:p>
          <a:p>
            <a:pPr algn="just">
              <a:buNone/>
            </a:pPr>
            <a:r>
              <a:rPr lang="ar-EG" dirty="0"/>
              <a:t> فَوَرَبِّكَ لَنَسْأَلَنَّهُمْ أَجْمَعِينَ { 92 } عَمَّا كَانُوا يَعْمَلُونَ سورة الحجر آية 92-9</a:t>
            </a:r>
            <a:br>
              <a:rPr lang="fr-FR" dirty="0"/>
            </a:br>
            <a:endParaRPr lang="fr-FR" dirty="0"/>
          </a:p>
          <a:p>
            <a:pPr algn="just"/>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Se remettre en question</a:t>
            </a:r>
            <a:br>
              <a:rPr lang="fr-FR" dirty="0"/>
            </a:br>
            <a:r>
              <a:rPr lang="fr-FR" dirty="0"/>
              <a:t>Faire un bilan</a:t>
            </a:r>
          </a:p>
        </p:txBody>
      </p:sp>
      <p:sp>
        <p:nvSpPr>
          <p:cNvPr id="3" name="Espace réservé du contenu 2"/>
          <p:cNvSpPr>
            <a:spLocks noGrp="1"/>
          </p:cNvSpPr>
          <p:nvPr>
            <p:ph idx="1"/>
          </p:nvPr>
        </p:nvSpPr>
        <p:spPr>
          <a:xfrm>
            <a:off x="457200" y="1844824"/>
            <a:ext cx="8229600" cy="4464496"/>
          </a:xfrm>
        </p:spPr>
        <p:txBody>
          <a:bodyPr>
            <a:normAutofit fontScale="92500" lnSpcReduction="20000"/>
          </a:bodyPr>
          <a:lstStyle/>
          <a:p>
            <a:pPr algn="just" fontAlgn="t"/>
            <a:r>
              <a:rPr lang="fr-FR" dirty="0"/>
              <a:t>Se remettre en question et améliorer notre adoration pour Allah (swt), et notre comportement avec les gens</a:t>
            </a:r>
          </a:p>
          <a:p>
            <a:pPr algn="just" fontAlgn="t"/>
            <a:r>
              <a:rPr lang="fr-FR" dirty="0"/>
              <a:t> Faire un bilan hebdomadaire voir même quotidien est idéal pour progresser dans sa foi. </a:t>
            </a:r>
            <a:endParaRPr lang="ar-EG" dirty="0"/>
          </a:p>
          <a:p>
            <a:pPr algn="just" fontAlgn="t"/>
            <a:r>
              <a:rPr lang="fr-FR" dirty="0"/>
              <a:t>Les moments les plus efficaces sont : </a:t>
            </a:r>
          </a:p>
          <a:p>
            <a:pPr algn="just" fontAlgn="t">
              <a:buNone/>
            </a:pPr>
            <a:r>
              <a:rPr lang="ar-EG" dirty="0"/>
              <a:t>    </a:t>
            </a:r>
            <a:r>
              <a:rPr lang="fr-FR" dirty="0"/>
              <a:t>Quotidiennement et avant de dormir prendre quelques minutes seul et l’intimité avec Dieu pour s’auto-juger et répondre sincèrement à des questions concernant mes adorations, ma religion, ma vie, mon comportement…..</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احذر الشيطان</a:t>
            </a:r>
            <a:endParaRPr lang="fr-FR" dirty="0"/>
          </a:p>
        </p:txBody>
      </p:sp>
      <p:sp>
        <p:nvSpPr>
          <p:cNvPr id="3" name="Espace réservé du contenu 2"/>
          <p:cNvSpPr>
            <a:spLocks noGrp="1"/>
          </p:cNvSpPr>
          <p:nvPr>
            <p:ph idx="1"/>
          </p:nvPr>
        </p:nvSpPr>
        <p:spPr>
          <a:xfrm>
            <a:off x="457200" y="1772816"/>
            <a:ext cx="8229600" cy="4353347"/>
          </a:xfrm>
        </p:spPr>
        <p:txBody>
          <a:bodyPr/>
          <a:lstStyle/>
          <a:p>
            <a:pPr algn="r" rtl="1"/>
            <a:r>
              <a:rPr lang="ar-SA" dirty="0"/>
              <a:t>(( إن الذين اتقوا إذا مسهم طائف من الشيطان تذكروا فإذا هم مبصرون)).</a:t>
            </a:r>
            <a:r>
              <a:rPr lang="fr-FR" dirty="0"/>
              <a:t> </a:t>
            </a:r>
            <a:r>
              <a:rPr lang="ar-EG" dirty="0"/>
              <a:t>الاعراف </a:t>
            </a:r>
            <a:r>
              <a:rPr lang="ar-EG" b="1" dirty="0"/>
              <a:t>201</a:t>
            </a:r>
          </a:p>
          <a:p>
            <a:pPr algn="just"/>
            <a:r>
              <a:rPr lang="ar-EG" dirty="0"/>
              <a:t>}</a:t>
            </a:r>
            <a:r>
              <a:rPr lang="fr-FR" dirty="0"/>
              <a:t>Ceux qui pratiquent la piété, lorsqu´une suggestion du Diable les touche se rappellent [du châtiment d´Allah]: et les voilà devenus clairvoyants</a:t>
            </a:r>
            <a:r>
              <a:rPr lang="ar-EG" dirty="0"/>
              <a:t>{</a:t>
            </a:r>
            <a:r>
              <a:rPr lang="fr-FR" dirty="0"/>
              <a:t> Al-A’Raf 201</a:t>
            </a:r>
          </a:p>
          <a:p>
            <a:pPr algn="r" rtl="1"/>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lnSpcReduction="10000"/>
          </a:bodyPr>
          <a:lstStyle/>
          <a:p>
            <a:pPr algn="just" rtl="1"/>
            <a:r>
              <a:rPr lang="ar-SA" dirty="0"/>
              <a:t>قال الحسن البصري رحمه الله: [ المؤمن قوّام على نفسه يحاسبها لله وإنما خفّ الحساب على قوم حاسبوا أنفسهم في الدنيا، وإنما شقّ الحساب يوم القيامة على قوم أخذوا هذا الأمر من غير محاسبة] </a:t>
            </a:r>
            <a:endParaRPr lang="ar-EG" dirty="0"/>
          </a:p>
          <a:p>
            <a:pPr algn="just" rtl="1"/>
            <a:r>
              <a:rPr lang="ar-EG" dirty="0"/>
              <a:t>قال عمر رضي الله عنه: </a:t>
            </a:r>
            <a:r>
              <a:rPr lang="ar-SA" dirty="0"/>
              <a:t>[ حاسبوا أنفسكم قبل أن تحاسبوا وزنوا أنفسكم (أعمالكم) قبل أن توزنوا فإنه أهون عليكم في الحساب غداً أن تحاسبوا أنفسكم اليوم]</a:t>
            </a:r>
            <a:endParaRPr lang="fr-FR" dirty="0"/>
          </a:p>
          <a:p>
            <a:pPr algn="just"/>
            <a:r>
              <a:rPr lang="fr-FR" dirty="0"/>
              <a:t>un conseil donné par Omar ben alkhatab</a:t>
            </a:r>
            <a:r>
              <a:rPr lang="ar-EG" dirty="0"/>
              <a:t>        </a:t>
            </a:r>
            <a:r>
              <a:rPr lang="fr-FR" dirty="0"/>
              <a:t> « Jugez-vous avant d’être jugé et pesez vos actions avant q’elles soient pesez pour vous et préparez vous à la grande exposition de vos œuvres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a:t>لا تنفع الندامة يوم القيامة</a:t>
            </a:r>
            <a:endParaRPr lang="fr-FR" dirty="0"/>
          </a:p>
        </p:txBody>
      </p:sp>
      <p:sp>
        <p:nvSpPr>
          <p:cNvPr id="3" name="Espace réservé du contenu 2"/>
          <p:cNvSpPr>
            <a:spLocks noGrp="1"/>
          </p:cNvSpPr>
          <p:nvPr>
            <p:ph idx="1"/>
          </p:nvPr>
        </p:nvSpPr>
        <p:spPr/>
        <p:txBody>
          <a:bodyPr/>
          <a:lstStyle/>
          <a:p>
            <a:pPr algn="just" rtl="1"/>
            <a:r>
              <a:rPr lang="ar-EG" dirty="0"/>
              <a:t>والذين فقدوا أو تركوا محاسبةَ نفوسِهم سيتحسرون في وقتٍ لا ينفعُ فيه التحسر، يقول جل شأنه:{ أنْ تَقولَ نَفسٌ يا حَسْرتى عَلى ما فَرطتُ في جَنْبِ اللهِ وإنْ كُنْتُ لَمِنَ الساخِرين} الزمر56</a:t>
            </a:r>
          </a:p>
          <a:p>
            <a:r>
              <a:rPr lang="ar-EG" dirty="0"/>
              <a:t>}</a:t>
            </a:r>
            <a:r>
              <a:rPr lang="fr-FR" dirty="0"/>
              <a:t>Avant qu´une âme ne dise: "Malheur à moi pour mes manquements envers Allah. Car j´ai été certes, parmi les railleurs</a:t>
            </a:r>
            <a:r>
              <a:rPr lang="ar-EG" dirty="0"/>
              <a:t>{</a:t>
            </a:r>
            <a:r>
              <a:rPr lang="fr-FR" dirty="0"/>
              <a:t> Az-zomar 56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a:t>L'auto jugement s'effectue principalement de deux manières : </a:t>
            </a:r>
            <a:br>
              <a:rPr lang="fr-FR" b="1" dirty="0"/>
            </a:br>
            <a:br>
              <a:rPr lang="fr-FR" b="1" dirty="0"/>
            </a:br>
            <a:r>
              <a:rPr lang="fr-FR" b="1" dirty="0"/>
              <a:t>- Une réflexion avant l'action </a:t>
            </a:r>
            <a:br>
              <a:rPr lang="fr-FR" b="1" dirty="0"/>
            </a:br>
            <a:r>
              <a:rPr lang="fr-FR" b="1" dirty="0"/>
              <a:t>- Une réflexion après l'action</a:t>
            </a:r>
            <a:br>
              <a:rPr lang="fr-FR" b="1" dirty="0"/>
            </a:b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a:t>والمحاسبة تكون قبل وبعد العمل</a:t>
            </a:r>
            <a:endParaRPr lang="fr-FR" dirty="0"/>
          </a:p>
        </p:txBody>
      </p:sp>
      <p:sp>
        <p:nvSpPr>
          <p:cNvPr id="3" name="Espace réservé du contenu 2"/>
          <p:cNvSpPr>
            <a:spLocks noGrp="1"/>
          </p:cNvSpPr>
          <p:nvPr>
            <p:ph idx="1"/>
          </p:nvPr>
        </p:nvSpPr>
        <p:spPr/>
        <p:txBody>
          <a:bodyPr/>
          <a:lstStyle/>
          <a:p>
            <a:pPr algn="r" rtl="1"/>
            <a:r>
              <a:rPr lang="ar-EG" dirty="0"/>
              <a:t>النوعُ الأول : محاسبة النفس قبل العمل :</a:t>
            </a:r>
          </a:p>
          <a:p>
            <a:pPr algn="r" rtl="1"/>
            <a:r>
              <a:rPr lang="ar-EG" dirty="0"/>
              <a:t>وهو أن ينظرَ العبدُ في هذا العمل:</a:t>
            </a:r>
          </a:p>
          <a:p>
            <a:pPr algn="r" rtl="1"/>
            <a:r>
              <a:rPr lang="ar-EG" dirty="0"/>
              <a:t>هل في فعله خيرٌ في الدنيا والآخرة فيعملَه ، أو في عملِه شرٌ في الدنيا والآخرة فيتركَه</a:t>
            </a:r>
          </a:p>
          <a:p>
            <a:pPr algn="r" rtl="1"/>
            <a:r>
              <a:rPr lang="ar-EG" dirty="0"/>
              <a:t>هل هذا العمل للهِ تعالى أم هو للبشر ، فإن كان سيعملُه لله فعلَه ، وإن كانت نيتَهُ لغيرهِ ترَكه .</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محاسبة النفس بعد العمل</a:t>
            </a:r>
            <a:endParaRPr lang="fr-FR" dirty="0"/>
          </a:p>
        </p:txBody>
      </p:sp>
      <p:sp>
        <p:nvSpPr>
          <p:cNvPr id="3" name="Espace réservé du contenu 2"/>
          <p:cNvSpPr>
            <a:spLocks noGrp="1"/>
          </p:cNvSpPr>
          <p:nvPr>
            <p:ph idx="1"/>
          </p:nvPr>
        </p:nvSpPr>
        <p:spPr/>
        <p:txBody>
          <a:bodyPr/>
          <a:lstStyle/>
          <a:p>
            <a:pPr algn="r" rtl="1"/>
            <a:r>
              <a:rPr lang="ar-EG" dirty="0"/>
              <a:t>النوع الثاني : محاسبة النفس بعد العمل : وهو ثلاثة أنواع : </a:t>
            </a:r>
          </a:p>
          <a:p>
            <a:pPr algn="r" rtl="1"/>
            <a:r>
              <a:rPr lang="ar-EG" dirty="0"/>
              <a:t>النوعُ الأول : محاسبة النفس على طاعاتٍ قصَّرتْ فيها .</a:t>
            </a:r>
            <a:br>
              <a:rPr lang="ar-EG" dirty="0"/>
            </a:br>
            <a:r>
              <a:rPr lang="ar-EG" dirty="0"/>
              <a:t>كتركها للإخلاصِ أو للمتابعة ، أو تركِ العمل المطلوب كترك الذكر اليومي ، أو تركِ قراءةِ القرآن ، أو تركِ الدعوة أو ترك صلاةِ الجماعة أو ترك السننِ الرواتب . ومحاسبة النفس في هذا النوعِ يكون بإكمالِ النقص وإصلاح الخطأ ، والمسارعةِ في الخيرات</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92500"/>
          </a:bodyPr>
          <a:lstStyle/>
          <a:p>
            <a:pPr algn="just" rtl="1"/>
            <a:r>
              <a:rPr lang="ar-EG" dirty="0"/>
              <a:t>قال الله تعالى:((وَنَضَعُ الْمَوَازِينَ الْقِسْطَ لِيَوْمِ الْقِيَامَةِ فَلا تُظْلَمُ نَفْسٌ شَيْئًا وَإِنْ كَانَ مِثْقَالَ حَبَّةٍ مِنْ خَرْدَلٍ أَتَيْنَا بِهَا وَكَفَى بِنَا حَاسِبِينَ)) الأنبياء:47</a:t>
            </a:r>
          </a:p>
          <a:p>
            <a:pPr algn="just"/>
            <a:r>
              <a:rPr lang="ar-EG" dirty="0"/>
              <a:t>}</a:t>
            </a:r>
            <a:r>
              <a:rPr lang="fr-FR" dirty="0"/>
              <a:t>Au Jour de la Résurrection, Nous placerons les balances exactes. Nulle âme ne sera lésée en rien, fût-ce du poids d´un grain de moutarde que Nous ferons venir. Nous suffisons largement pour dresser les comptes</a:t>
            </a:r>
            <a:r>
              <a:rPr lang="ar-EG" dirty="0"/>
              <a:t>{</a:t>
            </a:r>
            <a:r>
              <a:rPr lang="fr-FR" dirty="0"/>
              <a:t>.</a:t>
            </a:r>
            <a:r>
              <a:rPr lang="ar-EG" dirty="0"/>
              <a:t>	</a:t>
            </a:r>
            <a:r>
              <a:rPr lang="fr-FR" dirty="0"/>
              <a:t>Al-inbiya 47</a:t>
            </a:r>
            <a:r>
              <a:rPr lang="ar-EG" dirty="0"/>
              <a:t>			</a:t>
            </a:r>
          </a:p>
          <a:p>
            <a:pPr algn="r" rtl="1"/>
            <a:r>
              <a:rPr lang="ar-EG" dirty="0"/>
              <a:t>{يومئذ تعرضون لاتخفى منكم خافيه} </a:t>
            </a:r>
            <a:r>
              <a:rPr lang="fr-FR" dirty="0"/>
              <a:t> </a:t>
            </a:r>
            <a:r>
              <a:rPr lang="ar-EG" dirty="0"/>
              <a:t>الحاقة 18</a:t>
            </a:r>
          </a:p>
          <a:p>
            <a:r>
              <a:rPr lang="ar-EG" dirty="0"/>
              <a:t>}</a:t>
            </a:r>
            <a:r>
              <a:rPr lang="fr-FR" dirty="0"/>
              <a:t>Ce jour-là vous serez exposés; et rien de vous ne sera caché</a:t>
            </a:r>
            <a:r>
              <a:rPr lang="ar-EG" dirty="0"/>
              <a:t>{</a:t>
            </a:r>
            <a:r>
              <a:rPr lang="fr-FR" dirty="0"/>
              <a:t>.</a:t>
            </a:r>
            <a:r>
              <a:rPr lang="ar-EG" dirty="0"/>
              <a:t> </a:t>
            </a:r>
            <a:r>
              <a:rPr lang="fr-FR" dirty="0"/>
              <a:t>Al-haqua 18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a:t>حديث النعمان ابن بشير</a:t>
            </a:r>
            <a:endParaRPr lang="fr-FR" dirty="0"/>
          </a:p>
        </p:txBody>
      </p:sp>
      <p:sp>
        <p:nvSpPr>
          <p:cNvPr id="3" name="Espace réservé du contenu 2"/>
          <p:cNvSpPr>
            <a:spLocks noGrp="1"/>
          </p:cNvSpPr>
          <p:nvPr>
            <p:ph idx="1"/>
          </p:nvPr>
        </p:nvSpPr>
        <p:spPr/>
        <p:txBody>
          <a:bodyPr/>
          <a:lstStyle/>
          <a:p>
            <a:pPr algn="just" rtl="1"/>
            <a:r>
              <a:rPr lang="ar-SA" dirty="0"/>
              <a:t>عن النعمان ابن بشير رضي الله عنه قال: قال</a:t>
            </a:r>
            <a:r>
              <a:rPr lang="ar-EG" dirty="0"/>
              <a:t>  صلى الله عليه وسلم  : (( إن الحلال بَيِّن ! وإن الحرام بَيِّن، وبينهما أمور مشتبهات ، لا يعلمهن كثيرٌ من الناس ، فمن اتقى الشبهات فقد استبرأ لدينه وعرضه ، ومن وقعَ في الشبهات وقع في </a:t>
            </a:r>
            <a:r>
              <a:rPr lang="ar-EG" dirty="0" err="1"/>
              <a:t>الحرام )).</a:t>
            </a:r>
            <a:endParaRPr lang="ar-SA" dirty="0"/>
          </a:p>
          <a:p>
            <a:pPr algn="just" rtl="1"/>
            <a:r>
              <a:rPr lang="ar-EG" dirty="0"/>
              <a:t> ويقولُ عليه الصلاة والسلام : (( دع ما يَريبُك إلى ما لا يَريبُك )) .</a:t>
            </a:r>
            <a:endParaRPr lang="fr-FR" dirty="0"/>
          </a:p>
          <a:p>
            <a:pPr algn="r" rtl="1"/>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Hadih An-Nou’man ibn Béchir</a:t>
            </a:r>
            <a:endParaRPr lang="fr-FR" dirty="0"/>
          </a:p>
        </p:txBody>
      </p:sp>
      <p:sp>
        <p:nvSpPr>
          <p:cNvPr id="3" name="Espace réservé du contenu 2"/>
          <p:cNvSpPr>
            <a:spLocks noGrp="1"/>
          </p:cNvSpPr>
          <p:nvPr>
            <p:ph idx="1"/>
          </p:nvPr>
        </p:nvSpPr>
        <p:spPr>
          <a:xfrm>
            <a:off x="457200" y="1600200"/>
            <a:ext cx="8229600" cy="4997152"/>
          </a:xfrm>
        </p:spPr>
        <p:txBody>
          <a:bodyPr>
            <a:normAutofit fontScale="77500" lnSpcReduction="20000"/>
          </a:bodyPr>
          <a:lstStyle/>
          <a:p>
            <a:pPr algn="just"/>
            <a:r>
              <a:rPr lang="fr-FR" b="1" dirty="0"/>
              <a:t>D’après An-Nou’man ibn Béchir (Radhiya Allahou ‘Anhou), le Prophète, Salla Allahou ‘Alaihi wa Sallam a dit : «  En vérité, ce qui est licite est clair, et ce qui est illicite est clair ; et entre les deux se trouvent des choses douteuses ; peu sont les gens qui connaissent si elles relèvent du licite ou de l'illicite. Celui qui s’éloigne des choses douteuses a certes préservé sa religion et son honneur, et celui qui y choit finira par commettre l’interdit à l’exemple d’un berger qui fait paître son troupeau autour d’un domaine réservé; proche est le moment où il y pénètrera. Ecoutez! Chaque roi dispose de son domaine réservé et le domaine réservé d'Allah sur Sa terre est constitué de ce qu'Il a interdit.  N’est-ce pas qu’il y a dans le corps un bout de chair qui, s’il est pur, purifie tout le corps et s’il est corrompu, corrompt tout le corps. N’est-ce pas que c’est le cœur.» (Rapporté par Al-Boukhari et Mouslim)</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معاقبةُ النفسِ على تقصيرِها</a:t>
            </a:r>
            <a:endParaRPr lang="fr-FR" dirty="0"/>
          </a:p>
        </p:txBody>
      </p:sp>
      <p:sp>
        <p:nvSpPr>
          <p:cNvPr id="3" name="Espace réservé du contenu 2"/>
          <p:cNvSpPr>
            <a:spLocks noGrp="1"/>
          </p:cNvSpPr>
          <p:nvPr>
            <p:ph idx="1"/>
          </p:nvPr>
        </p:nvSpPr>
        <p:spPr/>
        <p:txBody>
          <a:bodyPr>
            <a:normAutofit lnSpcReduction="10000"/>
          </a:bodyPr>
          <a:lstStyle/>
          <a:p>
            <a:pPr algn="just" rtl="1"/>
            <a:r>
              <a:rPr lang="ar-EG" dirty="0"/>
              <a:t>معاقبةُ النفسِ على تقصيرِها :</a:t>
            </a:r>
            <a:br>
              <a:rPr lang="ar-EG" dirty="0"/>
            </a:br>
            <a:r>
              <a:rPr lang="ar-EG" dirty="0"/>
              <a:t>اعلم أن العبدَ إذا حاسبَ نفسهُ فرأى منها تقصيراً ، أو فعلَتْ شيئاً من المعاصي ، ينبغي أن يعاقبها عقوبةً مباحة. وكما رويَ عن عمر رضي الله عنه : أنه خَرجَ إلى حائطٍ له ثم رَجعَ وقد صلى الناسُ العصرَ ، فقال : إنما خرجتُ إلى حائطي ورَجعتُ وقد صلى الناسُ العصرَ ، حائطي صدقةٌ على المساكين .</a:t>
            </a:r>
          </a:p>
          <a:p>
            <a:pPr algn="just" rtl="1"/>
            <a:r>
              <a:rPr lang="ar-EG" dirty="0"/>
              <a:t>كما وردَ عن ابنِ عمرَ رضي الله عنه ، أنه إذا فاتته صلاةٌ في جماعةٍ فأحيا الليلَ كلَّه!</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استغفر لذنبك</a:t>
            </a:r>
            <a:endParaRPr lang="fr-FR" dirty="0"/>
          </a:p>
        </p:txBody>
      </p:sp>
      <p:sp>
        <p:nvSpPr>
          <p:cNvPr id="3" name="Espace réservé du contenu 2"/>
          <p:cNvSpPr>
            <a:spLocks noGrp="1"/>
          </p:cNvSpPr>
          <p:nvPr>
            <p:ph idx="1"/>
          </p:nvPr>
        </p:nvSpPr>
        <p:spPr>
          <a:xfrm>
            <a:off x="467544" y="1628800"/>
            <a:ext cx="8229600" cy="4525963"/>
          </a:xfrm>
        </p:spPr>
        <p:txBody>
          <a:bodyPr>
            <a:normAutofit fontScale="92500" lnSpcReduction="10000"/>
          </a:bodyPr>
          <a:lstStyle/>
          <a:p>
            <a:pPr algn="just" rtl="1"/>
            <a:r>
              <a:rPr lang="ar-EG" dirty="0"/>
              <a:t>الإستغفار سمة المؤمنين كلما أذنبوا استغفروا ورجعوا إلى الله. قال تعالى:((وَالَّذِينَ إِذَا فَعَلُوا فَاحِشَةً أَوْ ظَلَمُوا أَنْفُسَهُمْ ذَكَرُوا اللَّهَ فَاسْتَغْفَرُوا لِذُنُوبِهِمْ وَمَنْ يَغْفِرُ الذُّنُوبَ إِلاَّ اللَّهُ وَلَمْ يُصِرُّوا عَلَى مَا فَعَلُوا وَهُمْ يَعْلَمُون)) آل عمران:135.</a:t>
            </a:r>
            <a:endParaRPr lang="ar-SA" dirty="0"/>
          </a:p>
          <a:p>
            <a:pPr algn="just"/>
            <a:r>
              <a:rPr lang="ar-SA" dirty="0" err="1"/>
              <a:t>}</a:t>
            </a:r>
            <a:r>
              <a:rPr lang="fr-FR" dirty="0"/>
              <a:t>ceux qui, ayant commis un forfait ou une injustice envers eux-mêmes, invoquent Dieu pour Lui demander pardon de leurs péchés, car qui peut absoudre un pécheur si ce n'est le Seigneur? À ceux enfin qui ne persistent pas dans le mal, dès qu'ils s'aperçoivent qu'ils sont dans l'erreur.</a:t>
            </a:r>
            <a:r>
              <a:rPr lang="ar-SA" dirty="0" err="1"/>
              <a:t>{</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 maître de l’imploration </a:t>
            </a:r>
            <a:r>
              <a:rPr lang="ar-EG" dirty="0"/>
              <a:t>‏‏سيد الاستغفار</a:t>
            </a:r>
            <a:endParaRPr lang="fr-FR" dirty="0"/>
          </a:p>
        </p:txBody>
      </p:sp>
      <p:sp>
        <p:nvSpPr>
          <p:cNvPr id="3" name="Espace réservé du contenu 2"/>
          <p:cNvSpPr>
            <a:spLocks noGrp="1"/>
          </p:cNvSpPr>
          <p:nvPr>
            <p:ph idx="1"/>
          </p:nvPr>
        </p:nvSpPr>
        <p:spPr/>
        <p:txBody>
          <a:bodyPr>
            <a:normAutofit lnSpcReduction="10000"/>
          </a:bodyPr>
          <a:lstStyle/>
          <a:p>
            <a:pPr algn="just" rtl="1"/>
            <a:r>
              <a:rPr lang="ar-AE" dirty="0"/>
              <a:t>عَنْ شدَّادِ بنِ أَوْسٍ رَضِيَ اللهُ عَنْهُ، عَنِ النَّبِيِّ صَلَّى اللهُ عَلَيْهِ وَسَلَّمَ قَالَ: « سَيِّدُ الاسْتِغْفَارِ أَنْ يَقُولَ العَبْدُ: اللَّهُمَّ أَنْتَ رَبِي لا إِلهَ إِلَّا أَنْتَ، خَلَقْتَنِي وَأَنَا عَبْدُكَ، وَأَنَا عَلى عَهْدِكَ وَوَعْدِكَ مَا اسْتَطَعْتُ، أَعُوذُ بِكَ مِنْ شَرِ مَا صَنَعْتُ، أَبْوءُ لَكَ بِنِعْمَتِكَ عَلَيَّ، وَأَبُوءُ بَذَنْبِي، فَاغْفِرْ لِي، فَإِنَّهُ لا يَغْفِرُ الذُّنُوبَ إِلَّا أَنْتَ» مَنْ قَالَهَا في النَّهَارِ مُوقِنَاً بِهَا فَمَاتَ مِنْ يَومِهِ قَبْلَ أَنْ يُمْسِي فَهُوَ مِنْ أَهْلِ الْجَنَّةِ، وَمَنْ قَالَهَا مِنَ اللَّيْلِ وَهُوَ مُوقِنٌ بِهَا فَمَاتَ قَبْلَ أَنْ يُصْبِحَ فَهُوَ مِنْ أَهْلِ الْجَنَّةِ». </a:t>
            </a:r>
          </a:p>
          <a:p>
            <a:pPr algn="r" rtl="1"/>
            <a:r>
              <a:rPr lang="ar-AE" dirty="0"/>
              <a:t>أخرجه البخاري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 maître de l’imploration du pardon</a:t>
            </a:r>
          </a:p>
        </p:txBody>
      </p:sp>
      <p:sp>
        <p:nvSpPr>
          <p:cNvPr id="3" name="Espace réservé du contenu 2"/>
          <p:cNvSpPr>
            <a:spLocks noGrp="1"/>
          </p:cNvSpPr>
          <p:nvPr>
            <p:ph idx="1"/>
          </p:nvPr>
        </p:nvSpPr>
        <p:spPr/>
        <p:txBody>
          <a:bodyPr>
            <a:normAutofit fontScale="85000" lnSpcReduction="10000"/>
          </a:bodyPr>
          <a:lstStyle/>
          <a:p>
            <a:pPr algn="just"/>
            <a:r>
              <a:rPr lang="fr-FR" dirty="0"/>
              <a:t>« Ô Allah ! Je reconnais ton bienfait dont tu m’as comblé et je reconnais mon péché. Pardonne-moi donc car Il n’est personne qui pardonne les péchés en dehors de toi.»</a:t>
            </a:r>
          </a:p>
          <a:p>
            <a:pPr algn="just"/>
            <a:r>
              <a:rPr lang="fr-FR" dirty="0"/>
              <a:t>Le Prophète (Salla Allahou Alaïhi wa Sallam) a ajouté : « Celui qui fait cette invocation, en étant convaincu, dans la journée et meurt dans la même journée, avant le soir, fera partie des gens du Paradis, et celui qui l'a dit de nuit, en en étant convaincu, et meurt avant l’arrivée du matin fera partie des gens du Paradis.» (Rapporté par Boukhari)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92500" lnSpcReduction="20000"/>
          </a:bodyPr>
          <a:lstStyle/>
          <a:p>
            <a:pPr algn="just" rtl="1"/>
            <a:r>
              <a:rPr lang="ar-EG" sz="4300" b="1" dirty="0">
                <a:latin typeface="Arabic Typesetting" pitchFamily="66" charset="-78"/>
                <a:cs typeface="Arabic Typesetting" pitchFamily="66" charset="-78"/>
              </a:rPr>
              <a:t>عَنْ عائشة رضي الله عنها رَضِيَ اللَّهُ تَعَالَى عَنْهَا، قَالَتْ: " طُوبَى لِمَنْ وَجَدَ فِي صَحِيفَتِهِ اسْتِغْفَارًا كَثِيرًا يَوْمِ الْقِيَامَةِ"</a:t>
            </a:r>
            <a:endParaRPr lang="fr-FR" sz="4300" dirty="0">
              <a:latin typeface="Arabic Typesetting" pitchFamily="66" charset="-78"/>
              <a:cs typeface="Arabic Typesetting" pitchFamily="66" charset="-78"/>
            </a:endParaRPr>
          </a:p>
          <a:p>
            <a:r>
              <a:rPr lang="fr-FR" dirty="0"/>
              <a:t>Aïcha () a dit : « Heureux est celui qui, le Jour Dernier, trouvera dans son compte beaucoup d’implorations pour le pardon.»</a:t>
            </a:r>
            <a:endParaRPr lang="ar-EG" dirty="0"/>
          </a:p>
          <a:p>
            <a:pPr algn="r" rtl="1"/>
            <a:r>
              <a:rPr lang="ar-EG" sz="4300" dirty="0">
                <a:latin typeface="Arabic Typesetting" pitchFamily="66" charset="-78"/>
                <a:cs typeface="Arabic Typesetting" pitchFamily="66" charset="-78"/>
              </a:rPr>
              <a:t>وأخرحج البيهقي في شعب الإيمان عن قتادة رضي الله عنه قال: إن القرآن يدلكم على دائكم ودوائكم أما داءكم فذنوبكم وأما دواؤكم فالاستغفار.</a:t>
            </a:r>
            <a:endParaRPr lang="fr-FR" sz="4300" dirty="0">
              <a:latin typeface="Arabic Typesetting" pitchFamily="66" charset="-78"/>
              <a:cs typeface="Arabic Typesetting" pitchFamily="66" charset="-78"/>
            </a:endParaRPr>
          </a:p>
          <a:p>
            <a:pPr algn="just"/>
            <a:r>
              <a:rPr lang="fr-FR" dirty="0"/>
              <a:t>Qatada a dit: « En vérité, ce Coran vous indique aussi bien vos maladies que la façon de les guérir. Quant à vos maladies elles sont vos péchés quant à la façon de les guérir il s'agit de recourir à l’imploration pour le pardon.»</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استغفار النبي صلى الله عليه وسلم</a:t>
            </a:r>
            <a:endParaRPr lang="fr-FR" dirty="0"/>
          </a:p>
        </p:txBody>
      </p:sp>
      <p:sp>
        <p:nvSpPr>
          <p:cNvPr id="3" name="Espace réservé du contenu 2"/>
          <p:cNvSpPr>
            <a:spLocks noGrp="1"/>
          </p:cNvSpPr>
          <p:nvPr>
            <p:ph idx="1"/>
          </p:nvPr>
        </p:nvSpPr>
        <p:spPr/>
        <p:txBody>
          <a:bodyPr>
            <a:normAutofit/>
          </a:bodyPr>
          <a:lstStyle/>
          <a:p>
            <a:pPr algn="just" rtl="1"/>
            <a:r>
              <a:rPr lang="ar-EG" sz="3600" dirty="0">
                <a:latin typeface="Arabic Typesetting" pitchFamily="66" charset="-78"/>
                <a:cs typeface="Arabic Typesetting" pitchFamily="66" charset="-78"/>
              </a:rPr>
              <a:t>عَنْ </a:t>
            </a:r>
            <a:r>
              <a:rPr lang="ar-EG" sz="3600" dirty="0">
                <a:latin typeface="Arabic Typesetting" pitchFamily="66" charset="-78"/>
                <a:cs typeface="Arabic Typesetting" pitchFamily="66" charset="-78"/>
                <a:hlinkClick r:id="rId2" action="ppaction://hlinkfile" tooltip="معلومات الرواة"/>
              </a:rPr>
              <a:t>أ</a:t>
            </a:r>
            <a:r>
              <a:rPr lang="ar-EG" sz="3600" dirty="0">
                <a:latin typeface="Arabic Typesetting" pitchFamily="66" charset="-78"/>
                <a:cs typeface="Arabic Typesetting" pitchFamily="66" charset="-78"/>
              </a:rPr>
              <a:t>َبِي بُرْدَةَ قَالَ: قَالَ رَسُولُ اللَّهِ صَلَّى اللَّهُ عَلَيْهِ وَسَلَّمَ: " يَا أَيُّهَا النَّاسُ اسْتَغْفِرُوا رَبَّكُم وَتُوبُوا إِلَيْهِ، فَإنِّي أَسْتَغْفِرُ اللَّهَ وَأَتُوبُ إِلَيْهِ فِي كُلِّ يَوْمٍ مِئَةَ مَرَّةٍ أَوْ أَكْثَرَ مِنْ مِئَةَ مَرَّةٍ"، هَذَا حَدِيثٌ صَحِيحٌ، أَخْرَجَهُ النَّسَائِيُّ</a:t>
            </a:r>
            <a:endParaRPr lang="fr-FR" sz="3600" i="1" dirty="0">
              <a:latin typeface="Arabic Typesetting" pitchFamily="66" charset="-78"/>
              <a:cs typeface="Arabic Typesetting" pitchFamily="66" charset="-78"/>
            </a:endParaRPr>
          </a:p>
          <a:p>
            <a:pPr algn="just"/>
            <a:r>
              <a:rPr lang="fr-FR" i="1" dirty="0"/>
              <a:t>« Ô gens! Repentez-vous à Allah et implorez Son pardon. Je me repens moi-même et implore le pardon d’Allah cent fois par jour. »(Rapporté par Boukhari)</a:t>
            </a:r>
            <a:r>
              <a:rPr lang="ar-EG" i="1" dirty="0"/>
              <a:t>.</a:t>
            </a: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كفارة المجلس</a:t>
            </a:r>
            <a:endParaRPr lang="fr-FR" dirty="0"/>
          </a:p>
        </p:txBody>
      </p:sp>
      <p:sp>
        <p:nvSpPr>
          <p:cNvPr id="3" name="Espace réservé du contenu 2"/>
          <p:cNvSpPr>
            <a:spLocks noGrp="1"/>
          </p:cNvSpPr>
          <p:nvPr>
            <p:ph idx="1"/>
          </p:nvPr>
        </p:nvSpPr>
        <p:spPr/>
        <p:txBody>
          <a:bodyPr>
            <a:normAutofit/>
          </a:bodyPr>
          <a:lstStyle/>
          <a:p>
            <a:pPr algn="just" rtl="1"/>
            <a:r>
              <a:rPr lang="ar-EG" sz="4400" dirty="0">
                <a:latin typeface="Arabic Typesetting" pitchFamily="66" charset="-78"/>
                <a:cs typeface="Arabic Typesetting" pitchFamily="66" charset="-78"/>
              </a:rPr>
              <a:t>عن أبي هريرة رضي الله عنه قال: قال رسول الله صَلّى اللهُ عَلَيْهِ وسَلَّم: « مَنْ جَلَسَ في مَجْلس فَكثُرَ فيهِ لَغطُهُ فقال قَبْلَ أنْ يَقُومَ منْ مجلْسه ذلك: سبْحانَك اللَّهُمّ وبحَمْدكَ أشْهدُ أنْ لا إله إلا أنْت أسْتغْفِركَ وَأتَوبُ إليْك: إلا غُفِرَ لَهُ ماَ كان َ في مجلسه ذلكَ» رواه الترمذي.							</a:t>
            </a:r>
            <a:br>
              <a:rPr lang="ar-EG" sz="4400" dirty="0">
                <a:latin typeface="Arabic Typesetting" pitchFamily="66" charset="-78"/>
                <a:cs typeface="Arabic Typesetting" pitchFamily="66" charset="-78"/>
              </a:rPr>
            </a:br>
            <a:endParaRPr lang="fr-FR" sz="4400" dirty="0">
              <a:latin typeface="Arabic Typesetting" pitchFamily="66" charset="-78"/>
              <a:cs typeface="Arabic Typesetting" pitchFamily="66" charset="-7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916832"/>
          </a:xfrm>
        </p:spPr>
        <p:txBody>
          <a:bodyPr>
            <a:normAutofit fontScale="90000"/>
          </a:bodyPr>
          <a:lstStyle/>
          <a:p>
            <a:r>
              <a:rPr lang="fr-FR" b="1" dirty="0"/>
              <a:t>L’imploration du pardon permet d’expier les péchés commis par la langue lors d'une réunion.</a:t>
            </a:r>
          </a:p>
        </p:txBody>
      </p:sp>
      <p:sp>
        <p:nvSpPr>
          <p:cNvPr id="3" name="Espace réservé du contenu 2"/>
          <p:cNvSpPr>
            <a:spLocks noGrp="1"/>
          </p:cNvSpPr>
          <p:nvPr>
            <p:ph idx="1"/>
          </p:nvPr>
        </p:nvSpPr>
        <p:spPr>
          <a:xfrm>
            <a:off x="457200" y="2060848"/>
            <a:ext cx="8229600" cy="4065315"/>
          </a:xfrm>
        </p:spPr>
        <p:txBody>
          <a:bodyPr>
            <a:normAutofit lnSpcReduction="10000"/>
          </a:bodyPr>
          <a:lstStyle/>
          <a:p>
            <a:pPr algn="just"/>
            <a:r>
              <a:rPr lang="fr-FR" dirty="0"/>
              <a:t>« Quiconque s’assoit dans une assemblée où il est dit de nombreuses paroles futiles et peu de louables, s’il dit avant de se lever (Gloire à Toi mon Dieu, j’atteste qu’Il n’y a de Dieu que Toi, j’implore Ton Pardon et je me repens à Toi)Allah lui pardonne ce qui fut dans cette assemblée. » </a:t>
            </a:r>
          </a:p>
          <a:p>
            <a:r>
              <a:rPr lang="fr-FR" dirty="0"/>
              <a:t>(Rapporté par Ahmed, Nassaï et Ibn Hibbane)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وَإِنَّ عَلَيْكُمْ لَحافِظِينَ</a:t>
            </a:r>
            <a:endParaRPr lang="fr-FR" dirty="0"/>
          </a:p>
        </p:txBody>
      </p:sp>
      <p:sp>
        <p:nvSpPr>
          <p:cNvPr id="3" name="Espace réservé du contenu 2"/>
          <p:cNvSpPr>
            <a:spLocks noGrp="1"/>
          </p:cNvSpPr>
          <p:nvPr>
            <p:ph idx="1"/>
          </p:nvPr>
        </p:nvSpPr>
        <p:spPr>
          <a:xfrm>
            <a:off x="457200" y="1600200"/>
            <a:ext cx="8229600" cy="4853136"/>
          </a:xfrm>
        </p:spPr>
        <p:txBody>
          <a:bodyPr>
            <a:normAutofit fontScale="85000" lnSpcReduction="20000"/>
          </a:bodyPr>
          <a:lstStyle/>
          <a:p>
            <a:pPr algn="just" rtl="1"/>
            <a:r>
              <a:rPr lang="ar-EG" dirty="0"/>
              <a:t>قال تعالى قال تعالى: ((وَإِنَّ عَلَيْكُمْ لَحافِظِينَ كِرَامًا كاتِبِينَ يَعْلَمُونَ مَا تَفْعَلُونَ)) الانفطار:10-12</a:t>
            </a:r>
            <a:endParaRPr lang="fr-FR" dirty="0"/>
          </a:p>
          <a:p>
            <a:pPr algn="just"/>
            <a:r>
              <a:rPr lang="ar-EG" dirty="0"/>
              <a:t>}</a:t>
            </a:r>
            <a:r>
              <a:rPr lang="fr-FR" dirty="0"/>
              <a:t>Alors que veillent sur vous des gardiens, de nobles scribes, qui savent ce que vous faites.</a:t>
            </a:r>
            <a:r>
              <a:rPr lang="ar-EG" dirty="0"/>
              <a:t>{</a:t>
            </a:r>
            <a:r>
              <a:rPr lang="fr-FR" dirty="0"/>
              <a:t> El-Infitar 10-12</a:t>
            </a:r>
            <a:endParaRPr lang="ar-EG" dirty="0"/>
          </a:p>
          <a:p>
            <a:pPr algn="just" rtl="1"/>
            <a:r>
              <a:rPr lang="ar-EG" dirty="0"/>
              <a:t>وقال عز وجل: ((وَلَقَدْ خَلَقْنَا الإِنْسَانَ وَنَعْلَمُ مَا تُوَسْوِسُ بِهِ نَفْسُهُ وَنَحْنُ أَقْرَبُ إِلَيْهِ مِنْ حَبْلِ الْوَرِيدِ إِذْ يَتَلَقَّى الْمُتَلَقّيَانِ عَنِ الْيَمِينِ وَعَنِ الشّمَالِ قَعِيدٌ مَّا يَلْفِظُ مِن قَوْلٍ إِلاَّ لَدَيْهِ رَقِيبٌ عَتِيدٌ)) ق:16-18</a:t>
            </a:r>
            <a:endParaRPr lang="fr-FR" dirty="0"/>
          </a:p>
          <a:p>
            <a:pPr algn="just"/>
            <a:r>
              <a:rPr lang="ar-EG" dirty="0"/>
              <a:t>}</a:t>
            </a:r>
            <a:r>
              <a:rPr lang="fr-FR" dirty="0"/>
              <a:t>Nous avons effectivement créé l´homme et Nous savons ce que son âme lui suggère et Nous sommes plus près de lui que sa veine jugulaire. quand les deux recueillants, assis à droite et à gauche, recueillent. Il ne prononce pas une parole sans avoir auprès de lui un observateur prêt à l´inscrire.</a:t>
            </a:r>
            <a:r>
              <a:rPr lang="ar-EG" dirty="0"/>
              <a:t>{</a:t>
            </a:r>
            <a:r>
              <a:rPr lang="fr-FR" dirty="0"/>
              <a:t> Kaf 16-18</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repentir</a:t>
            </a:r>
          </a:p>
        </p:txBody>
      </p:sp>
      <p:sp>
        <p:nvSpPr>
          <p:cNvPr id="3" name="Espace réservé du contenu 2"/>
          <p:cNvSpPr>
            <a:spLocks noGrp="1"/>
          </p:cNvSpPr>
          <p:nvPr>
            <p:ph idx="1"/>
          </p:nvPr>
        </p:nvSpPr>
        <p:spPr/>
        <p:txBody>
          <a:bodyPr>
            <a:normAutofit fontScale="85000" lnSpcReduction="20000"/>
          </a:bodyPr>
          <a:lstStyle/>
          <a:p>
            <a:pPr algn="just"/>
            <a:r>
              <a:rPr lang="fr-FR" dirty="0"/>
              <a:t>Allah a ordonné à ses serviteurs l’obligation de lui dévouer un repentir sincère, Allah dit à ce sujet : « Ô vous qui avez cru ! Repentez-vous à Allah d’un repentir sincère.» Sourate 66, verset 8</a:t>
            </a:r>
            <a:endParaRPr lang="ar-EG" dirty="0"/>
          </a:p>
          <a:p>
            <a:pPr algn="just"/>
            <a:r>
              <a:rPr lang="fr-FR" b="1" dirty="0"/>
              <a:t> { </a:t>
            </a:r>
            <a:r>
              <a:rPr lang="ar-EG" b="1" dirty="0"/>
              <a:t>يَا أَيُّهَا الَّذِينَ آمَنُوا تُوبُوا إِلَى اللَّهِ تَوْبَةً نَّصُوحاً</a:t>
            </a:r>
            <a:r>
              <a:rPr lang="fr-FR" b="1" dirty="0"/>
              <a:t> } </a:t>
            </a:r>
            <a:endParaRPr lang="fr-FR" dirty="0"/>
          </a:p>
          <a:p>
            <a:pPr algn="just"/>
            <a:r>
              <a:rPr lang="fr-FR" dirty="0"/>
              <a:t>Allah dit : « Et repentez vous tous devant Allah, ô croyants, afin que vous récoltiez le succès.» Sourate 24, verset 31</a:t>
            </a:r>
            <a:endParaRPr lang="ar-EG" dirty="0"/>
          </a:p>
          <a:p>
            <a:pPr algn="just"/>
            <a:r>
              <a:rPr lang="ar-EG" b="1" dirty="0"/>
              <a:t>تُوبُوا إِلَى اللَّهِ جَمِيعاً أَيُّهَا المُؤْمِنُونَ لَعَلَّكُمْ تُفْلِحُونَ}</a:t>
            </a:r>
            <a:r>
              <a:rPr lang="fr-FR" b="1" dirty="0"/>
              <a:t> }</a:t>
            </a:r>
            <a:endParaRPr lang="fr-FR" dirty="0"/>
          </a:p>
          <a:p>
            <a:pPr algn="just"/>
            <a:r>
              <a:rPr lang="fr-FR" dirty="0"/>
              <a:t>Allah dit : « Et quiconque ne se repent pas… ceux-là sont les injustes.» Sourate 49, verset 11</a:t>
            </a:r>
            <a:endParaRPr lang="ar-EG" dirty="0"/>
          </a:p>
          <a:p>
            <a:pPr algn="just"/>
            <a:r>
              <a:rPr lang="ar-EG" dirty="0"/>
              <a:t>{ومن لم يتب فأولئك هم الظالمون}</a:t>
            </a:r>
          </a:p>
          <a:p>
            <a:pPr algn="just"/>
            <a:endParaRPr lang="fr-FR" dirty="0"/>
          </a:p>
          <a:p>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76664"/>
          </a:xfrm>
        </p:spPr>
        <p:txBody>
          <a:bodyPr>
            <a:normAutofit fontScale="92500" lnSpcReduction="20000"/>
          </a:bodyPr>
          <a:lstStyle/>
          <a:p>
            <a:pPr algn="just"/>
            <a:r>
              <a:rPr lang="fr-FR" dirty="0"/>
              <a:t>O vous qui avez cru ! Repentez-vous à Allah d'un repentir sincère. Peut-être que votre Seigneur vous effacera vos méfaits et qu'il vous fera entrer dans des jardins sous lesquels coulent des ruisseaux, le jour où Allah épargnera l'ignominie au Prophète et à ceux qui ont cru avec lui. Leur lumière brillera devant eux et sur leur droite, ils diront : « Seigneur, parfais-nous notre lumière et pardonne-nous car Tu es Puissant sur toute chose» [</a:t>
            </a:r>
            <a:r>
              <a:rPr lang="fr-FR" i="1" dirty="0"/>
              <a:t>Surat al-Tahrîm</a:t>
            </a:r>
            <a:r>
              <a:rPr lang="fr-FR" dirty="0"/>
              <a:t> (66):8]</a:t>
            </a:r>
            <a:endParaRPr lang="ar-EG" dirty="0"/>
          </a:p>
          <a:p>
            <a:pPr algn="just" rtl="1"/>
            <a:r>
              <a:rPr lang="ar-EG" dirty="0"/>
              <a:t>{يَا أَيُّهَا الَّذِينَ آمَنُوا تُوبُوا إِلَى اللَّهِ تَوْبَةً نَّصُوحًا عَسَى رَبُّكُمْ أَن يُكَفِّرَ عَنكُمْ سَيِّئَاتِكُمْ وَيُدْخِلَكُمْ جَنَّاتٍ تَجْرِي مِن تَحْتِهَا الْأَنْهَارُ يَوْمَ لَا يُخْزِي اللَّهُ النَّبِيَّ وَالَّذِينَ آمَنُوا مَعَهُ نُورُهُمْ يَسْعَى بَيْنَ أَيْدِيهِمْ وَبِأَيْمَانِهِمْ يَقُولُونَ رَبَّنَا أَتْمِمْ لَنَا نُورَنَا وَاغْفِرْ لَنَا إِنَّكَ عَلَى كُلِّ شَيْءٍ قَدِيرٌ} التحريم</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a:t>L'obligation du repentir</a:t>
            </a:r>
            <a:br>
              <a:rPr lang="ar-SA" i="1" dirty="0"/>
            </a:br>
            <a:r>
              <a:rPr lang="ar-SA" i="1" dirty="0"/>
              <a:t>وجوب التوبة</a:t>
            </a:r>
            <a:endParaRPr lang="fr-FR" dirty="0"/>
          </a:p>
        </p:txBody>
      </p:sp>
      <p:sp>
        <p:nvSpPr>
          <p:cNvPr id="3" name="Espace réservé du contenu 2"/>
          <p:cNvSpPr>
            <a:spLocks noGrp="1"/>
          </p:cNvSpPr>
          <p:nvPr>
            <p:ph idx="1"/>
          </p:nvPr>
        </p:nvSpPr>
        <p:spPr/>
        <p:txBody>
          <a:bodyPr/>
          <a:lstStyle/>
          <a:p>
            <a:pPr algn="just"/>
            <a:r>
              <a:rPr lang="fr-FR" dirty="0"/>
              <a:t>Le savant </a:t>
            </a:r>
            <a:r>
              <a:rPr lang="fr-FR" i="1" dirty="0"/>
              <a:t>Al-Qurtubî</a:t>
            </a:r>
            <a:r>
              <a:rPr lang="fr-FR" dirty="0"/>
              <a:t> — qu'Allah lui fasse miséricorde — a dit : «</a:t>
            </a:r>
            <a:r>
              <a:rPr lang="fr-FR" i="1" dirty="0"/>
              <a:t> Toute la communauté est d'accord pour dire que le repentir est une obligation pour tout croyant </a:t>
            </a:r>
            <a:r>
              <a:rPr lang="fr-FR" dirty="0"/>
              <a:t>» [</a:t>
            </a:r>
            <a:r>
              <a:rPr lang="fr-FR" i="1" dirty="0"/>
              <a:t>Al-Jâmi’ li-Ahkâm al-Qur’ân</a:t>
            </a:r>
            <a:r>
              <a:rPr lang="fr-FR" dirty="0"/>
              <a:t>, vol.5 p.90] </a:t>
            </a:r>
            <a:endParaRPr lang="ar-EG" dirty="0"/>
          </a:p>
          <a:p>
            <a:pPr algn="just"/>
            <a:r>
              <a:rPr lang="fr-FR" dirty="0"/>
              <a:t>Et l'</a:t>
            </a:r>
            <a:r>
              <a:rPr lang="fr-FR" i="1" dirty="0"/>
              <a:t>Imâm Ibn Qudâma Al-Maqdisî</a:t>
            </a:r>
            <a:r>
              <a:rPr lang="fr-FR" dirty="0"/>
              <a:t> dit : «</a:t>
            </a:r>
            <a:r>
              <a:rPr lang="fr-FR" i="1" dirty="0"/>
              <a:t> Le consensus s'est établi sur l'obligation du repentir</a:t>
            </a:r>
            <a:r>
              <a:rPr lang="fr-FR" dirty="0"/>
              <a:t> »[</a:t>
            </a:r>
            <a:r>
              <a:rPr lang="fr-FR" i="1" dirty="0"/>
              <a:t>Mukhtasar Minhâj al-Qâsidîn</a:t>
            </a:r>
            <a:r>
              <a:rPr lang="fr-FR"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Tout individu est pécheur</a:t>
            </a:r>
            <a:br>
              <a:rPr lang="ar-SA" dirty="0"/>
            </a:br>
            <a:r>
              <a:rPr lang="ar-SA" dirty="0"/>
              <a:t>كل ابن آدم خطاء</a:t>
            </a:r>
            <a:r>
              <a:rPr lang="fr-FR" dirty="0"/>
              <a:t> </a:t>
            </a:r>
            <a:br>
              <a:rPr lang="fr-FR" dirty="0"/>
            </a:b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a:t>Ce qui confirme que le repentir sincère est un devoir à effectuer sans tarder et à chaque instant, c'est que l'homme ne peut éviter le péché ; personne n'est exempt de ce défaut. Les gens se différencient par le nombre de péchés qu'ils commettent, mais ils ne peuvent les éviter. Néanmoins, — grâce à Allah — ce qui efface les péchés, c'est le repentir sincère. </a:t>
            </a:r>
          </a:p>
          <a:p>
            <a:pPr algn="just"/>
            <a:r>
              <a:rPr lang="fr-FR" dirty="0"/>
              <a:t>Le Prophète - </a:t>
            </a:r>
            <a:r>
              <a:rPr lang="ar-EG" dirty="0"/>
              <a:t>صلى الله عليه و سلم - </a:t>
            </a:r>
            <a:r>
              <a:rPr lang="fr-FR" dirty="0"/>
              <a:t>a dit : « Tout fils d'Adam est pécheur et les meilleurs des pécheurs sont ceux qui se repentent continuellement. » [Ce </a:t>
            </a:r>
            <a:r>
              <a:rPr lang="fr-FR" i="1" dirty="0"/>
              <a:t>Hadîth</a:t>
            </a:r>
            <a:r>
              <a:rPr lang="fr-FR" dirty="0"/>
              <a:t> est rapporté par </a:t>
            </a:r>
            <a:r>
              <a:rPr lang="fr-FR" i="1" dirty="0"/>
              <a:t>Al-Tirmidhî</a:t>
            </a:r>
            <a:r>
              <a:rPr lang="fr-FR" dirty="0"/>
              <a:t> (2499), </a:t>
            </a:r>
            <a:r>
              <a:rPr lang="fr-FR" i="1" dirty="0"/>
              <a:t>Ibn Mâjah</a:t>
            </a:r>
            <a:r>
              <a:rPr lang="fr-FR" dirty="0"/>
              <a:t> (4251), </a:t>
            </a:r>
            <a:r>
              <a:rPr lang="fr-FR" i="1" dirty="0"/>
              <a:t>Ahmad</a:t>
            </a:r>
            <a:r>
              <a:rPr lang="fr-FR" dirty="0"/>
              <a:t> (3/198) et </a:t>
            </a:r>
            <a:r>
              <a:rPr lang="fr-FR" i="1" dirty="0"/>
              <a:t>Al-Hâkim</a:t>
            </a:r>
            <a:r>
              <a:rPr lang="fr-FR" dirty="0"/>
              <a:t> (4/244), et authentifié par </a:t>
            </a:r>
            <a:r>
              <a:rPr lang="fr-FR" i="1" dirty="0"/>
              <a:t>Al-Albânî</a:t>
            </a:r>
            <a:r>
              <a:rPr lang="fr-FR" dirty="0"/>
              <a:t> dans </a:t>
            </a:r>
            <a:r>
              <a:rPr lang="fr-FR" i="1" dirty="0"/>
              <a:t>Sahîh al-Jâma'</a:t>
            </a:r>
            <a:r>
              <a:rPr lang="fr-FR" dirty="0"/>
              <a:t> (4391) d'après le </a:t>
            </a:r>
            <a:r>
              <a:rPr lang="fr-FR" i="1" dirty="0"/>
              <a:t>Hadîth</a:t>
            </a:r>
            <a:r>
              <a:rPr lang="fr-FR" dirty="0"/>
              <a:t> d'</a:t>
            </a:r>
            <a:r>
              <a:rPr lang="fr-FR" i="1" dirty="0"/>
              <a:t>Anas</a:t>
            </a:r>
            <a:r>
              <a:rPr lang="fr-FR" dirty="0"/>
              <a:t> — qu'Allah l'agrée]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Une tâche noire dans le cœur.</a:t>
            </a:r>
          </a:p>
        </p:txBody>
      </p:sp>
      <p:sp>
        <p:nvSpPr>
          <p:cNvPr id="3" name="Espace réservé du contenu 2"/>
          <p:cNvSpPr>
            <a:spLocks noGrp="1"/>
          </p:cNvSpPr>
          <p:nvPr>
            <p:ph idx="1"/>
          </p:nvPr>
        </p:nvSpPr>
        <p:spPr>
          <a:xfrm>
            <a:off x="457200" y="1600200"/>
            <a:ext cx="8229600" cy="4925144"/>
          </a:xfrm>
        </p:spPr>
        <p:txBody>
          <a:bodyPr>
            <a:normAutofit fontScale="85000" lnSpcReduction="20000"/>
          </a:bodyPr>
          <a:lstStyle/>
          <a:p>
            <a:pPr algn="just"/>
            <a:r>
              <a:rPr lang="fr-FR" dirty="0"/>
              <a:t>Le Prophète - </a:t>
            </a:r>
            <a:r>
              <a:rPr lang="ar-EG" dirty="0"/>
              <a:t>صلى الله عليه و سلم - </a:t>
            </a:r>
            <a:r>
              <a:rPr lang="fr-FR" dirty="0"/>
              <a:t>a dit : « Si le croyant vient à commettre un péché, une tâche noire vient se placer sur son cœur. S'il se repent, cesse de désobéir et implore le pardon d'Allah, la tâche disparaît de son cœur. Et s'il persiste dans son péché, elle augmente de volume jusqu'à ce qu'elle couvre totalement son cœur. Et ceci est ce qui couvre le cœur comme Allah exalté l'a mentionné dans Son Livre : Non, mais ce qu'ils ont accompli couvre leurs. </a:t>
            </a:r>
            <a:r>
              <a:rPr lang="fr-FR" sz="3300" dirty="0"/>
              <a:t>[</a:t>
            </a:r>
            <a:r>
              <a:rPr lang="fr-FR" sz="3300" i="1" dirty="0"/>
              <a:t>Surat al-Mutafifîn</a:t>
            </a:r>
            <a:r>
              <a:rPr lang="fr-FR" sz="3300" dirty="0"/>
              <a:t> (83):14]»</a:t>
            </a:r>
          </a:p>
          <a:p>
            <a:pPr algn="just"/>
            <a:r>
              <a:rPr lang="fr-FR" dirty="0"/>
              <a:t>Ce </a:t>
            </a:r>
            <a:r>
              <a:rPr lang="fr-FR" i="1" dirty="0"/>
              <a:t>Hadîth</a:t>
            </a:r>
            <a:r>
              <a:rPr lang="fr-FR" dirty="0"/>
              <a:t> est rapporté par </a:t>
            </a:r>
            <a:r>
              <a:rPr lang="fr-FR" i="1" dirty="0"/>
              <a:t>Al-Tirmidhî</a:t>
            </a:r>
            <a:r>
              <a:rPr lang="fr-FR" dirty="0"/>
              <a:t>, </a:t>
            </a:r>
            <a:r>
              <a:rPr lang="fr-FR" i="1" dirty="0"/>
              <a:t>Ibn Mâjah</a:t>
            </a:r>
            <a:r>
              <a:rPr lang="fr-FR" dirty="0"/>
              <a:t>, </a:t>
            </a:r>
            <a:r>
              <a:rPr lang="fr-FR" i="1" dirty="0"/>
              <a:t>Ahmad</a:t>
            </a:r>
            <a:r>
              <a:rPr lang="fr-FR" dirty="0"/>
              <a:t>, </a:t>
            </a:r>
            <a:r>
              <a:rPr lang="fr-FR" i="1" dirty="0"/>
              <a:t>Ibn Hibbân</a:t>
            </a:r>
            <a:r>
              <a:rPr lang="fr-FR" dirty="0"/>
              <a:t> (Mawârid, et </a:t>
            </a:r>
            <a:r>
              <a:rPr lang="fr-FR" i="1" dirty="0"/>
              <a:t>Al-Hâkim</a:t>
            </a:r>
            <a:r>
              <a:rPr lang="fr-FR" dirty="0"/>
              <a:t> qui l'a authentifié ainsi qu'</a:t>
            </a:r>
            <a:r>
              <a:rPr lang="fr-FR" i="1" dirty="0"/>
              <a:t>Al-Dhahabî</a:t>
            </a:r>
            <a:r>
              <a:rPr lang="fr-FR" dirty="0"/>
              <a:t>, et </a:t>
            </a:r>
            <a:r>
              <a:rPr lang="fr-FR" i="1" dirty="0"/>
              <a:t>Al-Albânî</a:t>
            </a:r>
            <a:r>
              <a:rPr lang="fr-FR" dirty="0"/>
              <a:t> a dit : « C'est un </a:t>
            </a:r>
            <a:r>
              <a:rPr lang="fr-FR" i="1" dirty="0"/>
              <a:t>Hadîth Hasan</a:t>
            </a:r>
            <a:r>
              <a:rPr lang="fr-FR" dirty="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6048672"/>
          </a:xfrm>
        </p:spPr>
        <p:txBody>
          <a:bodyPr>
            <a:normAutofit/>
          </a:bodyPr>
          <a:lstStyle/>
          <a:p>
            <a:pPr algn="just"/>
            <a:r>
              <a:rPr lang="fr-FR" dirty="0"/>
              <a:t>Les gens commettent des péchés matin et soir, négligent les petits péchés. Au point qu’ils ne distinguent plus les grands péchés des petits.</a:t>
            </a:r>
          </a:p>
          <a:p>
            <a:pPr algn="just"/>
            <a:r>
              <a:rPr lang="fr-FR" dirty="0"/>
              <a:t>Selon Anass (ra) a dit : « Certes, vous accomplissez des actes qui sont à vos yeux plus fins qu’un cheveu ; alors que nous les considérions à l’époque du Messager d’Allah Paix et salut sur lui parmi les grands péchés.»</a:t>
            </a:r>
            <a:endParaRPr lang="ar-SA" dirty="0"/>
          </a:p>
          <a:p>
            <a:pPr algn="just" rtl="1"/>
            <a:r>
              <a:rPr lang="ar-SA" sz="3600" dirty="0">
                <a:latin typeface="Arabic Typesetting" pitchFamily="66" charset="-78"/>
                <a:cs typeface="Arabic Typesetting" pitchFamily="66" charset="-78"/>
              </a:rPr>
              <a:t>" إِنَّكُمْ لَتَعْمَلُونَ أَعْمَالًا هِيَ أَدَقُّ فِي أَعْيُنِكُمْ مِنَ الشَّعْرِ، كُنَّا نَعُدُّهَا عَلَى عَهْدِ رَسُولِ اللَّهِ صَلَّى اللَّهُ عَلَيْهِ وَسَلَّمَ مِنَ </a:t>
            </a:r>
            <a:r>
              <a:rPr lang="ar-SA" sz="3600" dirty="0" err="1">
                <a:latin typeface="Arabic Typesetting" pitchFamily="66" charset="-78"/>
                <a:cs typeface="Arabic Typesetting" pitchFamily="66" charset="-78"/>
              </a:rPr>
              <a:t>الْمُوبِقَاتِ".</a:t>
            </a:r>
            <a:endParaRPr lang="fr-FR" sz="3600" dirty="0">
              <a:latin typeface="Arabic Typesetting" pitchFamily="66" charset="-78"/>
              <a:cs typeface="Arabic Typesetting" pitchFamily="66" charset="-7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Parole de Ibn Abass (ra) </a:t>
            </a:r>
          </a:p>
        </p:txBody>
      </p:sp>
      <p:sp>
        <p:nvSpPr>
          <p:cNvPr id="3" name="Espace réservé du contenu 2"/>
          <p:cNvSpPr>
            <a:spLocks noGrp="1"/>
          </p:cNvSpPr>
          <p:nvPr>
            <p:ph idx="1"/>
          </p:nvPr>
        </p:nvSpPr>
        <p:spPr/>
        <p:txBody>
          <a:bodyPr/>
          <a:lstStyle/>
          <a:p>
            <a:pPr algn="just"/>
            <a:r>
              <a:rPr lang="fr-FR" dirty="0"/>
              <a:t>Selon Ibn Abass (ra) dit : « Le croyant voit ses péchés comme s’il s’asseyait au pied d’une montagne, craignant qu’elle s’écroule sur lui. En revanche, le pervers (al fâjir) voit ses péchés comme des mouches qui passent à coté de son nez ; il fait comme cela (avec sa main) et les chasse.»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Prenez garde aux petits péchés</a:t>
            </a:r>
          </a:p>
        </p:txBody>
      </p:sp>
      <p:sp>
        <p:nvSpPr>
          <p:cNvPr id="3" name="Espace réservé du contenu 2"/>
          <p:cNvSpPr>
            <a:spLocks noGrp="1"/>
          </p:cNvSpPr>
          <p:nvPr>
            <p:ph idx="1"/>
          </p:nvPr>
        </p:nvSpPr>
        <p:spPr/>
        <p:txBody>
          <a:bodyPr>
            <a:normAutofit fontScale="85000" lnSpcReduction="10000"/>
          </a:bodyPr>
          <a:lstStyle/>
          <a:p>
            <a:pPr algn="just"/>
            <a:r>
              <a:rPr lang="fr-FR" dirty="0"/>
              <a:t>Le Prophète Paix et salut sur lui</a:t>
            </a:r>
            <a:r>
              <a:rPr lang="fr-FR" b="1" dirty="0"/>
              <a:t> </a:t>
            </a:r>
            <a:r>
              <a:rPr lang="fr-FR" dirty="0"/>
              <a:t>a dit : Prenez garde aux petits péchés ! Car les petits péchés ressemblent à un groupe de gens qui descendent dans une vallée, chacun d’eux amène une petite branche d’arbre, jusqu’à ce qu’ils apportent de quoi faire cuire leurs pains, ainsi, une personne contre qui les petits péchés comptabilisés s’accumulent périt. »</a:t>
            </a:r>
          </a:p>
          <a:p>
            <a:pPr algn="just"/>
            <a:r>
              <a:rPr lang="fr-FR" dirty="0"/>
              <a:t>Dans une autre version de hadith : « Prenez garde des petits péchés car ils se réunissent sur l’homme jusqu’à ce qu’ils le fassent périr.» Rapporté par l’Imam Ahmed</a:t>
            </a:r>
          </a:p>
          <a:p>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Ne regarde pas la petitesse du péché,</a:t>
            </a:r>
          </a:p>
        </p:txBody>
      </p:sp>
      <p:sp>
        <p:nvSpPr>
          <p:cNvPr id="3" name="Espace réservé du contenu 2"/>
          <p:cNvSpPr>
            <a:spLocks noGrp="1"/>
          </p:cNvSpPr>
          <p:nvPr>
            <p:ph idx="1"/>
          </p:nvPr>
        </p:nvSpPr>
        <p:spPr>
          <a:xfrm>
            <a:off x="457200" y="1988840"/>
            <a:ext cx="8229600" cy="4137323"/>
          </a:xfrm>
        </p:spPr>
        <p:txBody>
          <a:bodyPr/>
          <a:lstStyle/>
          <a:p>
            <a:r>
              <a:rPr lang="fr-FR" dirty="0"/>
              <a:t>« Ne regarde pas la petitesse du péché, mais plutôt celui à qui tu désobéis. </a:t>
            </a:r>
            <a:endParaRPr lang="ar-SA" dirty="0"/>
          </a:p>
          <a:p>
            <a:pPr algn="r" rtl="1"/>
            <a:r>
              <a:rPr lang="ar-SA" sz="5400" dirty="0">
                <a:latin typeface="Arabic Typesetting" pitchFamily="66" charset="-78"/>
                <a:cs typeface="Arabic Typesetting" pitchFamily="66" charset="-78"/>
              </a:rPr>
              <a:t>لا تنظر إلى صغر </a:t>
            </a:r>
            <a:r>
              <a:rPr lang="ar-SA" sz="5400" dirty="0" err="1">
                <a:latin typeface="Arabic Typesetting" pitchFamily="66" charset="-78"/>
                <a:cs typeface="Arabic Typesetting" pitchFamily="66" charset="-78"/>
              </a:rPr>
              <a:t>المعصية..</a:t>
            </a:r>
            <a:r>
              <a:rPr lang="ar-SA" sz="5400" dirty="0">
                <a:latin typeface="Arabic Typesetting" pitchFamily="66" charset="-78"/>
                <a:cs typeface="Arabic Typesetting" pitchFamily="66" charset="-78"/>
              </a:rPr>
              <a:t> ولكن انظر لعظمة من عصيت</a:t>
            </a:r>
            <a:endParaRPr lang="fr-FR" sz="5400" dirty="0">
              <a:latin typeface="Arabic Typesetting" pitchFamily="66" charset="-78"/>
              <a:cs typeface="Arabic Typesetting" pitchFamily="66" charset="-78"/>
            </a:endParaRPr>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r>
              <a:rPr lang="fr-FR" dirty="0"/>
              <a:t>La Tawbah (le repentir) est un signe d'une soumission à la volonté d'Allah. Le serviteur qui cherche l'agrément d'Allah n'abandonne jamais le repentir. Il maintient l'état de Tawbah jusqu'à sa mort. Quoi que soit son état de croyance, il fasse de Tawbah son compagnon constant. Son besoin du repentir à la fin, juste comme au début, emporte sur tout autre besoin. Allah Exalté soit-Il dit: </a:t>
            </a:r>
          </a:p>
          <a:p>
            <a:r>
              <a:rPr lang="fr-FR" dirty="0"/>
              <a:t>"Et repentez-vous tous devant Allah, ô croyants!, afin que vous récoltiez le succès.«  Coran,S24:V31.</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EG" dirty="0"/>
              <a:t>وَإِن تُبْدُواْ مَا فِي أَنفُسِكُمْ أَوْ تُخْفُوهُ يُحَاسِبْكُم بِهِ اللَّهُ</a:t>
            </a:r>
            <a:endParaRPr lang="fr-FR" dirty="0"/>
          </a:p>
        </p:txBody>
      </p:sp>
      <p:sp>
        <p:nvSpPr>
          <p:cNvPr id="3" name="Espace réservé du contenu 2"/>
          <p:cNvSpPr>
            <a:spLocks noGrp="1"/>
          </p:cNvSpPr>
          <p:nvPr>
            <p:ph idx="1"/>
          </p:nvPr>
        </p:nvSpPr>
        <p:spPr/>
        <p:txBody>
          <a:bodyPr>
            <a:normAutofit fontScale="77500" lnSpcReduction="20000"/>
          </a:bodyPr>
          <a:lstStyle/>
          <a:p>
            <a:pPr algn="r" rtl="1"/>
            <a:r>
              <a:rPr lang="ar-EG" dirty="0"/>
              <a:t>وقال تعالى: ((وَإِن تُبْدُواْ مَا فِي أَنفُسِكُمْ أَوْ تُخْفُوهُ يُحَاسِبْكُم بِهِ اللَّهُ فَيَغْفِرُ لِمَن يَشَاء وَيُعَذّبُ مَن يَشَاء وَاللَّهُ عَلَى كُلّ شَيْء قَدِيرٌ)) البقرة: 284 </a:t>
            </a:r>
          </a:p>
          <a:p>
            <a:r>
              <a:rPr lang="ar-EG" dirty="0"/>
              <a:t>}</a:t>
            </a:r>
            <a:r>
              <a:rPr lang="fr-FR" dirty="0"/>
              <a:t>C´est à Allah qu´appartient tout ce qui est dans les cieux et sur la terre. Que vous manifestiez ce qui est en vous ou que vous le cachiez, Allah vous en demandera compte. Puis Il pardonnera à qui Il veut, et châtiera qui Il veut. Et Allah est Omnipotent.</a:t>
            </a:r>
            <a:r>
              <a:rPr lang="ar-EG" dirty="0"/>
              <a:t>{</a:t>
            </a:r>
            <a:r>
              <a:rPr lang="fr-FR" dirty="0"/>
              <a:t> El-Bakara 284</a:t>
            </a:r>
          </a:p>
          <a:p>
            <a:pPr algn="r" rtl="1"/>
            <a:r>
              <a:rPr lang="ar-EG" dirty="0"/>
              <a:t>وقال تعالى: ((وَإِنَّ رَبَّكَ لَيَعْلَمُ مَا تُكِنُّ صُدُورُهُمْ وَمَا يُعْلِنُونَ وَمَا مِنْ غَائِبَةٍ فِى السَّمَاء وَالأرْضِ إِلاَّ فِى كتابٍ مُّبِينٍ)) النمل:75</a:t>
            </a:r>
            <a:endParaRPr lang="fr-FR" dirty="0"/>
          </a:p>
          <a:p>
            <a:r>
              <a:rPr lang="ar-EG" dirty="0"/>
              <a:t>}</a:t>
            </a:r>
            <a:r>
              <a:rPr lang="fr-FR" dirty="0"/>
              <a:t>Certes, ton Seigneur sait ce que cachent leurs poitrines et ce qu´ils divulguent, Et il n´y a rien de caché, dans le ciel et la terre, qui ne soit dans un Livre explicite</a:t>
            </a:r>
            <a:r>
              <a:rPr lang="ar-EG" dirty="0"/>
              <a:t>{</a:t>
            </a:r>
            <a:r>
              <a:rPr lang="fr-FR" dirty="0"/>
              <a:t> Annaml 75</a:t>
            </a:r>
            <a:br>
              <a:rPr lang="ar-EG" dirty="0"/>
            </a:br>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just"/>
            <a:r>
              <a:rPr lang="fr-FR" dirty="0"/>
              <a:t>Le succès ultime est donc fonction du repentir comme l'effet est fonction de la cause. Personne ne peut espérer le succès en dehors de Tawbah. Allah Exalté soit-Il dit: </a:t>
            </a:r>
          </a:p>
          <a:p>
            <a:pPr algn="just"/>
            <a:r>
              <a:rPr lang="fr-FR" dirty="0"/>
              <a:t>"Et quiconque ne se repent pas, les-voilà les injustes.«  Coran,S49:V11.</a:t>
            </a:r>
          </a:p>
          <a:p>
            <a:pPr algn="just"/>
            <a:r>
              <a:rPr lang="fr-FR" dirty="0"/>
              <a:t>Allah, Gloire à Lui, divise Ses serviteurs en 2 catégories: Les repentants et les injustes. Il n'y a pas de troisième catégorie; Allah appelle donc ceux qui ne font pas le Tawbah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Il n'y a pas de pire qu'une personne ne se repent pas</a:t>
            </a:r>
          </a:p>
        </p:txBody>
      </p:sp>
      <p:sp>
        <p:nvSpPr>
          <p:cNvPr id="3" name="Espace réservé du contenu 2"/>
          <p:cNvSpPr>
            <a:spLocks noGrp="1"/>
          </p:cNvSpPr>
          <p:nvPr>
            <p:ph idx="1"/>
          </p:nvPr>
        </p:nvSpPr>
        <p:spPr/>
        <p:txBody>
          <a:bodyPr>
            <a:normAutofit fontScale="85000" lnSpcReduction="20000"/>
          </a:bodyPr>
          <a:lstStyle/>
          <a:p>
            <a:r>
              <a:rPr lang="fr-FR" dirty="0"/>
              <a:t>Il n'y a pas de pire qu'une personne ne se repent pas à la suite de ses mauvaises actions. Ceci est l'état d'une personne qui ignore son Seigneur et Ses droits, et qui ne voit pas ses propres défauts et ses mauvaises actions. Le prophète, bénédiction et paix sur lui, dit: "Ô les gens! repentez-vous pour Allah. Par Allah, je me repens pour Lui plus que soixante-dix fois par jour." (Bukhari). Ses compagnons comptaient dans chaque rassemblement son énoncé cent fois "Ô mon Seigneur! pardonne-moi et accepte mon repentir, c'est Toi At-Tawwab (Celui qui accepte le repentir), Al-Ghafour (Celui qui pardonne)."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Personne ne sera sauvé pour ses (bons) actes.</a:t>
            </a:r>
          </a:p>
        </p:txBody>
      </p:sp>
      <p:sp>
        <p:nvSpPr>
          <p:cNvPr id="3" name="Espace réservé du contenu 2"/>
          <p:cNvSpPr>
            <a:spLocks noGrp="1"/>
          </p:cNvSpPr>
          <p:nvPr>
            <p:ph idx="1"/>
          </p:nvPr>
        </p:nvSpPr>
        <p:spPr/>
        <p:txBody>
          <a:bodyPr/>
          <a:lstStyle/>
          <a:p>
            <a:pPr algn="just"/>
            <a:r>
              <a:rPr lang="fr-FR" dirty="0"/>
              <a:t>Le prophète dit aussi: "Personne ne sera sauvé (le jour de Jugement) pour ses (bons) actes. Les compagnons lui demandèrent: même toi ô Messager d'Allah!, il répondit: même moi, à moins qu'Allah m'accorde Sa pitié et Sa grâce."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772816"/>
          </a:xfrm>
        </p:spPr>
        <p:txBody>
          <a:bodyPr>
            <a:normAutofit/>
          </a:bodyPr>
          <a:lstStyle/>
          <a:p>
            <a:r>
              <a:rPr lang="fr-FR" sz="3600" b="1" dirty="0"/>
              <a:t>Quiconque s'attache fortement à Allah,    il est certes guidé vers un droit chemin</a:t>
            </a:r>
          </a:p>
        </p:txBody>
      </p:sp>
      <p:sp>
        <p:nvSpPr>
          <p:cNvPr id="3" name="Espace réservé du contenu 2"/>
          <p:cNvSpPr>
            <a:spLocks noGrp="1"/>
          </p:cNvSpPr>
          <p:nvPr>
            <p:ph idx="1"/>
          </p:nvPr>
        </p:nvSpPr>
        <p:spPr>
          <a:xfrm>
            <a:off x="457200" y="1844824"/>
            <a:ext cx="8229600" cy="4281339"/>
          </a:xfrm>
        </p:spPr>
        <p:txBody>
          <a:bodyPr>
            <a:normAutofit fontScale="77500" lnSpcReduction="20000"/>
          </a:bodyPr>
          <a:lstStyle/>
          <a:p>
            <a:pPr algn="just"/>
            <a:r>
              <a:rPr lang="fr-FR" dirty="0"/>
              <a:t>"Quiconque s'attache fortement à Allah, il est certes guidé vers un droit chemin." (Coran, S3:V101). Si cet attachement à Allah était ferme, on ne serait jamais abandonné par Allah: "... et attachez-vous fortement à Allah. C'est Lui votre Maître. Quel Excellent Maître! Et quel Excellent Soutien!" (Coran, S22,V78). En d'autres termes, toutes les fois que nous tenons fortement à Allah, Il nous protégera contre les tentations et contre le diable. Ces deux ennemis, les tentations de l'âme et le diable, ne quittent jamais la personne. Le niveau d'aide rendu pour vaincre ces ennemis est dépendant du niveau de notre dépendance et notre attachement à Allah.</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rmAutofit fontScale="90000"/>
          </a:bodyPr>
          <a:lstStyle/>
          <a:p>
            <a:r>
              <a:rPr lang="fr-FR" dirty="0"/>
              <a:t>Quand le serviteur devient insouciant aux conséquences de ses péchés,</a:t>
            </a:r>
          </a:p>
        </p:txBody>
      </p:sp>
      <p:sp>
        <p:nvSpPr>
          <p:cNvPr id="3" name="Espace réservé du contenu 2"/>
          <p:cNvSpPr>
            <a:spLocks noGrp="1"/>
          </p:cNvSpPr>
          <p:nvPr>
            <p:ph idx="1"/>
          </p:nvPr>
        </p:nvSpPr>
        <p:spPr>
          <a:xfrm>
            <a:off x="457200" y="1412776"/>
            <a:ext cx="8229600" cy="5040560"/>
          </a:xfrm>
        </p:spPr>
        <p:txBody>
          <a:bodyPr>
            <a:normAutofit fontScale="77500" lnSpcReduction="20000"/>
          </a:bodyPr>
          <a:lstStyle/>
          <a:p>
            <a:pPr algn="just"/>
            <a:r>
              <a:rPr lang="fr-FR" dirty="0"/>
              <a:t>Quand le serviteur devient insouciant aux conséquences de ses péchés, il trouve le plaisir quand il satisfait ses désirs. Ce plaisir dans la désobéissance est une évidence de son ignorance de la Grandeur de Celui qu'il désobéit, et de son ignorance des effets néfastes de ses péchés.</a:t>
            </a:r>
          </a:p>
          <a:p>
            <a:pPr algn="just"/>
            <a:r>
              <a:rPr lang="fr-FR" dirty="0"/>
              <a:t>Le fidèle croyant ne peut jamais avoir du plaisir avec le péché, mais au contraire, le péché doit être toujours suivi par le chagrin. </a:t>
            </a:r>
          </a:p>
          <a:p>
            <a:pPr algn="just"/>
            <a:r>
              <a:rPr lang="fr-FR" dirty="0"/>
              <a:t>Quand le cœur devient vide d'un tel chagrin et la personne est heureuse avec le péché, elle devrait remettre en cause sa foi et pleurer pour la mort de son cœur. </a:t>
            </a:r>
          </a:p>
          <a:p>
            <a:pPr algn="just"/>
            <a:r>
              <a:rPr lang="fr-FR" dirty="0"/>
              <a:t>Si il était vivant, elle aurait été triste pour avoir commis un péché, grand ou petit.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832648"/>
          </a:xfrm>
        </p:spPr>
        <p:txBody>
          <a:bodyPr>
            <a:normAutofit/>
          </a:bodyPr>
          <a:lstStyle/>
          <a:p>
            <a:pPr algn="just"/>
            <a:r>
              <a:rPr lang="fr-FR" dirty="0"/>
              <a:t>L'assiduité dans l'auto-évaluation de notre état est nécessaire pour nous guider loin des péchés et ses effets destructifs. Cela peut être réalisé en suivant les étapes suivantes: </a:t>
            </a:r>
          </a:p>
          <a:p>
            <a:pPr algn="just"/>
            <a:r>
              <a:rPr lang="fr-FR" dirty="0"/>
              <a:t>Craindre de mourir avant de se repentir.</a:t>
            </a:r>
          </a:p>
          <a:p>
            <a:pPr algn="just"/>
            <a:r>
              <a:rPr lang="fr-FR" dirty="0"/>
              <a:t>Regretter de rater les bonnes actions.</a:t>
            </a:r>
          </a:p>
          <a:p>
            <a:pPr algn="just"/>
            <a:r>
              <a:rPr lang="fr-FR" dirty="0"/>
              <a:t>Œuvrer sérieusement pour regagner ce qui a été manqué.</a:t>
            </a:r>
          </a:p>
          <a:p>
            <a:endParaRPr lang="fr-F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conditions du repentir</a:t>
            </a:r>
            <a:br>
              <a:rPr lang="fr-FR" dirty="0"/>
            </a:br>
            <a:endParaRPr lang="fr-FR" dirty="0"/>
          </a:p>
        </p:txBody>
      </p:sp>
      <p:sp>
        <p:nvSpPr>
          <p:cNvPr id="3" name="Espace réservé du contenu 2"/>
          <p:cNvSpPr>
            <a:spLocks noGrp="1"/>
          </p:cNvSpPr>
          <p:nvPr>
            <p:ph idx="1"/>
          </p:nvPr>
        </p:nvSpPr>
        <p:spPr/>
        <p:txBody>
          <a:bodyPr>
            <a:normAutofit/>
          </a:bodyPr>
          <a:lstStyle/>
          <a:p>
            <a:pPr>
              <a:buNone/>
            </a:pPr>
            <a:endParaRPr lang="fr-FR" dirty="0"/>
          </a:p>
          <a:p>
            <a:pPr algn="just"/>
            <a:r>
              <a:rPr lang="fr-FR" dirty="0"/>
              <a:t>1 :</a:t>
            </a:r>
            <a:r>
              <a:rPr lang="fr-FR" baseline="30000" dirty="0"/>
              <a:t> </a:t>
            </a:r>
            <a:r>
              <a:rPr lang="fr-FR" dirty="0"/>
              <a:t>s’arrêter immédiatement de commettre le péché</a:t>
            </a:r>
          </a:p>
          <a:p>
            <a:pPr algn="just"/>
            <a:r>
              <a:rPr lang="fr-FR" dirty="0"/>
              <a:t>2 : regretter ce qui a été commis</a:t>
            </a:r>
          </a:p>
          <a:p>
            <a:pPr algn="just"/>
            <a:r>
              <a:rPr lang="fr-FR" dirty="0"/>
              <a:t>3 : la détermination à ne plus y revenir</a:t>
            </a:r>
          </a:p>
          <a:p>
            <a:pPr algn="just"/>
            <a:r>
              <a:rPr lang="fr-FR" dirty="0"/>
              <a:t>4 : la remise des droit à ceux qui sont victimes de son injustice ou leur demander d’en faire concession.</a:t>
            </a:r>
          </a:p>
          <a:p>
            <a:endParaRPr lang="fr-F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sincérité </a:t>
            </a:r>
          </a:p>
        </p:txBody>
      </p:sp>
      <p:sp>
        <p:nvSpPr>
          <p:cNvPr id="3" name="Espace réservé du contenu 2"/>
          <p:cNvSpPr>
            <a:spLocks noGrp="1"/>
          </p:cNvSpPr>
          <p:nvPr>
            <p:ph idx="1"/>
          </p:nvPr>
        </p:nvSpPr>
        <p:spPr/>
        <p:txBody>
          <a:bodyPr>
            <a:normAutofit fontScale="92500" lnSpcReduction="10000"/>
          </a:bodyPr>
          <a:lstStyle/>
          <a:p>
            <a:pPr algn="just"/>
            <a:r>
              <a:rPr lang="fr-FR" dirty="0"/>
              <a:t>Il faut que l’abandon du péché soit exclusivement pour Allah et pas pour d’autres raisons comme la peur des critiques extérieures.</a:t>
            </a:r>
          </a:p>
          <a:p>
            <a:pPr algn="just"/>
            <a:r>
              <a:rPr lang="fr-FR" dirty="0"/>
              <a:t>Il n’est pas considéré comme repenti, celui qui abandonne les péchés par peur de salir son image, sa réputation parmi les gens.</a:t>
            </a:r>
          </a:p>
          <a:p>
            <a:pPr algn="just"/>
            <a:r>
              <a:rPr lang="fr-FR" dirty="0"/>
              <a:t>Donc il n’y a que le regret rien que le regret sincère qui t’emmènera vers le repentir, ainsi le Prophète Paix et salut sur lui a dit : « le regret est un repentir.» Rapporté par l’Imam Ahmed</a:t>
            </a:r>
          </a:p>
          <a:p>
            <a:endParaRPr lang="fr-F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Comment se repentir quand tu commets un péché ?</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a:t>1-l’acte du cœur qui consiste à regretter son péché et être déterminé à ne plus y revenir. Ceci est le résultat de la crainte d’Allah.</a:t>
            </a:r>
          </a:p>
          <a:p>
            <a:pPr algn="just"/>
            <a:r>
              <a:rPr lang="fr-FR" dirty="0"/>
              <a:t>2- Demander pardon à Allah avec sincérité:            « Et pour ceux qui ont commis quelque turpitude ou causé quelque préjudice à leur propres âmes (en désobéissant à Allah), se souviennent d’Allah et demandent pardon pour leurs péchés – et qui est-ce qui pardonne les péchés sinon Allah ? Et qui ne persistent par sciemment dans le mal qu’ils ont fait.» S3 /V 135</a:t>
            </a:r>
          </a:p>
          <a:p>
            <a:pPr>
              <a:buNone/>
            </a:pP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a:t>3-multiplie les bonnes actions et les gestes d’obéissances à Allah.</a:t>
            </a:r>
          </a:p>
          <a:p>
            <a:pPr algn="just"/>
            <a:r>
              <a:rPr lang="fr-FR" dirty="0"/>
              <a:t>« Et accomplis la prière aux deux extrémités du jour et à certaines heures de la nuit. Les bonnes œuvres dissipent les mauvaises cela est une exhortation pour ceux qui réfléchissent. » Sourate 11, verset 114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Autofit/>
          </a:bodyPr>
          <a:lstStyle/>
          <a:p>
            <a:pPr algn="just" rtl="1"/>
            <a:r>
              <a:rPr lang="ar-EG" sz="2600" dirty="0"/>
              <a:t>وقال تعالى: ((فَمَنْ يَعْمَلْ مِثْقَالَ ذَرَّةٍ خَيْرًا يَرَه وَمَنْ يَعْمَلْ مِثْقَالَ ذَرَّةٍ شَرًّا يَرَه)) الزلزلة:7، 8</a:t>
            </a:r>
            <a:endParaRPr lang="fr-FR" sz="2600" dirty="0"/>
          </a:p>
          <a:p>
            <a:pPr algn="just"/>
            <a:r>
              <a:rPr lang="ar-EG" sz="2600" dirty="0"/>
              <a:t>}</a:t>
            </a:r>
            <a:r>
              <a:rPr lang="fr-FR" sz="2600" dirty="0"/>
              <a:t>Quiconque fait un bien fût-ce du poids d´un atome, le verra, et quiconque fait un mal fût-ce du poids d´un atome, le verra</a:t>
            </a:r>
            <a:r>
              <a:rPr lang="ar-EG" sz="2600" dirty="0"/>
              <a:t>{</a:t>
            </a:r>
            <a:r>
              <a:rPr lang="fr-FR" sz="2600" dirty="0"/>
              <a:t> Azzalzala 7,8</a:t>
            </a:r>
          </a:p>
          <a:p>
            <a:pPr algn="just">
              <a:buNone/>
            </a:pPr>
            <a:endParaRPr lang="fr-FR" sz="2600" dirty="0"/>
          </a:p>
          <a:p>
            <a:pPr algn="just" rtl="1"/>
            <a:r>
              <a:rPr lang="ar-EG" sz="2600" dirty="0"/>
              <a:t> وقال تعالى: ((يَوْمَ تَجِدُ كُلُّ نَفْسٍ مَّا عَمِلَتْ مِنْ خَيْرٍ مُّحْضَرًا وَمَا عَمِلَتْ مِن سُوء تَوَدُّ لَوْ أَنَّ بَيْنَهَا وَبَيْنَهُ أَمَدَا بَعِيدًا وَيُحَذّرُكُمُ اللَّهُ نَفْسَهُ وَاللَّهُ رَءوفُ بِالْعِبَادِ)) آل عمران:30</a:t>
            </a:r>
            <a:endParaRPr lang="fr-FR" sz="2600" dirty="0"/>
          </a:p>
          <a:p>
            <a:pPr algn="just"/>
            <a:r>
              <a:rPr lang="ar-EG" sz="2600" dirty="0"/>
              <a:t>}</a:t>
            </a:r>
            <a:r>
              <a:rPr lang="fr-FR" sz="2600" dirty="0"/>
              <a:t>Le jour où chaque âme se trouvera confrontée avec ce qu´elle aura fait de bien et ce qu´elle aura fait de mal; elle souhaitera qu´il y ait entre elle et ce mal une longue distance! Allah vous met en garde à l´égard de Lui-même. Allah est Compatissant envers [Ses] serviteurs.</a:t>
            </a:r>
            <a:r>
              <a:rPr lang="ar-EG" sz="2600" dirty="0"/>
              <a:t>{</a:t>
            </a:r>
            <a:r>
              <a:rPr lang="fr-FR" sz="2600" dirty="0"/>
              <a:t> El-imran 30</a:t>
            </a:r>
          </a:p>
          <a:p>
            <a:pPr algn="just">
              <a:buNone/>
            </a:pPr>
            <a:r>
              <a:rPr lang="ar-EG" sz="2600" dirty="0"/>
              <a:t>					 </a:t>
            </a:r>
            <a:br>
              <a:rPr lang="ar-EG" sz="2600" dirty="0"/>
            </a:br>
            <a:r>
              <a:rPr lang="ar-EG" sz="2600" dirty="0"/>
              <a:t> </a:t>
            </a:r>
            <a:endParaRPr lang="fr-FR" sz="2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Couper les liens avec ceux qui ont aidés à commettre le péché,</a:t>
            </a:r>
          </a:p>
        </p:txBody>
      </p:sp>
      <p:sp>
        <p:nvSpPr>
          <p:cNvPr id="3" name="Espace réservé du contenu 2"/>
          <p:cNvSpPr>
            <a:spLocks noGrp="1"/>
          </p:cNvSpPr>
          <p:nvPr>
            <p:ph idx="1"/>
          </p:nvPr>
        </p:nvSpPr>
        <p:spPr>
          <a:xfrm>
            <a:off x="457200" y="1988840"/>
            <a:ext cx="8229600" cy="4137323"/>
          </a:xfrm>
        </p:spPr>
        <p:txBody>
          <a:bodyPr/>
          <a:lstStyle/>
          <a:p>
            <a:pPr algn="just"/>
            <a:r>
              <a:rPr lang="fr-FR" dirty="0"/>
              <a:t>Couper les liens avec ceux qui ont aidés à commettre le péché, Allah dit : « Les amis, ce jour-là, seront ennemis les uns des autres, exceptés les pieux.» S43/ V67</a:t>
            </a:r>
          </a:p>
          <a:p>
            <a:pPr algn="just"/>
            <a:r>
              <a:rPr lang="fr-FR" dirty="0"/>
              <a:t>Choisir des amis pieux qui remplaceront les mauvais amis, ceux qui peuvent t’aider à te repentir et à combattre tes vices.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417638"/>
          </a:xfrm>
        </p:spPr>
        <p:txBody>
          <a:bodyPr>
            <a:normAutofit fontScale="90000"/>
          </a:bodyPr>
          <a:lstStyle/>
          <a:p>
            <a:br>
              <a:rPr lang="fr-FR" dirty="0"/>
            </a:br>
            <a:r>
              <a:rPr lang="fr-FR" dirty="0"/>
              <a:t>Les choses contre lesquelles il faut se mettre en garde </a:t>
            </a:r>
            <a:br>
              <a:rPr lang="fr-FR" dirty="0"/>
            </a:br>
            <a:endParaRPr lang="fr-FR" dirty="0"/>
          </a:p>
        </p:txBody>
      </p:sp>
      <p:sp>
        <p:nvSpPr>
          <p:cNvPr id="3" name="Espace réservé du contenu 2"/>
          <p:cNvSpPr>
            <a:spLocks noGrp="1"/>
          </p:cNvSpPr>
          <p:nvPr>
            <p:ph idx="1"/>
          </p:nvPr>
        </p:nvSpPr>
        <p:spPr>
          <a:xfrm>
            <a:off x="457200" y="1988840"/>
            <a:ext cx="8229600" cy="4137323"/>
          </a:xfrm>
        </p:spPr>
        <p:txBody>
          <a:bodyPr/>
          <a:lstStyle/>
          <a:p>
            <a:r>
              <a:rPr lang="fr-FR" dirty="0"/>
              <a:t>¤ 1 - Persister sciemment dans le péché</a:t>
            </a:r>
          </a:p>
          <a:p>
            <a:r>
              <a:rPr lang="fr-FR" dirty="0"/>
              <a:t> ¤ 2 - S'éloigner volontairement de ceux qui font la morale et recommandent le bien </a:t>
            </a:r>
          </a:p>
          <a:p>
            <a:r>
              <a:rPr lang="fr-FR" dirty="0"/>
              <a:t>¤ 3 - Minimiser l'ampleur des péchés</a:t>
            </a:r>
          </a:p>
          <a:p>
            <a:r>
              <a:rPr lang="fr-FR" dirty="0"/>
              <a:t> ¤ 4 - Commettre le péché en public </a:t>
            </a:r>
            <a:br>
              <a:rPr lang="fr-FR" dirty="0"/>
            </a:br>
            <a:endParaRPr lang="fr-FR" dirty="0"/>
          </a:p>
          <a:p>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repentir doit être avant l’agonie</a:t>
            </a:r>
          </a:p>
        </p:txBody>
      </p:sp>
      <p:sp>
        <p:nvSpPr>
          <p:cNvPr id="3" name="Espace réservé du contenu 2"/>
          <p:cNvSpPr>
            <a:spLocks noGrp="1"/>
          </p:cNvSpPr>
          <p:nvPr>
            <p:ph idx="1"/>
          </p:nvPr>
        </p:nvSpPr>
        <p:spPr/>
        <p:txBody>
          <a:bodyPr/>
          <a:lstStyle/>
          <a:p>
            <a:pPr algn="just"/>
            <a:r>
              <a:rPr lang="fr-FR" dirty="0"/>
              <a:t>Le repentir doit être avant l’agonie, le Prophète Paix et salut sur lui a dit : « Celui qui se repent à Allah avant le râle de la mort, Allah acceptera son repentir.» Rapporté par Ahmad</a:t>
            </a:r>
          </a:p>
          <a:p>
            <a:pPr algn="just"/>
            <a:r>
              <a:rPr lang="fr-FR" dirty="0"/>
              <a:t>« Celui qui se repent avant que le soleil se lève du coté ou il se couche, Allah accueille son repentir.» Rapporté par Mouslim</a:t>
            </a:r>
          </a:p>
          <a:p>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Pas mal de gens hésitent à se repentir</a:t>
            </a:r>
          </a:p>
        </p:txBody>
      </p:sp>
      <p:sp>
        <p:nvSpPr>
          <p:cNvPr id="3" name="Espace réservé du contenu 2"/>
          <p:cNvSpPr>
            <a:spLocks noGrp="1"/>
          </p:cNvSpPr>
          <p:nvPr>
            <p:ph idx="1"/>
          </p:nvPr>
        </p:nvSpPr>
        <p:spPr/>
        <p:txBody>
          <a:bodyPr/>
          <a:lstStyle/>
          <a:p>
            <a:pPr algn="just"/>
            <a:r>
              <a:rPr lang="fr-FR" dirty="0"/>
              <a:t>Pas mal de gens hésitent à se repentir car ils pensent que leurs pêchés son tellement nombreux qu’Allah ne leur pardonnera peut être pas, « oui » si vous revenez et vous vous repentez Allah vous pardonnera mieux encore Allah est content de votre repentir et de votre retour ne le dit t’il pas dans le coran ? « Allah aime ceux qui se repentent, et Il aime ceux qui se purifient.» S2/ V222</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a:t>Dans un hadith Qoudoussi le Prophète</a:t>
            </a:r>
            <a:r>
              <a:rPr lang="fr-FR" b="1" dirty="0"/>
              <a:t> </a:t>
            </a:r>
            <a:r>
              <a:rPr lang="fr-FR" dirty="0"/>
              <a:t>Paix et salut sur lui</a:t>
            </a:r>
            <a:r>
              <a:rPr lang="fr-FR" b="1" dirty="0"/>
              <a:t> </a:t>
            </a:r>
            <a:r>
              <a:rPr lang="fr-FR" dirty="0"/>
              <a:t>rapporte qu’Allah a dit :</a:t>
            </a:r>
          </a:p>
          <a:p>
            <a:pPr algn="just"/>
            <a:r>
              <a:rPr lang="fr-FR" dirty="0"/>
              <a:t>« Ô fils d’Adam ! Tant que tu M’invoques et que tu as l’espérance en Moi, je te pardonne malgré tout ce que tu fais sans M’en soucier.»</a:t>
            </a:r>
          </a:p>
          <a:p>
            <a:pPr algn="just"/>
            <a:r>
              <a:rPr lang="fr-FR" dirty="0"/>
              <a:t>« Ô fils d’Adam ! Même si tes péchés atteignaient le ciel, puis tu M’implorais pardon, Je te pardonnerais sans M’en soucier.»</a:t>
            </a:r>
          </a:p>
          <a:p>
            <a:pPr algn="just"/>
            <a:r>
              <a:rPr lang="fr-FR" dirty="0"/>
              <a:t>« Ô fils d’Adam ! Si tu venais vers Moi avec l’équivalent de la terre en péchés, puis tu Me rencontrais sans que tu ne M’aies associé quelque chose, Je t’accorderais son égal en pardon.» Rapporté par Al-Tirmidhi</a:t>
            </a:r>
          </a:p>
          <a:p>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Fais attention</a:t>
            </a:r>
          </a:p>
        </p:txBody>
      </p:sp>
      <p:sp>
        <p:nvSpPr>
          <p:cNvPr id="3" name="Espace réservé du contenu 2"/>
          <p:cNvSpPr>
            <a:spLocks noGrp="1"/>
          </p:cNvSpPr>
          <p:nvPr>
            <p:ph idx="1"/>
          </p:nvPr>
        </p:nvSpPr>
        <p:spPr/>
        <p:txBody>
          <a:bodyPr>
            <a:normAutofit fontScale="92500" lnSpcReduction="10000"/>
          </a:bodyPr>
          <a:lstStyle/>
          <a:p>
            <a:pPr algn="just"/>
            <a:r>
              <a:rPr lang="fr-FR" dirty="0"/>
              <a:t>Fais attention, fais attention, la mort n’a ni moment précis, ni âge, ni différence de sexe, elle est soudaine et le perdant est celui qui meurt après avoir commis un péché .Qu’Allah nous protège et nous préserve et nous prépare une bonne fin ……amin</a:t>
            </a:r>
          </a:p>
          <a:p>
            <a:pPr algn="just"/>
            <a:r>
              <a:rPr lang="fr-FR" dirty="0"/>
              <a:t>Allah dit : « </a:t>
            </a:r>
            <a:r>
              <a:rPr lang="fr-FR" b="1" dirty="0"/>
              <a:t>Informe mes serviteurs que c’est Moi le Pardonneur, le Très Miséricordieux </a:t>
            </a:r>
            <a:r>
              <a:rPr lang="fr-FR" dirty="0"/>
              <a:t>»</a:t>
            </a:r>
            <a:r>
              <a:rPr lang="fr-FR" b="1" dirty="0"/>
              <a:t> « Et que mon châtiment est certes le châtiment douloureux</a:t>
            </a:r>
            <a:r>
              <a:rPr lang="fr-FR" dirty="0"/>
              <a:t>.» S15/V49.50</a:t>
            </a:r>
            <a:r>
              <a:rPr lang="fr-FR" b="1" dirty="0"/>
              <a:t>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اقْرَأْ كِتَابَكَ كَفَى بِنَفْسِكَ الْيَوْمَ عَلَيْكَ حَسِيبًا</a:t>
            </a:r>
            <a:endParaRPr lang="fr-FR" dirty="0"/>
          </a:p>
        </p:txBody>
      </p:sp>
      <p:sp>
        <p:nvSpPr>
          <p:cNvPr id="3" name="Espace réservé du contenu 2"/>
          <p:cNvSpPr>
            <a:spLocks noGrp="1"/>
          </p:cNvSpPr>
          <p:nvPr>
            <p:ph idx="1"/>
          </p:nvPr>
        </p:nvSpPr>
        <p:spPr/>
        <p:txBody>
          <a:bodyPr>
            <a:normAutofit/>
          </a:bodyPr>
          <a:lstStyle/>
          <a:p>
            <a:pPr algn="just" rtl="1"/>
            <a:r>
              <a:rPr lang="ar-EG" dirty="0"/>
              <a:t>وقال جل وعلا: {وَكُلَّ إِنسَانٍ أَلْزَمْنَاهُ طَائِرَهُ فِي عُنُقِهِ وَنُخْرِجُ لَهُ يَوْمَ الْقِيَامَةِ كِتَابًا يَلْقَاهُ مَنشُورًا اقْرَأْ كِتَابَكَ كَفَى بِنَفْسِكَ الْيَوْمَ عَلَيْكَ حَسِيبًا} الاسراء 13،14</a:t>
            </a:r>
          </a:p>
          <a:p>
            <a:pPr algn="just"/>
            <a:r>
              <a:rPr lang="ar-EG" dirty="0"/>
              <a:t>}</a:t>
            </a:r>
            <a:r>
              <a:rPr lang="fr-FR" dirty="0"/>
              <a:t>Et au cou de chaque homme, Nous avons attaché son œuvre. Et au Jour de la Résurrection, Nous lui sortirons un écrit qu´il trouvera déroulé: "Lis ton écrit. Aujourd´hui, tu te suffis d´être ton propre comptable.</a:t>
            </a:r>
            <a:r>
              <a:rPr lang="ar-EG" dirty="0"/>
              <a:t>{</a:t>
            </a:r>
            <a:r>
              <a:rPr lang="fr-FR" dirty="0"/>
              <a:t>Isra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r>
              <a:rPr lang="ar-SA" sz="4000" dirty="0">
                <a:latin typeface="Arabic Typesetting" pitchFamily="66" charset="-78"/>
                <a:cs typeface="Arabic Typesetting" pitchFamily="66" charset="-78"/>
              </a:rPr>
              <a:t>{يا أيها الذين آمنوا اتقوا الله ولتنظر نفس ما قدمت لغد واتقوا الله إن الله خبير بما تعملون} الحشر</a:t>
            </a:r>
            <a:endParaRPr lang="fr-FR" sz="4000" dirty="0">
              <a:latin typeface="Arabic Typesetting" pitchFamily="66" charset="-78"/>
              <a:cs typeface="Arabic Typesetting" pitchFamily="66" charset="-78"/>
            </a:endParaRPr>
          </a:p>
          <a:p>
            <a:pPr algn="just"/>
            <a:r>
              <a:rPr lang="fr-FR" dirty="0"/>
              <a:t>« [18] Ô vous qui croyez ! Craignez Dieu ! Que chacun de vous songe à ce qu’il a avancé pour assurer demain son salut ! Craignez Dieu ! Dieu est parfaitement Informé de ce que vous faites. » 59. Sourate de l’Exode (Al-Hashr)</a:t>
            </a:r>
            <a:endParaRPr lang="fr-FR" dirty="0">
              <a:latin typeface="Arabic Typesetting" pitchFamily="66" charset="-78"/>
              <a:cs typeface="Arabic Typesetting" pitchFamily="66"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fontScale="90000"/>
          </a:bodyPr>
          <a:lstStyle/>
          <a:p>
            <a:r>
              <a:rPr lang="ar-SA" b="1" dirty="0"/>
              <a:t>إن النفس لأمارة بالسوء</a:t>
            </a:r>
            <a:endParaRPr lang="fr-FR" dirty="0"/>
          </a:p>
        </p:txBody>
      </p:sp>
      <p:sp>
        <p:nvSpPr>
          <p:cNvPr id="3" name="Espace réservé du contenu 2"/>
          <p:cNvSpPr>
            <a:spLocks noGrp="1"/>
          </p:cNvSpPr>
          <p:nvPr>
            <p:ph idx="1"/>
          </p:nvPr>
        </p:nvSpPr>
        <p:spPr>
          <a:xfrm>
            <a:off x="457200" y="1412776"/>
            <a:ext cx="8229600" cy="5112568"/>
          </a:xfrm>
        </p:spPr>
        <p:txBody>
          <a:bodyPr>
            <a:normAutofit fontScale="85000" lnSpcReduction="10000"/>
          </a:bodyPr>
          <a:lstStyle/>
          <a:p>
            <a:pPr algn="r" rtl="1"/>
            <a:r>
              <a:rPr lang="ar-EG" dirty="0"/>
              <a:t>{</a:t>
            </a:r>
            <a:r>
              <a:rPr lang="ar-SA" dirty="0"/>
              <a:t>إن النفس لأمارة بالسوء إلا ما رحم ربي</a:t>
            </a:r>
            <a:r>
              <a:rPr lang="ar-EG" dirty="0"/>
              <a:t>}</a:t>
            </a:r>
            <a:r>
              <a:rPr lang="fr-FR" dirty="0"/>
              <a:t> </a:t>
            </a:r>
            <a:r>
              <a:rPr lang="ar-EG" dirty="0"/>
              <a:t>يوسف</a:t>
            </a:r>
          </a:p>
          <a:p>
            <a:pPr algn="just"/>
            <a:r>
              <a:rPr lang="ar-EG" dirty="0"/>
              <a:t>}</a:t>
            </a:r>
            <a:r>
              <a:rPr lang="fr-FR" dirty="0"/>
              <a:t>Je ne m´innocente cependant pas, car l´âme est très incitatrice au mal, à moins que mon Seigneur, par miséricorde, [ne la préserve du péché]. Mon Seigneur est certes Pardonneur et très Miséricordieux</a:t>
            </a:r>
            <a:r>
              <a:rPr lang="ar-EG" dirty="0"/>
              <a:t>{</a:t>
            </a:r>
            <a:r>
              <a:rPr lang="fr-FR" dirty="0"/>
              <a:t>.</a:t>
            </a:r>
            <a:r>
              <a:rPr lang="ar-EG" dirty="0"/>
              <a:t> </a:t>
            </a:r>
            <a:r>
              <a:rPr lang="fr-FR" sz="2800" dirty="0"/>
              <a:t>Yousef 53</a:t>
            </a:r>
            <a:endParaRPr lang="ar-EG" sz="2800" dirty="0"/>
          </a:p>
          <a:p>
            <a:pPr algn="r" rtl="1"/>
            <a:r>
              <a:rPr lang="ar-EG" dirty="0"/>
              <a:t>والله جل وعلا يقول: ﴿ وأما من خاف مقام ربه وَنَهَى النَّفْسَ عَنِ الْهَوَى * فَإِنَّ الْجَنَّةَ هِيَ الْمَأْوَى ﴾ [النازعات: 40 -41]</a:t>
            </a:r>
            <a:endParaRPr lang="fr-FR" dirty="0"/>
          </a:p>
          <a:p>
            <a:r>
              <a:rPr lang="ar-EG" dirty="0"/>
              <a:t>}</a:t>
            </a:r>
            <a:r>
              <a:rPr lang="fr-FR" dirty="0"/>
              <a:t>Et pour celui qui aura redouté de comparaître devant son Seigneur, et préservé son âme de la passion, </a:t>
            </a:r>
            <a:r>
              <a:rPr lang="fr-FR" b="1" dirty="0"/>
              <a:t>79.41</a:t>
            </a:r>
            <a:r>
              <a:rPr lang="fr-FR" dirty="0"/>
              <a:t> le Paradis sera alors son refuge.</a:t>
            </a:r>
            <a:r>
              <a:rPr lang="ar-EG" dirty="0"/>
              <a:t>{</a:t>
            </a:r>
            <a:r>
              <a:rPr lang="fr-FR" dirty="0"/>
              <a:t> An-Aziat 40-41</a:t>
            </a:r>
            <a:br>
              <a:rPr lang="ar-EG" dirty="0"/>
            </a:br>
            <a:br>
              <a:rPr lang="ar-EG" dirty="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EG" dirty="0"/>
              <a:t>وَنَفْسٍ وَمَا سَوَّاهَا</a:t>
            </a:r>
            <a:endParaRPr lang="fr-FR" dirty="0"/>
          </a:p>
        </p:txBody>
      </p:sp>
      <p:sp>
        <p:nvSpPr>
          <p:cNvPr id="3" name="Espace réservé du contenu 2"/>
          <p:cNvSpPr>
            <a:spLocks noGrp="1"/>
          </p:cNvSpPr>
          <p:nvPr>
            <p:ph idx="1"/>
          </p:nvPr>
        </p:nvSpPr>
        <p:spPr/>
        <p:txBody>
          <a:bodyPr>
            <a:normAutofit/>
          </a:bodyPr>
          <a:lstStyle/>
          <a:p>
            <a:pPr algn="r" rtl="1"/>
            <a:r>
              <a:rPr lang="ar-EG" dirty="0"/>
              <a:t>بسْمِ اللَّهِ الرَّحْمَنِ الرَّحِيمِ</a:t>
            </a:r>
          </a:p>
          <a:p>
            <a:pPr algn="just" rtl="1"/>
            <a:r>
              <a:rPr lang="ar-EG" dirty="0"/>
              <a:t>وَالشَّمْسِ وَضُحَاهَا (1) وَالْقَمَرِ إِذَا تَلَاهَا (2) وَالنَّهَارِ إِذَا جَلَّاهَا (3) وَاللَّيْلِ إِذَا يَغْشَاهَا (4) وَالسَّمَاءِ وَمَا بَنَاهَا (5) وَالْأَرْضِ وَمَا طَحَاهَا (6) وَنَفْسٍ وَمَا سَوَّاهَا (7) فَأَلْهَمَهَا فُجُورَهَا وَتَقْوَاهَا (8) قَدْ أَفْلَحَ مَنْ زَكَّاهَا (9) وَقَدْ خَابَ مَنْ دَسَّاهَا (10)</a:t>
            </a:r>
          </a:p>
          <a:p>
            <a:pPr algn="r" rtl="1"/>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TotalTime>
  <Words>5216</Words>
  <Application>Microsoft Office PowerPoint</Application>
  <PresentationFormat>Affichage à l'écran (4:3)</PresentationFormat>
  <Paragraphs>183</Paragraphs>
  <Slides>55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55</vt:i4>
      </vt:variant>
    </vt:vector>
  </HeadingPairs>
  <TitlesOfParts>
    <vt:vector size="59" baseType="lpstr">
      <vt:lpstr>Arabic Typesetting</vt:lpstr>
      <vt:lpstr>Arial</vt:lpstr>
      <vt:lpstr>Calibri</vt:lpstr>
      <vt:lpstr>Thème Office</vt:lpstr>
      <vt:lpstr>المحاسبة والتوبة</vt:lpstr>
      <vt:lpstr>Présentation PowerPoint</vt:lpstr>
      <vt:lpstr>وَإِنَّ عَلَيْكُمْ لَحافِظِينَ</vt:lpstr>
      <vt:lpstr>وَإِن تُبْدُواْ مَا فِي أَنفُسِكُمْ أَوْ تُخْفُوهُ يُحَاسِبْكُم بِهِ اللَّهُ</vt:lpstr>
      <vt:lpstr>Présentation PowerPoint</vt:lpstr>
      <vt:lpstr>اقْرَأْ كِتَابَكَ كَفَى بِنَفْسِكَ الْيَوْمَ عَلَيْكَ حَسِيبًا</vt:lpstr>
      <vt:lpstr>Présentation PowerPoint</vt:lpstr>
      <vt:lpstr>إن النفس لأمارة بالسوء</vt:lpstr>
      <vt:lpstr>وَنَفْسٍ وَمَا سَوَّاهَا</vt:lpstr>
      <vt:lpstr>Présentation PowerPoint</vt:lpstr>
      <vt:lpstr>Dieu a défini pour cette âme deux voies : </vt:lpstr>
      <vt:lpstr>حاسب نفسك في الدنيا يخفف عنك الحساب يوم القيامة</vt:lpstr>
      <vt:lpstr>Se remettre en question Faire un bilan</vt:lpstr>
      <vt:lpstr>احذر الشيطان</vt:lpstr>
      <vt:lpstr>Présentation PowerPoint</vt:lpstr>
      <vt:lpstr>لا تنفع الندامة يوم القيامة</vt:lpstr>
      <vt:lpstr>Présentation PowerPoint</vt:lpstr>
      <vt:lpstr>والمحاسبة تكون قبل وبعد العمل</vt:lpstr>
      <vt:lpstr>محاسبة النفس بعد العمل</vt:lpstr>
      <vt:lpstr>حديث النعمان ابن بشير</vt:lpstr>
      <vt:lpstr>Hadih An-Nou’man ibn Béchir</vt:lpstr>
      <vt:lpstr>معاقبةُ النفسِ على تقصيرِها</vt:lpstr>
      <vt:lpstr>استغفر لذنبك</vt:lpstr>
      <vt:lpstr>le maître de l’imploration ‏‏سيد الاستغفار</vt:lpstr>
      <vt:lpstr>Le maître de l’imploration du pardon</vt:lpstr>
      <vt:lpstr>Présentation PowerPoint</vt:lpstr>
      <vt:lpstr>استغفار النبي صلى الله عليه وسلم</vt:lpstr>
      <vt:lpstr>كفارة المجلس</vt:lpstr>
      <vt:lpstr>L’imploration du pardon permet d’expier les péchés commis par la langue lors d'une réunion.</vt:lpstr>
      <vt:lpstr>Le repentir</vt:lpstr>
      <vt:lpstr>Présentation PowerPoint</vt:lpstr>
      <vt:lpstr>L'obligation du repentir وجوب التوبة</vt:lpstr>
      <vt:lpstr>Tout individu est pécheur كل ابن آدم خطاء  </vt:lpstr>
      <vt:lpstr>Une tâche noire dans le cœur.</vt:lpstr>
      <vt:lpstr>Présentation PowerPoint</vt:lpstr>
      <vt:lpstr>Parole de Ibn Abass (ra) </vt:lpstr>
      <vt:lpstr>Prenez garde aux petits péchés</vt:lpstr>
      <vt:lpstr>Ne regarde pas la petitesse du péché,</vt:lpstr>
      <vt:lpstr>Présentation PowerPoint</vt:lpstr>
      <vt:lpstr>Présentation PowerPoint</vt:lpstr>
      <vt:lpstr>Il n'y a pas de pire qu'une personne ne se repent pas</vt:lpstr>
      <vt:lpstr>Personne ne sera sauvé pour ses (bons) actes.</vt:lpstr>
      <vt:lpstr>Quiconque s'attache fortement à Allah,    il est certes guidé vers un droit chemin</vt:lpstr>
      <vt:lpstr>Quand le serviteur devient insouciant aux conséquences de ses péchés,</vt:lpstr>
      <vt:lpstr>Présentation PowerPoint</vt:lpstr>
      <vt:lpstr>Les conditions du repentir </vt:lpstr>
      <vt:lpstr>La sincérité </vt:lpstr>
      <vt:lpstr>Comment se repentir quand tu commets un péché ?</vt:lpstr>
      <vt:lpstr>Présentation PowerPoint</vt:lpstr>
      <vt:lpstr>Couper les liens avec ceux qui ont aidés à commettre le péché,</vt:lpstr>
      <vt:lpstr> Les choses contre lesquelles il faut se mettre en garde  </vt:lpstr>
      <vt:lpstr>Le repentir doit être avant l’agonie</vt:lpstr>
      <vt:lpstr>Pas mal de gens hésitent à se repentir</vt:lpstr>
      <vt:lpstr>Présentation PowerPoint</vt:lpstr>
      <vt:lpstr>Fais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والتوبة</dc:title>
  <dc:creator>Connexion</dc:creator>
  <cp:lastModifiedBy>abdelmajid nouar</cp:lastModifiedBy>
  <cp:revision>45</cp:revision>
  <dcterms:created xsi:type="dcterms:W3CDTF">2013-01-18T22:41:18Z</dcterms:created>
  <dcterms:modified xsi:type="dcterms:W3CDTF">2021-12-04T20:17:03Z</dcterms:modified>
</cp:coreProperties>
</file>