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62" r:id="rId3"/>
    <p:sldId id="313" r:id="rId4"/>
    <p:sldId id="312" r:id="rId5"/>
    <p:sldId id="314" r:id="rId6"/>
    <p:sldId id="294" r:id="rId7"/>
    <p:sldId id="329" r:id="rId8"/>
    <p:sldId id="307" r:id="rId9"/>
    <p:sldId id="319" r:id="rId10"/>
    <p:sldId id="257" r:id="rId11"/>
    <p:sldId id="277" r:id="rId12"/>
    <p:sldId id="270" r:id="rId13"/>
    <p:sldId id="317" r:id="rId14"/>
    <p:sldId id="272" r:id="rId15"/>
    <p:sldId id="275" r:id="rId16"/>
    <p:sldId id="320" r:id="rId17"/>
    <p:sldId id="321" r:id="rId18"/>
    <p:sldId id="322" r:id="rId19"/>
    <p:sldId id="323" r:id="rId20"/>
    <p:sldId id="324" r:id="rId21"/>
    <p:sldId id="325" r:id="rId22"/>
    <p:sldId id="288" r:id="rId23"/>
    <p:sldId id="289" r:id="rId24"/>
    <p:sldId id="299" r:id="rId25"/>
    <p:sldId id="318" r:id="rId26"/>
    <p:sldId id="300" r:id="rId27"/>
    <p:sldId id="290" r:id="rId28"/>
    <p:sldId id="327" r:id="rId29"/>
    <p:sldId id="328" r:id="rId30"/>
    <p:sldId id="291" r:id="rId31"/>
    <p:sldId id="315" r:id="rId32"/>
    <p:sldId id="292" r:id="rId33"/>
    <p:sldId id="259" r:id="rId34"/>
    <p:sldId id="260" r:id="rId35"/>
    <p:sldId id="298" r:id="rId36"/>
    <p:sldId id="283" r:id="rId37"/>
    <p:sldId id="261" r:id="rId38"/>
    <p:sldId id="273" r:id="rId39"/>
    <p:sldId id="263" r:id="rId40"/>
    <p:sldId id="264" r:id="rId41"/>
    <p:sldId id="265" r:id="rId42"/>
    <p:sldId id="266" r:id="rId43"/>
    <p:sldId id="267" r:id="rId44"/>
    <p:sldId id="268" r:id="rId45"/>
    <p:sldId id="269" r:id="rId46"/>
    <p:sldId id="293" r:id="rId47"/>
    <p:sldId id="276" r:id="rId48"/>
    <p:sldId id="296" r:id="rId49"/>
    <p:sldId id="297" r:id="rId50"/>
    <p:sldId id="326" r:id="rId51"/>
    <p:sldId id="306" r:id="rId52"/>
    <p:sldId id="310" r:id="rId53"/>
    <p:sldId id="311" r:id="rId54"/>
    <p:sldId id="279" r:id="rId55"/>
    <p:sldId id="278" r:id="rId56"/>
    <p:sldId id="280" r:id="rId57"/>
    <p:sldId id="301" r:id="rId58"/>
    <p:sldId id="303" r:id="rId59"/>
    <p:sldId id="309" r:id="rId60"/>
    <p:sldId id="285" r:id="rId6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FEB0E-E45F-4E30-AC0C-D8E2FBCDC895}" type="datetimeFigureOut">
              <a:rPr lang="fr-FR" smtClean="0"/>
              <a:pPr/>
              <a:t>22/07/2018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BC15B-C1B6-49F3-B16D-ECE4992F921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CCBC15B-C1B6-49F3-B16D-ECE4992F921B}" type="slidenum">
              <a:rPr lang="fr-FR" smtClean="0"/>
              <a:pPr/>
              <a:t>32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9067ED-826A-44F2-91A7-C23F57210379}" type="datetimeFigureOut">
              <a:rPr lang="fr-FR" smtClean="0"/>
              <a:pPr/>
              <a:t>22/07/2018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141A41B-BB4F-4428-B782-81CAAB20BB3B}"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067ED-826A-44F2-91A7-C23F57210379}" type="datetimeFigureOut">
              <a:rPr lang="fr-FR" smtClean="0"/>
              <a:pPr/>
              <a:t>22/07/2018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1A41B-BB4F-4428-B782-81CAAB20BB3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3">
            <a:schemeClr val="lt1"/>
          </a:lnRef>
          <a:fillRef idx="1">
            <a:schemeClr val="accent2"/>
          </a:fillRef>
          <a:effectRef idx="1">
            <a:schemeClr val="accent2"/>
          </a:effectRef>
          <a:fontRef idx="minor">
            <a:schemeClr val="lt1"/>
          </a:fontRef>
        </p:style>
        <p:txBody>
          <a:bodyPr/>
          <a:lstStyle/>
          <a:p>
            <a:r>
              <a:rPr lang="ar-SA" dirty="0" smtClean="0"/>
              <a:t>قواعد في العلاقة الزوجية</a:t>
            </a:r>
            <a:endParaRPr lang="fr-FR" dirty="0"/>
          </a:p>
        </p:txBody>
      </p:sp>
      <p:sp>
        <p:nvSpPr>
          <p:cNvPr id="3" name="Sous-titre 2"/>
          <p:cNvSpPr>
            <a:spLocks noGrp="1"/>
          </p:cNvSpPr>
          <p:nvPr>
            <p:ph type="subTitle" idx="1"/>
          </p:nvPr>
        </p:nvSpPr>
        <p:spPr/>
        <p:txBody>
          <a:bodyPr/>
          <a:lstStyle/>
          <a:p>
            <a:r>
              <a:rPr lang="ar-SA" dirty="0" smtClean="0"/>
              <a:t>عبد المجيد </a:t>
            </a:r>
            <a:r>
              <a:rPr lang="ar-SA" dirty="0" err="1" smtClean="0"/>
              <a:t>التلمساني</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4-U</a:t>
            </a:r>
            <a:r>
              <a:rPr lang="fr-FR" dirty="0" smtClean="0">
                <a:cs typeface="+mj-cs"/>
              </a:rPr>
              <a:t>ne union fondée sur l’amour et l’affection</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cs typeface="+mj-cs"/>
              </a:rPr>
              <a:t>Le mariage</a:t>
            </a:r>
            <a:r>
              <a:rPr lang="ar-EG" dirty="0" smtClean="0">
                <a:cs typeface="+mj-cs"/>
              </a:rPr>
              <a:t> </a:t>
            </a:r>
            <a:r>
              <a:rPr lang="fr-FR" dirty="0" smtClean="0">
                <a:cs typeface="+mj-cs"/>
              </a:rPr>
              <a:t>en islam est une union fondée sur l’amour et l’affection </a:t>
            </a:r>
          </a:p>
          <a:p>
            <a:r>
              <a:rPr lang="fr-FR" dirty="0" smtClean="0"/>
              <a:t>Allah dit, dans le Coran :</a:t>
            </a:r>
          </a:p>
          <a:p>
            <a:pPr algn="ctr">
              <a:buNone/>
            </a:pPr>
            <a:r>
              <a:rPr lang="ar-EG" dirty="0" smtClean="0"/>
              <a:t>{وَمِنْ </a:t>
            </a:r>
            <a:r>
              <a:rPr lang="ar-EG" dirty="0"/>
              <a:t>آيَاتِهِ أَنْ خَلَقَ لَكُمْ مِنْ أَنْفُسِكُمْ أَزْوَاجًا لِتَسْكُنُوا إِلَيْهَا وَجَعَلَ بَيْنَكُمْ مَوَدَّةً وَرَحْمَةً ۚ إِنَّ فِي ذَٰلِكَ لَآيَاتٍ لِقَوْمٍ </a:t>
            </a:r>
            <a:r>
              <a:rPr lang="ar-EG" dirty="0" smtClean="0"/>
              <a:t>يَتَفَكَّرُونَ</a:t>
            </a:r>
            <a:r>
              <a:rPr lang="ar-EG" dirty="0"/>
              <a:t>}</a:t>
            </a:r>
            <a:endParaRPr lang="fr-FR" dirty="0" smtClean="0"/>
          </a:p>
          <a:p>
            <a:pPr algn="just"/>
            <a:r>
              <a:rPr lang="fr-FR" dirty="0" smtClean="0">
                <a:latin typeface="Times New Roman" pitchFamily="18" charset="0"/>
                <a:cs typeface="Times New Roman" pitchFamily="18" charset="0"/>
              </a:rPr>
              <a:t>« Et parmi Ses signes, Il a créé de vous, pour vous, des épouses pour que vous viviez en tranquillité avec elles. Et Il a mis entre vous de l’affection et de la bonté.Il y a en cela des preuves pour des gens qui réfléchissent » </a:t>
            </a:r>
            <a:r>
              <a:rPr lang="fr-FR" dirty="0" smtClean="0"/>
              <a:t/>
            </a:r>
            <a:br>
              <a:rPr lang="fr-FR" dirty="0" smtClean="0"/>
            </a:br>
            <a:r>
              <a:rPr lang="fr-FR" dirty="0" smtClean="0"/>
              <a:t>( Sourate 30 : verset 21)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lnSpcReduction="10000"/>
          </a:bodyPr>
          <a:lstStyle/>
          <a:p>
            <a:pPr algn="just"/>
            <a:r>
              <a:rPr lang="fr-FR" dirty="0" smtClean="0"/>
              <a:t>Allah nous montre le but pour lequel il a créé l’homme et la femme. C’est pour que le mari puisse trouver de la sérénité, de la quiétude et de la tranquillité auprès de sa femme. Et vice et versa, pour que la femme aussi trouve la sérénité et le bonheur auprès de son mari.</a:t>
            </a:r>
          </a:p>
          <a:p>
            <a:pPr algn="just"/>
            <a:r>
              <a:rPr lang="fr-FR" dirty="0" smtClean="0"/>
              <a:t>Il a mis entre vous «al-mawadda» et </a:t>
            </a:r>
            <a:r>
              <a:rPr lang="ar-SA" dirty="0" smtClean="0"/>
              <a:t>            </a:t>
            </a:r>
            <a:r>
              <a:rPr lang="fr-FR" dirty="0" smtClean="0"/>
              <a:t>«ar-rahma», cet amour, cette affection, cette miséricorde, cette "pitié" les uns envers les autres</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60000"/>
              <a:lumOff val="40000"/>
            </a:schemeClr>
          </a:solidFill>
        </p:spPr>
        <p:txBody>
          <a:bodyPr/>
          <a:lstStyle/>
          <a:p>
            <a:r>
              <a:rPr lang="fr-FR" dirty="0" smtClean="0"/>
              <a:t>L’exemple de Aïcha </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La relation de Aïcha avec le prophète était si forte qu'elle aimait tout ce qu'il aimait et détestait ce qu'il détestait.</a:t>
            </a:r>
            <a:r>
              <a:rPr lang="ar-DZ" dirty="0" smtClean="0"/>
              <a:t> </a:t>
            </a:r>
            <a:r>
              <a:rPr lang="fr-FR" dirty="0" smtClean="0"/>
              <a:t>Il arrivait fréquemment que le Prophète s'endormait sa tête sur les genoux de `Aïsha. Elle ne bougeait pas pour ne pas déranger son sommeil.</a:t>
            </a:r>
            <a:endParaRPr lang="ar-DZ" dirty="0" smtClean="0"/>
          </a:p>
          <a:p>
            <a:pPr algn="just" rtl="1"/>
            <a:r>
              <a:rPr lang="ar-DZ" dirty="0" smtClean="0"/>
              <a:t>عَنْ أَبِي عُثْمَانَ، قَالَ: حَدَّثَنِي عَمْرُو بْنُ العَاصِ رَضِيَ اللَّهُ عَنْهُ : " أَنَّ النَّبِيَّ صَلَّى اللهُ عَلَيْهِ وَسَلَّمَ، بَعَثَهُ عَلَى جَيْشِ ذَاتِ السُّلاَسِلِ، فَأَتَيْتُهُ فَقُلْتُ: أَيُّ النَّاسِ أَحَبُّ إِلَيْكَ؟ قَالَ: (عَائِشَةُ) ، فَقُلْتُ: مِنَ الرِّجَالِ؟ ، فَقَالَ: (أَبُوهَا)، قُلْتُ: ثُمَّ مَنْ؟ قَالَ: ( ثُمَّ عُمَرُ بْنُ الخَطَّاب )، فَعَدَّ رِجَالًا". رواه البخاري ومسلم. </a:t>
            </a:r>
            <a:endParaRPr lang="fr-FR" dirty="0" smtClean="0"/>
          </a:p>
          <a:p>
            <a:pPr algn="just"/>
            <a:r>
              <a:rPr lang="fr-FR" dirty="0" smtClean="0"/>
              <a:t>Une fois, Amr ibn al-As demanda au Prophète :</a:t>
            </a:r>
            <a:r>
              <a:rPr lang="ar-DZ" dirty="0" smtClean="0"/>
              <a:t> </a:t>
            </a:r>
            <a:r>
              <a:rPr lang="fr-FR" i="1" dirty="0" smtClean="0"/>
              <a:t>« Messager d'Allah ! Qui aimez vous le plus ? » « `Aïsha »</a:t>
            </a:r>
            <a:r>
              <a:rPr lang="fr-FR" dirty="0" smtClean="0"/>
              <a:t>, fut la réponse. </a:t>
            </a:r>
            <a:r>
              <a:rPr lang="fr-FR" i="1" dirty="0" smtClean="0"/>
              <a:t>« Ô Messager d'Allah, ma question concernait les hommes. » « Le père d'Aïsha »</a:t>
            </a:r>
            <a:r>
              <a:rPr lang="fr-FR" dirty="0" smtClean="0"/>
              <a:t>, répondit le Prophète.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429420"/>
          </a:xfrm>
        </p:spPr>
        <p:txBody>
          <a:bodyPr>
            <a:normAutofit fontScale="92500" lnSpcReduction="20000"/>
          </a:bodyPr>
          <a:lstStyle/>
          <a:p>
            <a:pPr algn="just" rtl="1"/>
            <a:r>
              <a:rPr lang="ar-SA" dirty="0" smtClean="0"/>
              <a:t>عن عائشة رضي الله عنها قالت : " لما كانت ليلتي التي كان النبي - صلى الله عليه وسلم - فيها عندي...فلم </a:t>
            </a:r>
            <a:r>
              <a:rPr lang="ar-SA" dirty="0" err="1" smtClean="0"/>
              <a:t>يلبث</a:t>
            </a:r>
            <a:r>
              <a:rPr lang="ar-SA" dirty="0" smtClean="0"/>
              <a:t> إلا ريثما ظنّ أن قد رقدت، فأخذ رداءه رويدا وانتعل رويدا وفتح الباب فخرج</a:t>
            </a:r>
            <a:r>
              <a:rPr lang="fr-FR" dirty="0" smtClean="0"/>
              <a:t>… </a:t>
            </a:r>
            <a:r>
              <a:rPr lang="ar-SA" dirty="0" smtClean="0"/>
              <a:t> فجعلت درعي في رأسي واختمرت وتقنعت إزاري ثم انطلقت على إثره، حتى جاء البقيع فقام فأطال القيام ثم رفع يديه ثلاث مرات، ثم انحرف فانحرفت، فأسرع فأسرعتُ... فسبقته فدخلت، فليس إلا أن اضطجعت فدخل، فقال مالك:   (يا عائش)؟، قلت: لا شيء، قال: (لتخبريني أو ليخبرنّي اللطيف الخبير) ، قلت: يا رسول الله، بأبي أنت وأمي،  فأخبرتُهُ فقال: (فأنت السواد الذي رأيت أمامي) ؟ قلت: نعم، قال: (أظننت أن يحيف الله عليك ورسوله) ؟ قالت: مهما يكتم الناس يعلمه الله؟ قال: (نعم) ، قال: (فإن جبريل أتاني، فناداني فقال: إن ربّك يأمرك أن تأتي أهل البقيع فتستغفر لهم)  وظننتُ أن قد رقدتِ، فكرهتُ أن أوقظكِ، قلت: كيف أقول لهم يا رسول الله؟ قال: (قولي السلام على أهل الديار من المؤمنين والمسلمين، ويرحم الله المستقدمين منا </a:t>
            </a:r>
            <a:r>
              <a:rPr lang="ar-SA" dirty="0" err="1" smtClean="0"/>
              <a:t>والمستأخرين</a:t>
            </a:r>
            <a:r>
              <a:rPr lang="ar-SA" dirty="0" smtClean="0"/>
              <a:t>، وإنا إن شاء الله بكم للاحقون) " رواه مسلم .</a:t>
            </a:r>
            <a:endParaRPr lang="fr-FR" dirty="0" smtClean="0"/>
          </a:p>
          <a:p>
            <a:pPr algn="just" rtl="1"/>
            <a:r>
              <a:rPr lang="ar-SA" dirty="0" smtClean="0"/>
              <a:t> </a:t>
            </a:r>
            <a:endParaRPr lang="fr-FR" dirty="0" smtClean="0"/>
          </a:p>
          <a:p>
            <a:pPr algn="r" rtl="1"/>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fontScale="85000" lnSpcReduction="10000"/>
          </a:bodyPr>
          <a:lstStyle/>
          <a:p>
            <a:pPr algn="just"/>
            <a:r>
              <a:rPr lang="fr-FR" dirty="0" smtClean="0"/>
              <a:t>La dévotion de `Aïsha était telle que l'absence du Prophète la rendait inquiète.</a:t>
            </a:r>
          </a:p>
          <a:p>
            <a:pPr algn="just"/>
            <a:r>
              <a:rPr lang="fr-FR" dirty="0" smtClean="0"/>
              <a:t> Elle se leva une nuit, et ne trouvant pas le Prophète dans son lit, commença à tâtonner dans l'obscurité. Sa main toucha son pied. Elle comprit qu'il était occupé dans la prière. </a:t>
            </a:r>
          </a:p>
          <a:p>
            <a:pPr algn="just"/>
            <a:r>
              <a:rPr lang="fr-FR" dirty="0" smtClean="0"/>
              <a:t>Une autre fois, elle fut réveillé par le bruit de la porte. </a:t>
            </a:r>
            <a:r>
              <a:rPr lang="fr-FR" i="1" dirty="0" smtClean="0"/>
              <a:t>« Le Prophète est parti »</a:t>
            </a:r>
            <a:r>
              <a:rPr lang="fr-FR" dirty="0" smtClean="0"/>
              <a:t>, pensa-t-elle. </a:t>
            </a:r>
            <a:r>
              <a:rPr lang="fr-FR" i="1" dirty="0" smtClean="0"/>
              <a:t>« Mais où pourrait-il aller ? Peut-être chez une autre femme ! »</a:t>
            </a:r>
            <a:r>
              <a:rPr lang="fr-FR" dirty="0" smtClean="0"/>
              <a:t> `Aïsha le suivit furtivement. Il se dirigea vers le cimetière de Médine et s'abandonna aux prières. </a:t>
            </a:r>
            <a:r>
              <a:rPr lang="fr-FR" i="1" dirty="0" smtClean="0"/>
              <a:t>« Puissent mes parents mourir pour lui! »</a:t>
            </a:r>
            <a:r>
              <a:rPr lang="fr-FR" dirty="0" smtClean="0"/>
              <a:t> soupira `Aïsha. </a:t>
            </a:r>
            <a:r>
              <a:rPr lang="fr-FR" i="1" dirty="0" smtClean="0"/>
              <a:t>« Comme la réalité était loin de mon imagination !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fontScale="92500" lnSpcReduction="20000"/>
          </a:bodyPr>
          <a:lstStyle/>
          <a:p>
            <a:pPr algn="just" rtl="1"/>
            <a:r>
              <a:rPr lang="ar-SA" dirty="0" smtClean="0"/>
              <a:t>روى البخاري عن عائشة قالت قال لي رسول الله صلى الله عليه وسلم إني لأعلم إذا كنت عني راضية وإذا كنت علي غضبى قالت فقلت ومن أين تعرف ذلك قال أما إذا كنت عني راضية فإنك تقولين لا ورب محمد وإذا كنت غضبى قلت لا ورب إبراهيم قالت قلت أجل والله يا رسول الله ما أهجر إلا اسمك</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Le Prophète connaissait si bien</a:t>
            </a:r>
            <a:r>
              <a:rPr lang="ar-EG"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Aicha qu'il savait, à tout moment, son humeur de l'instand :</a:t>
            </a:r>
          </a:p>
          <a:p>
            <a:pPr algn="just"/>
            <a:r>
              <a:rPr lang="fr-FR" i="1" dirty="0" smtClean="0">
                <a:latin typeface="Times New Roman" pitchFamily="18" charset="0"/>
                <a:cs typeface="Times New Roman" pitchFamily="18" charset="0"/>
              </a:rPr>
              <a:t>- Je sais</a:t>
            </a:r>
            <a:r>
              <a:rPr lang="fr-FR" dirty="0" smtClean="0">
                <a:latin typeface="Times New Roman" pitchFamily="18" charset="0"/>
                <a:cs typeface="Times New Roman" pitchFamily="18" charset="0"/>
              </a:rPr>
              <a:t>, lui dit il, </a:t>
            </a:r>
            <a:r>
              <a:rPr lang="fr-FR" i="1" dirty="0" smtClean="0">
                <a:latin typeface="Times New Roman" pitchFamily="18" charset="0"/>
                <a:cs typeface="Times New Roman" pitchFamily="18" charset="0"/>
              </a:rPr>
              <a:t>quand tu es satisfaite de moi et quand tu es en colère.</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Elle lui demanda comment pouvait-il connaître ce changement d'humeur. </a:t>
            </a:r>
          </a:p>
          <a:p>
            <a:pPr algn="just"/>
            <a:r>
              <a:rPr lang="fr-FR" dirty="0" smtClean="0">
                <a:latin typeface="Times New Roman" pitchFamily="18" charset="0"/>
                <a:cs typeface="Times New Roman" pitchFamily="18" charset="0"/>
              </a:rPr>
              <a:t>Il dit : </a:t>
            </a:r>
            <a:r>
              <a:rPr lang="fr-FR" i="1" dirty="0" smtClean="0">
                <a:latin typeface="Times New Roman" pitchFamily="18" charset="0"/>
                <a:cs typeface="Times New Roman" pitchFamily="18" charset="0"/>
              </a:rPr>
              <a:t>Si tu es satisfaite, tu me dis : « Que non ! Par le Seigneur de Muhammad ! » Mais si tu es en colère, tu me réponds : « Non, par le Seigneur d'Abraham. » </a:t>
            </a:r>
            <a:r>
              <a:rPr lang="fr-FR" dirty="0" smtClean="0">
                <a:latin typeface="Times New Roman" pitchFamily="18" charset="0"/>
                <a:cs typeface="Times New Roman" pitchFamily="18" charset="0"/>
              </a:rPr>
              <a:t>Ce qui était également juste.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La </a:t>
            </a:r>
            <a:r>
              <a:rPr lang="fr-FR" dirty="0" smtClean="0"/>
              <a:t>fidélité (la loyauté) </a:t>
            </a:r>
            <a:r>
              <a:rPr lang="ar-DZ" dirty="0" smtClean="0"/>
              <a:t>الوفاء</a:t>
            </a:r>
            <a:r>
              <a:rPr lang="fr-FR" dirty="0" smtClean="0"/>
              <a:t> </a:t>
            </a:r>
            <a:r>
              <a:rPr lang="ar-DZ" dirty="0" smtClean="0"/>
              <a:t> </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smtClean="0"/>
              <a:t>ل</a:t>
            </a:r>
            <a:r>
              <a:rPr lang="ar-SA" dirty="0" smtClean="0"/>
              <a:t>قد أمر الله تعالى بالوفاء بالعقود فقال سبحانه : {يا أيها الذين آمنوا أوفوا بالعقود}</a:t>
            </a:r>
            <a:r>
              <a:rPr lang="ar-DZ" dirty="0" smtClean="0"/>
              <a:t> </a:t>
            </a:r>
            <a:r>
              <a:rPr lang="ar-SA" dirty="0" smtClean="0"/>
              <a:t>ومن أوثق العقود التي يجب الوفاء </a:t>
            </a:r>
            <a:r>
              <a:rPr lang="ar-SA" dirty="0" err="1" smtClean="0"/>
              <a:t>بها</a:t>
            </a:r>
            <a:r>
              <a:rPr lang="ar-SA" dirty="0" smtClean="0"/>
              <a:t>: عقد النكاح، وشروطه أولى الشروط بالوفاء .</a:t>
            </a:r>
            <a:endParaRPr lang="ar-DZ" dirty="0" smtClean="0"/>
          </a:p>
          <a:p>
            <a:pPr algn="r" rtl="1"/>
            <a:r>
              <a:rPr lang="ar-SA" dirty="0" smtClean="0"/>
              <a:t>جاء في الحديث: (( أحقُّ الشروط أن توفُّوا </a:t>
            </a:r>
            <a:r>
              <a:rPr lang="ar-SA" dirty="0" err="1" smtClean="0"/>
              <a:t>به</a:t>
            </a:r>
            <a:r>
              <a:rPr lang="ar-SA" dirty="0" smtClean="0"/>
              <a:t> ما استحللتُم </a:t>
            </a:r>
            <a:r>
              <a:rPr lang="ar-SA" dirty="0" err="1" smtClean="0"/>
              <a:t>به</a:t>
            </a:r>
            <a:r>
              <a:rPr lang="ar-SA" dirty="0" smtClean="0"/>
              <a:t> الفروج)) رواه البخاري ، من حديث عقبة بن عامر رضي الله عنه .. </a:t>
            </a:r>
            <a:endParaRPr lang="ar-DZ" dirty="0" smtClean="0"/>
          </a:p>
          <a:p>
            <a:pPr algn="r" rtl="1"/>
            <a:r>
              <a:rPr lang="ar-SA" dirty="0" smtClean="0"/>
              <a:t>وقد ورد في الحديث: </a:t>
            </a:r>
            <a:r>
              <a:rPr lang="ar-DZ" dirty="0" smtClean="0"/>
              <a:t>(</a:t>
            </a:r>
            <a:r>
              <a:rPr lang="ar-SA" dirty="0" smtClean="0"/>
              <a:t>وإن حسن العهد من الإيمان</a:t>
            </a:r>
            <a:r>
              <a:rPr lang="ar-DZ" dirty="0" smtClean="0"/>
              <a:t>)</a:t>
            </a:r>
            <a:r>
              <a:rPr lang="ar-SA" dirty="0" smtClean="0"/>
              <a:t>..أخرج</a:t>
            </a:r>
            <a:r>
              <a:rPr lang="ar-DZ" dirty="0" smtClean="0"/>
              <a:t>ه </a:t>
            </a:r>
            <a:r>
              <a:rPr lang="ar-SA" dirty="0" smtClean="0"/>
              <a:t>البخاري</a:t>
            </a:r>
            <a:endParaRPr lang="ar-DZ" dirty="0" smtClean="0"/>
          </a:p>
          <a:p>
            <a:pPr algn="r" rtl="1"/>
            <a:r>
              <a:rPr lang="ar-SA" dirty="0" smtClean="0"/>
              <a:t>(ولا تنسوا الفضل بينكم </a:t>
            </a:r>
            <a:r>
              <a:rPr lang="ar-DZ" dirty="0" smtClean="0"/>
              <a:t>إِنَّ اللَّهَ بِمَا تَعْمَلُونَ بَصِيرٌ</a:t>
            </a:r>
            <a:r>
              <a:rPr lang="fr-FR" dirty="0" smtClean="0"/>
              <a: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lnSpcReduction="10000"/>
          </a:bodyPr>
          <a:lstStyle/>
          <a:p>
            <a:pPr algn="just" rtl="1"/>
            <a:r>
              <a:rPr lang="ar-SA" dirty="0" smtClean="0"/>
              <a:t>وقد كان النبي أولى الناس بهذه الصفة الكريمة، فقد كان يحفظ لخديجة - رضي الله عنها- إحسانها</a:t>
            </a:r>
            <a:endParaRPr lang="ar-DZ" dirty="0" smtClean="0"/>
          </a:p>
          <a:p>
            <a:pPr algn="just" rtl="1"/>
            <a:r>
              <a:rPr lang="ar-SA" dirty="0" smtClean="0"/>
              <a:t>فعن عائشة - رضي الله عنها- قالت: «ما غرت على امرأة ما غرت على خديجة - ولقد هلكت قبل أن يتزوجني بثلاث سنين - لما كنت أسمعه يذكرها، ولقد أمره ربه أن يبشرها ببيت في الجنة، وإن كان ليذبح الشاة ثم يهدي منها أهل صداقتها - منها» أخرجه البخاري.. </a:t>
            </a:r>
            <a:endParaRPr lang="ar-DZ" dirty="0" smtClean="0"/>
          </a:p>
          <a:p>
            <a:pPr algn="just" rtl="1"/>
            <a:r>
              <a:rPr lang="ar-SA" dirty="0" smtClean="0"/>
              <a:t>وعن عائشة قالت كان رسول الله صلى الله عليه وسلم إذا ذكر خديجة أثنى فأحسن الثناء قالت فغرت يوما فقلت ما أكثر ما تذكر حمراء الشدقين قد أبدلك الله خيراً منها</a:t>
            </a:r>
            <a:r>
              <a:rPr lang="ar-DZ" dirty="0" smtClean="0"/>
              <a:t>، (كأنه لم يكن في الدنيا امرأة إلا خديجة)</a:t>
            </a:r>
            <a:r>
              <a:rPr lang="ar-SA" dirty="0" smtClean="0"/>
              <a:t> قال:</a:t>
            </a:r>
            <a:r>
              <a:rPr lang="ar-DZ" dirty="0" smtClean="0"/>
              <a:t> </a:t>
            </a:r>
            <a:r>
              <a:rPr lang="ar-SA" dirty="0" smtClean="0"/>
              <a:t>(والله ما أبدلني الله خيراً منها قد آمنت </a:t>
            </a:r>
            <a:r>
              <a:rPr lang="ar-SA" dirty="0" err="1" smtClean="0"/>
              <a:t>بي</a:t>
            </a:r>
            <a:r>
              <a:rPr lang="ar-SA" dirty="0" smtClean="0"/>
              <a:t> إذ كفر </a:t>
            </a:r>
            <a:r>
              <a:rPr lang="ar-SA" dirty="0" err="1" smtClean="0"/>
              <a:t>بي</a:t>
            </a:r>
            <a:r>
              <a:rPr lang="ar-SA" dirty="0" smtClean="0"/>
              <a:t> الناس وصدقني إذ كذبني الناس وواستني بمالها إذ حرمني الناس ورزقني منها الولد)</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dirty="0" smtClean="0"/>
              <a:t>La fidélité du Prophète envers son épouse </a:t>
            </a:r>
            <a:r>
              <a:rPr lang="fr-FR" dirty="0" err="1" smtClean="0"/>
              <a:t>Khadîja</a:t>
            </a:r>
            <a:endParaRPr lang="fr-FR" dirty="0"/>
          </a:p>
        </p:txBody>
      </p:sp>
      <p:sp>
        <p:nvSpPr>
          <p:cNvPr id="3" name="Espace réservé du contenu 2"/>
          <p:cNvSpPr>
            <a:spLocks noGrp="1"/>
          </p:cNvSpPr>
          <p:nvPr>
            <p:ph idx="1"/>
          </p:nvPr>
        </p:nvSpPr>
        <p:spPr>
          <a:xfrm>
            <a:off x="457200" y="1600200"/>
            <a:ext cx="8229600" cy="5043510"/>
          </a:xfrm>
        </p:spPr>
        <p:txBody>
          <a:bodyPr>
            <a:normAutofit fontScale="77500" lnSpcReduction="20000"/>
          </a:bodyPr>
          <a:lstStyle/>
          <a:p>
            <a:pPr algn="just"/>
            <a:r>
              <a:rPr lang="fr-FR" dirty="0" smtClean="0"/>
              <a:t>La fidélité du Prophète envers son épouse </a:t>
            </a:r>
            <a:r>
              <a:rPr lang="fr-FR" dirty="0" err="1" smtClean="0"/>
              <a:t>Khadîja</a:t>
            </a:r>
            <a:r>
              <a:rPr lang="fr-FR" dirty="0" smtClean="0"/>
              <a:t>, qu’Allah l’agrée, se perpétua jusqu’à sa mort. Anas dit : « Lorsque un cadeau était offert au Prophète, il disait: « Faites-le parvenir à cette femme, car elle était une amie de </a:t>
            </a:r>
            <a:r>
              <a:rPr lang="fr-FR" dirty="0" err="1" smtClean="0"/>
              <a:t>Khadîja</a:t>
            </a:r>
            <a:r>
              <a:rPr lang="fr-FR" dirty="0" smtClean="0"/>
              <a:t>.». Tout au long de sa vie avec son époux, elle fut toujours pour lui le plus grand soutien, l'ultime réconfort humain, tant sur le plan moral que matériel.. C'est elle qui est qualifiée pour l'éternité de "Mère des croyants". AICHA a dit : Tu penses toujours à cette vielle, alors qu’elle est morte et que Dieu t’a donnée meilleure qu’elle ?!. </a:t>
            </a:r>
          </a:p>
          <a:p>
            <a:pPr algn="just"/>
            <a:r>
              <a:rPr lang="fr-FR" dirty="0" smtClean="0"/>
              <a:t> «Non, Par Allah, Dieu ne m’a pas donnée meilleure qu’elle. Elle m’a cru lorsque tout le monde me traitait de menteur et elle m’a consolé lorsque tous les autres m’ont abandonné».</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زينب رضي الله عنها</a:t>
            </a:r>
            <a:endParaRPr lang="fr-FR" dirty="0"/>
          </a:p>
        </p:txBody>
      </p:sp>
      <p:sp>
        <p:nvSpPr>
          <p:cNvPr id="3" name="Espace réservé du contenu 2"/>
          <p:cNvSpPr>
            <a:spLocks noGrp="1"/>
          </p:cNvSpPr>
          <p:nvPr>
            <p:ph idx="1"/>
          </p:nvPr>
        </p:nvSpPr>
        <p:spPr>
          <a:xfrm>
            <a:off x="457200" y="1600200"/>
            <a:ext cx="8229600" cy="4900634"/>
          </a:xfrm>
        </p:spPr>
        <p:txBody>
          <a:bodyPr/>
          <a:lstStyle/>
          <a:p>
            <a:pPr algn="r" rtl="1"/>
            <a:r>
              <a:rPr lang="ar-SA" dirty="0" smtClean="0"/>
              <a:t>وقع أبو العاص زوج زينب بنت النبي صلى الله عليه وسلم في الأسر بين يدي المسلمين، وكان لا يزال على عدائه لرسالة </a:t>
            </a:r>
            <a:r>
              <a:rPr lang="ar-SA" dirty="0" err="1" smtClean="0"/>
              <a:t>الاسلام</a:t>
            </a:r>
            <a:r>
              <a:rPr lang="ar-SA" dirty="0" smtClean="0"/>
              <a:t>. فأرادت زينب أن تخلِّصه من الأسر، فأرسلت إلى المسلمين قلادة ذهبية تفتدي زوجها، فلما عرض المسلمون القلادة على النبي صلى الله عليه وسلم نظر إليها وتغيّر وجهه! لأنها قلادة خديجة قد أهدتها إلى زينب في يوم زواجها، فقال لأصحابه : إن رأيتم أن تطلقوا لها أسيرها، وتردوا عليها مالها فافعلوا، فقالوا: نعم يا رسول الله</a:t>
            </a:r>
            <a:r>
              <a:rPr lang="fr-FR" dirty="0" smtClean="0"/>
              <a:t>.</a:t>
            </a:r>
          </a:p>
          <a:p>
            <a:pPr algn="r"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normAutofit fontScale="90000"/>
          </a:bodyPr>
          <a:lstStyle/>
          <a:p>
            <a:r>
              <a:rPr lang="fr-FR" dirty="0" smtClean="0"/>
              <a:t>Le mariage fait partie de la voie de notre Prophète Mohammed</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Dans un hadith rapporté par Boukhari et Muslim, selon </a:t>
            </a:r>
            <a:r>
              <a:rPr lang="fr-FR" dirty="0"/>
              <a:t>I</a:t>
            </a:r>
            <a:r>
              <a:rPr lang="fr-FR" dirty="0" smtClean="0"/>
              <a:t>bno Omar , 3 personnes se sont présentées auprès des épouses du Prophète pour les interroger quant à la vie privée du Prophète en disant :</a:t>
            </a:r>
          </a:p>
          <a:p>
            <a:pPr algn="just"/>
            <a:r>
              <a:rPr lang="fr-FR" dirty="0" smtClean="0"/>
              <a:t>« Comment le Prophète vivait-il ? Lorsqu’elles ont relaté sa vie privée, l’un d’entre eux a dit: " Quant à moi, je n'épouse pas les femmes ». Donc il prétend observer le célibat. Le deuxième dit « quant à moi, je prie et je ne dors pas » et le troisième a dit « quant à moi je jeûne et je ne mange pas ». </a:t>
            </a:r>
          </a:p>
          <a:p>
            <a:pPr algn="just"/>
            <a:r>
              <a:rPr lang="fr-FR" dirty="0" smtClean="0"/>
              <a:t>Quand le Prophète a entendu les propose de ces trois personnes il a immédiatement réagi en disant : « quant à moi, je prie et je dors, je jeûne et je mange, et j’épouse les femmes. » Il a poursuivi en disant « celui qui se détourne de ma Sunna n’est pas des miens. </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L’exemple de </a:t>
            </a:r>
            <a:r>
              <a:rPr lang="fr-FR" dirty="0" err="1" smtClean="0"/>
              <a:t>Zayneb</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Elle fut mariée à son cousin, Abû </a:t>
            </a:r>
            <a:r>
              <a:rPr lang="fr-FR" dirty="0" err="1" smtClean="0"/>
              <a:t>al-'As</a:t>
            </a:r>
            <a:r>
              <a:rPr lang="fr-FR" dirty="0" smtClean="0"/>
              <a:t>,. Elle fut parmi les toutes premières à embrasser l'Islam, mais son mari refusa de se convertir.. Lors de la bataille de Badr, son mari qui était parti combattre les musulmans dans le camp des </a:t>
            </a:r>
            <a:r>
              <a:rPr lang="fr-FR" dirty="0" err="1" smtClean="0"/>
              <a:t>Quraysh</a:t>
            </a:r>
            <a:r>
              <a:rPr lang="fr-FR" dirty="0" smtClean="0"/>
              <a:t>, fut fait prisonnier. </a:t>
            </a:r>
            <a:r>
              <a:rPr lang="fr-FR" dirty="0" err="1" smtClean="0"/>
              <a:t>Zaynab</a:t>
            </a:r>
            <a:r>
              <a:rPr lang="fr-FR" dirty="0" smtClean="0"/>
              <a:t> [qu'Allah soit satisfait d'elle], pour payer la rançon de son mari, envoya à Médine le collier qu'elle avait reçu de sa mère. En reconnaissant ce bijou, le Prophète fut très ému et rendit la liberté au mari et le renvoya avec le collier à la Mecque. Cependant, le Prophète  lui demanda, en retour, d'envoyer </a:t>
            </a:r>
            <a:r>
              <a:rPr lang="fr-FR" dirty="0" err="1" smtClean="0"/>
              <a:t>Zaynab</a:t>
            </a:r>
            <a:r>
              <a:rPr lang="fr-FR" dirty="0" smtClean="0"/>
              <a:t> [qu'Allah soit satisfait d'elle] à Médine, qui, comme musulmane, ne pouvait plus rester mariée avec lui. Abû </a:t>
            </a:r>
            <a:r>
              <a:rPr lang="fr-FR" dirty="0" err="1" smtClean="0"/>
              <a:t>al-'As</a:t>
            </a:r>
            <a:r>
              <a:rPr lang="fr-FR" dirty="0" smtClean="0"/>
              <a:t>, en arrivant à la Mecque, respecta cet accord, et envoya </a:t>
            </a:r>
            <a:r>
              <a:rPr lang="fr-FR" dirty="0" err="1" smtClean="0"/>
              <a:t>Zaynab</a:t>
            </a:r>
            <a:r>
              <a:rPr lang="fr-FR" dirty="0" smtClean="0"/>
              <a:t> à Médine.</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وفاء أمُّ حكيم</a:t>
            </a:r>
            <a:endParaRPr lang="fr-FR" dirty="0"/>
          </a:p>
        </p:txBody>
      </p:sp>
      <p:sp>
        <p:nvSpPr>
          <p:cNvPr id="3" name="Espace réservé du contenu 2"/>
          <p:cNvSpPr>
            <a:spLocks noGrp="1"/>
          </p:cNvSpPr>
          <p:nvPr>
            <p:ph idx="1"/>
          </p:nvPr>
        </p:nvSpPr>
        <p:spPr>
          <a:xfrm>
            <a:off x="457200" y="1600200"/>
            <a:ext cx="8229600" cy="4900634"/>
          </a:xfrm>
        </p:spPr>
        <p:txBody>
          <a:bodyPr>
            <a:normAutofit lnSpcReduction="10000"/>
          </a:bodyPr>
          <a:lstStyle/>
          <a:p>
            <a:pPr algn="just" rtl="1"/>
            <a:r>
              <a:rPr lang="ar-SA" dirty="0" smtClean="0"/>
              <a:t>أسلمت بعد فتح مكة، وفر زوجها عكرمة إلى اليمن. وقد عزَّ على (أم حكيم) أن يكون مصير زوجها (عكرمة بن أبي جهل) هذا المصير السيئ. فجاءت إلى النبي وقفتْ أمامه وقالتْ له بصوت كله رجاء وأمل: "يا رسول الله، إن عكرمةَ زوجي قد هرب منك إلى اليمن، وخاف أن تقتله، فأمِّنه يا رسول الله. فقال لها النبي الكريم الرحيم -صلى الله عليه وسلم-: ((هو آمنٌ يا أم حكيم)). </a:t>
            </a:r>
            <a:endParaRPr lang="ar-DZ" dirty="0" smtClean="0"/>
          </a:p>
          <a:p>
            <a:pPr algn="just" rtl="1"/>
            <a:r>
              <a:rPr lang="ar-DZ" dirty="0" smtClean="0"/>
              <a:t>حين وصوله إلى مكة </a:t>
            </a:r>
            <a:r>
              <a:rPr lang="ar-DZ" dirty="0" err="1" smtClean="0"/>
              <a:t>نادى</a:t>
            </a:r>
            <a:r>
              <a:rPr lang="ar-DZ" dirty="0" smtClean="0"/>
              <a:t> النبيُّ الكريم - عليه الصلاة والسلام - بأصحابه قائلاً: ((يأتيكم عكرمة بن أبي جهل، فلا تسبُّوا أباه؛ فإن سبَّ الميت يؤذي الحي ولا يبلغ الميت)).</a:t>
            </a:r>
          </a:p>
          <a:p>
            <a:pPr algn="just" rtl="1"/>
            <a:endParaRPr lang="ar-DZ" dirty="0" smtClean="0"/>
          </a:p>
          <a:p>
            <a:pPr algn="just" rtl="1"/>
            <a:endParaRPr lang="fr-FR" dirty="0" smtClean="0"/>
          </a:p>
          <a:p>
            <a:pPr algn="r" rtl="1"/>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 Le respect</a:t>
            </a:r>
            <a:endParaRPr lang="fr-FR" dirty="0"/>
          </a:p>
        </p:txBody>
      </p:sp>
      <p:sp>
        <p:nvSpPr>
          <p:cNvPr id="3" name="Espace réservé du contenu 2"/>
          <p:cNvSpPr>
            <a:spLocks noGrp="1"/>
          </p:cNvSpPr>
          <p:nvPr>
            <p:ph idx="1"/>
          </p:nvPr>
        </p:nvSpPr>
        <p:spPr/>
        <p:txBody>
          <a:bodyPr>
            <a:normAutofit/>
          </a:bodyPr>
          <a:lstStyle/>
          <a:p>
            <a:pPr algn="just"/>
            <a:r>
              <a:rPr lang="fr-FR" dirty="0" smtClean="0"/>
              <a:t>Chacun doit être de bonne compagnie avec l’autre. Il faut utiliser la bonne parole.</a:t>
            </a:r>
          </a:p>
          <a:p>
            <a:pPr algn="just"/>
            <a:r>
              <a:rPr lang="fr-FR" dirty="0" smtClean="0"/>
              <a:t>Le mari doit respecter sa femme.</a:t>
            </a:r>
          </a:p>
          <a:p>
            <a:pPr algn="just"/>
            <a:r>
              <a:rPr lang="fr-FR" dirty="0" smtClean="0"/>
              <a:t>Et la femme doit respecter son marie</a:t>
            </a:r>
          </a:p>
          <a:p>
            <a:pPr algn="just"/>
            <a:r>
              <a:rPr lang="fr-FR" dirty="0" smtClean="0"/>
              <a:t>Quand les enfants voient leurs parents qui ne se respectent pas, qu’il n’y a que des problèmes à la maison, c’est une des causes pour laquelle les enfants dévient du chemin.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7- Le bon comportement</a:t>
            </a:r>
            <a:endParaRPr lang="fr-FR" dirty="0"/>
          </a:p>
        </p:txBody>
      </p:sp>
      <p:sp>
        <p:nvSpPr>
          <p:cNvPr id="3" name="Espace réservé du contenu 2"/>
          <p:cNvSpPr>
            <a:spLocks noGrp="1"/>
          </p:cNvSpPr>
          <p:nvPr>
            <p:ph idx="1"/>
          </p:nvPr>
        </p:nvSpPr>
        <p:spPr>
          <a:xfrm>
            <a:off x="467544" y="2132856"/>
            <a:ext cx="8229600" cy="4525963"/>
          </a:xfrm>
        </p:spPr>
        <p:txBody>
          <a:bodyPr/>
          <a:lstStyle/>
          <a:p>
            <a:pPr algn="just" rtl="1"/>
            <a:r>
              <a:rPr lang="ar-SA" dirty="0" smtClean="0">
                <a:latin typeface="Times New Roman" pitchFamily="18" charset="0"/>
                <a:cs typeface="Times New Roman" pitchFamily="18" charset="0"/>
              </a:rPr>
              <a:t>الالتزام بأخلاق الإسلام، والتحلي بالرفق والصبر</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Parmi les règles de comportement et d’agissement au sein du couple: c’est d’avoir un bon comportement et d’agir avec douceur et patience.</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Patience et sagesse</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Le divorce n’est pas un jeu et ne doit pas être prononcé à chaque malentendu.</a:t>
            </a:r>
          </a:p>
          <a:p>
            <a:pPr algn="just"/>
            <a:r>
              <a:rPr lang="fr-FR" dirty="0" smtClean="0"/>
              <a:t> Il faut la patience et la sagesse</a:t>
            </a:r>
          </a:p>
          <a:p>
            <a:pPr algn="just"/>
            <a:r>
              <a:rPr lang="fr-FR" dirty="0" smtClean="0"/>
              <a:t> les époux doivent savoir résoudre leurs problèmes par la sagesse et le bon sens. </a:t>
            </a:r>
          </a:p>
          <a:p>
            <a:pPr algn="just"/>
            <a:r>
              <a:rPr lang="fr-FR" dirty="0" smtClean="0"/>
              <a:t>On remarque que la majeur partie des cas de divorces partent de futilités, de doutes infondés (manque de confiance) et de mauvaise communication entre les deux partenaires…</a:t>
            </a:r>
          </a:p>
          <a:p>
            <a:pPr algn="just"/>
            <a:r>
              <a:rPr lang="fr-FR" dirty="0" smtClean="0"/>
              <a:t>Parfois même ce sont des personnes étrangères au couple qui causent sa séparation</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lnSpcReduction="20000"/>
          </a:bodyPr>
          <a:lstStyle/>
          <a:p>
            <a:pPr algn="just"/>
            <a:r>
              <a:rPr lang="fr-FR" dirty="0" smtClean="0"/>
              <a:t>Suite à un malentendu entre Aicha et le Prophète. Celui ci lui proposa : </a:t>
            </a:r>
            <a:r>
              <a:rPr lang="fr-FR" i="1" dirty="0" smtClean="0"/>
              <a:t>« Veux-tu que Abu Ubayda arbitre entre nous ? - Non dit-elle, il ne me donnera jamais raison contre toi ! - Alors 'Umar ? Proposa-t-il. - Oh non ! J'ai peur de lui ! Même Satan a peur de lui ! - Eh bien, veux-tu que ce soit ton père, Abu Bakr ? »</a:t>
            </a:r>
            <a:r>
              <a:rPr lang="fr-FR" dirty="0" smtClean="0"/>
              <a:t> Elle y consentit et on fit appeler Abu Bakr , qui, apprenant la cause de l'incident et l'entêtement de sa fille avant même que le Prophète n'ait terminé son exposé et que Aisha puisse défendre sa cause - leva la main et la gifla... Le Prophète l'arrêta en disant : </a:t>
            </a:r>
            <a:r>
              <a:rPr lang="fr-FR" i="1" dirty="0" smtClean="0"/>
              <a:t>« Je n'ai pas voulu cela. »</a:t>
            </a:r>
            <a:r>
              <a:rPr lang="fr-FR" dirty="0" smtClean="0"/>
              <a:t> Il se leva et lava de ses mains son visage</a:t>
            </a:r>
            <a:r>
              <a:rPr lang="fr-FR" i="1" dirty="0" smtClean="0"/>
              <a:t> »</a:t>
            </a:r>
            <a:r>
              <a:rPr lang="fr-FR" dirty="0" smtClean="0"/>
              <a:t>. [Rapporté par Bukhârî]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fr-FR" dirty="0" smtClean="0"/>
              <a:t>Très important</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La vie du couple n’est pas toujours une succession de moments heureux et paisibles</a:t>
            </a:r>
          </a:p>
          <a:p>
            <a:pPr algn="just"/>
            <a:r>
              <a:rPr lang="fr-FR" dirty="0" smtClean="0"/>
              <a:t> il se peut qu’il y est des soucis, des malentendus ou même des disputes </a:t>
            </a:r>
          </a:p>
          <a:p>
            <a:pPr algn="just"/>
            <a:r>
              <a:rPr lang="fr-FR" dirty="0" smtClean="0"/>
              <a:t>dans ces cas il faut avoir du recul et ne pas céder à la colère. </a:t>
            </a:r>
          </a:p>
          <a:p>
            <a:pPr algn="just"/>
            <a:r>
              <a:rPr lang="fr-FR" dirty="0" smtClean="0"/>
              <a:t>Satan et ses soldats font tout pour séparer le couple </a:t>
            </a:r>
          </a:p>
          <a:p>
            <a:pPr algn="just"/>
            <a:r>
              <a:rPr lang="fr-FR" dirty="0" smtClean="0"/>
              <a:t>Le couple doit donc s’armer de patience, de sagesse, de respect mutuel et de bonnes paroles dans la vie de tous les jours</a:t>
            </a:r>
          </a:p>
          <a:p>
            <a:pPr algn="just"/>
            <a:r>
              <a:rPr lang="fr-FR" dirty="0" smtClean="0"/>
              <a:t>et même quand les problèmes et malentendus gênent la paisibilité de la vie du couple : il faudra échanger, essayer de trouver des solutions, faire des concessions pour l’intérêts de la famille. </a:t>
            </a:r>
          </a:p>
          <a:p>
            <a:pPr algn="just"/>
            <a:r>
              <a:rPr lang="fr-FR" dirty="0" smtClean="0"/>
              <a:t>La communication est primordiale au sein du couple pour résoudre les problèmes.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meilleurs croyants</a:t>
            </a:r>
            <a:endParaRPr lang="fr-FR" dirty="0"/>
          </a:p>
        </p:txBody>
      </p:sp>
      <p:sp>
        <p:nvSpPr>
          <p:cNvPr id="3" name="Espace réservé du contenu 2"/>
          <p:cNvSpPr>
            <a:spLocks noGrp="1"/>
          </p:cNvSpPr>
          <p:nvPr>
            <p:ph idx="1"/>
          </p:nvPr>
        </p:nvSpPr>
        <p:spPr>
          <a:xfrm>
            <a:off x="395536" y="2060848"/>
            <a:ext cx="8229600" cy="4525963"/>
          </a:xfrm>
        </p:spPr>
        <p:txBody>
          <a:bodyPr/>
          <a:lstStyle/>
          <a:p>
            <a:pPr algn="r" rtl="1"/>
            <a:r>
              <a:rPr lang="ar-SA" sz="4000" dirty="0" smtClean="0">
                <a:latin typeface="Arabic Typesetting" pitchFamily="66" charset="-78"/>
                <a:cs typeface="Arabic Typesetting" pitchFamily="66" charset="-78"/>
              </a:rPr>
              <a:t>« أكمل المؤمنين إيمانًا أحسنُهُم خُلُقًا، وخيارهم خيارهم لنسائهم »</a:t>
            </a:r>
            <a:endParaRPr lang="fr-FR" sz="4000" dirty="0" smtClean="0">
              <a:latin typeface="Arabic Typesetting" pitchFamily="66" charset="-78"/>
              <a:cs typeface="Arabic Typesetting" pitchFamily="66" charset="-78"/>
            </a:endParaRPr>
          </a:p>
          <a:p>
            <a:pPr algn="just"/>
            <a:r>
              <a:rPr lang="fr-FR" dirty="0" smtClean="0"/>
              <a:t>“les meilleurs croyants sont ceux qui ont un bon comportement et les meilleurs d’entre eux, sont ceux qui agissent le mieux avec leur femme” rapporté par l’Imam AHmad.</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La confiance </a:t>
            </a:r>
            <a:endParaRPr lang="fr-FR" dirty="0"/>
          </a:p>
        </p:txBody>
      </p:sp>
      <p:sp>
        <p:nvSpPr>
          <p:cNvPr id="3" name="Espace réservé du contenu 2"/>
          <p:cNvSpPr>
            <a:spLocks noGrp="1"/>
          </p:cNvSpPr>
          <p:nvPr>
            <p:ph idx="1"/>
          </p:nvPr>
        </p:nvSpPr>
        <p:spPr/>
        <p:txBody>
          <a:bodyPr/>
          <a:lstStyle/>
          <a:p>
            <a:pPr algn="just"/>
            <a:r>
              <a:rPr lang="fr-FR" dirty="0" smtClean="0"/>
              <a:t>Il faut qu’il n’y ait pas de doutes l’un envers l’autre</a:t>
            </a:r>
          </a:p>
          <a:p>
            <a:pPr algn="just"/>
            <a:r>
              <a:rPr lang="fr-FR" dirty="0" smtClean="0"/>
              <a:t> L'absence de confiance laisse place au doute et à la tricherie au sein du couple. </a:t>
            </a:r>
          </a:p>
          <a:p>
            <a:pPr algn="just"/>
            <a:r>
              <a:rPr lang="fr-FR" dirty="0" smtClean="0"/>
              <a:t>Cela signifie en somme le début de la fin.</a:t>
            </a:r>
          </a:p>
          <a:p>
            <a:pPr algn="just"/>
            <a:r>
              <a:rPr lang="fr-FR" dirty="0" smtClean="0"/>
              <a:t> Rien ne préserve la famille de la dissolution et de la destruction comme la confiance et le respect. </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 Garder les secrets</a:t>
            </a:r>
            <a:endParaRPr lang="fr-FR" dirty="0"/>
          </a:p>
        </p:txBody>
      </p:sp>
      <p:sp>
        <p:nvSpPr>
          <p:cNvPr id="3" name="Espace réservé du contenu 2"/>
          <p:cNvSpPr>
            <a:spLocks noGrp="1"/>
          </p:cNvSpPr>
          <p:nvPr>
            <p:ph idx="1"/>
          </p:nvPr>
        </p:nvSpPr>
        <p:spPr/>
        <p:txBody>
          <a:bodyPr/>
          <a:lstStyle/>
          <a:p>
            <a:pPr algn="just"/>
            <a:r>
              <a:rPr lang="fr-FR" dirty="0" smtClean="0"/>
              <a:t>Chacun a le devoir de garder les secrets de l’autre.   Il n’a pas le droit de les divulguer même à des gens proches. Le prophète , dit dans un hadith authentique : "Parmi les pires personnes auprès d’Allah le jour du jugement : l’homme qui dévoile ses secrets à son épouse et elle lui dévoile ses secrets, puis il répand son secret." [ Rapporté par Mouslim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a:solidFill>
            <a:schemeClr val="accent5">
              <a:lumMod val="40000"/>
              <a:lumOff val="60000"/>
            </a:schemeClr>
          </a:solidFill>
        </p:spPr>
        <p:txBody>
          <a:bodyPr/>
          <a:lstStyle/>
          <a:p>
            <a:r>
              <a:rPr lang="ar-SA" dirty="0" smtClean="0"/>
              <a:t>الميثاق الغليظ</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r>
              <a:rPr lang="ar-SA" dirty="0" smtClean="0"/>
              <a:t>إن عقد الزواج من العقود المهمة في الإسلام ولأهميته فإن الحق سبحانه وتعالى لم يصف عقداً من العقود بما وصف </a:t>
            </a:r>
            <a:r>
              <a:rPr lang="ar-SA" dirty="0" err="1" smtClean="0"/>
              <a:t>به</a:t>
            </a:r>
            <a:r>
              <a:rPr lang="ar-SA" dirty="0" smtClean="0"/>
              <a:t> عقد الزواج فقد وصفه بأنه الميثاق الغليظ.. ليس أبلغ من التعبير القرآني العظيم في وصف علاقة الزوجية بكونها [الميثاق الغليظ]، والتأكيد الشديد لأهمية الحفاظ عليه والوفاء </a:t>
            </a:r>
            <a:r>
              <a:rPr lang="ar-SA" dirty="0" err="1" smtClean="0"/>
              <a:t>به</a:t>
            </a:r>
            <a:r>
              <a:rPr lang="ar-SA" dirty="0" smtClean="0"/>
              <a:t>.</a:t>
            </a:r>
            <a:endParaRPr lang="fr-FR" dirty="0" smtClean="0"/>
          </a:p>
          <a:p>
            <a:pPr algn="just"/>
            <a:r>
              <a:rPr lang="fr-FR" dirty="0" smtClean="0"/>
              <a:t>L'Islam attache une grande importance au mariage. Le mariage en Islam est un engagement important et solennel comme il est décrit dans le Coran: {Comment oserez-vous leur reprendre (quoi que ce soit) après que l’union le plus intime vous ait associés l’un à l’autre et qu’elles aient obtenu de vous un engagement  solennel} (Sourate 4/ Verset21).</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les hommes</a:t>
            </a:r>
            <a:endParaRPr lang="fr-FR" dirty="0"/>
          </a:p>
        </p:txBody>
      </p:sp>
      <p:sp>
        <p:nvSpPr>
          <p:cNvPr id="3" name="Espace réservé du contenu 2"/>
          <p:cNvSpPr>
            <a:spLocks noGrp="1"/>
          </p:cNvSpPr>
          <p:nvPr>
            <p:ph idx="1"/>
          </p:nvPr>
        </p:nvSpPr>
        <p:spPr>
          <a:xfrm>
            <a:off x="457200" y="1600200"/>
            <a:ext cx="8229600" cy="4997152"/>
          </a:xfrm>
        </p:spPr>
        <p:txBody>
          <a:bodyPr>
            <a:normAutofit fontScale="70000" lnSpcReduction="20000"/>
          </a:bodyPr>
          <a:lstStyle/>
          <a:p>
            <a:pPr algn="just"/>
            <a:r>
              <a:rPr lang="fr-FR" dirty="0" smtClean="0">
                <a:cs typeface="+mj-cs"/>
              </a:rPr>
              <a:t>Et il a été confirmé que lors de son pèlerinage le Messager d’ALLAH Salla l-Lâhou ^alayhi wa sallam a fortement incité d’agir avec bienfaisance avec les femmes, ainsi il a dit :</a:t>
            </a:r>
          </a:p>
          <a:p>
            <a:pPr algn="just" rtl="1"/>
            <a:r>
              <a:rPr lang="ar-SA" b="1" dirty="0" smtClean="0">
                <a:cs typeface="+mj-cs"/>
              </a:rPr>
              <a:t>« فاتقوا الله في النساء فإنكم أخذتموهن بأمانة الله »</a:t>
            </a:r>
            <a:endParaRPr lang="fr-FR" dirty="0" smtClean="0">
              <a:cs typeface="+mj-cs"/>
            </a:endParaRPr>
          </a:p>
          <a:p>
            <a:pPr algn="just"/>
            <a:r>
              <a:rPr lang="fr-FR" dirty="0" smtClean="0">
                <a:cs typeface="+mj-cs"/>
              </a:rPr>
              <a:t>Ce qui signifie : « </a:t>
            </a:r>
            <a:r>
              <a:rPr lang="fr-FR" b="1" dirty="0" smtClean="0">
                <a:cs typeface="+mj-cs"/>
              </a:rPr>
              <a:t>Faites preuves de piété envers ALLAH concernant les femmes car certes elles vous sont devenues licite par la loi d’ALLAH</a:t>
            </a:r>
            <a:r>
              <a:rPr lang="fr-FR" dirty="0" smtClean="0">
                <a:cs typeface="+mj-cs"/>
              </a:rPr>
              <a:t> » rapporté par Mouslim, et il a dit aussi :</a:t>
            </a:r>
          </a:p>
          <a:p>
            <a:pPr algn="just" rtl="1"/>
            <a:r>
              <a:rPr lang="ar-SA" b="1" dirty="0" smtClean="0">
                <a:cs typeface="+mj-cs"/>
              </a:rPr>
              <a:t>« استوصوا بالنساء خيرًا »</a:t>
            </a:r>
            <a:endParaRPr lang="fr-FR" dirty="0" smtClean="0">
              <a:cs typeface="+mj-cs"/>
            </a:endParaRPr>
          </a:p>
          <a:p>
            <a:pPr algn="just"/>
            <a:r>
              <a:rPr lang="fr-FR" dirty="0" smtClean="0">
                <a:cs typeface="+mj-cs"/>
              </a:rPr>
              <a:t>Ce qui signifie : « </a:t>
            </a:r>
            <a:r>
              <a:rPr lang="fr-FR" b="1" dirty="0" smtClean="0">
                <a:cs typeface="+mj-cs"/>
              </a:rPr>
              <a:t>Recommandez vous d’agir en bien envers les femmes</a:t>
            </a:r>
            <a:r>
              <a:rPr lang="fr-FR" dirty="0" smtClean="0">
                <a:cs typeface="+mj-cs"/>
              </a:rPr>
              <a:t> ».</a:t>
            </a:r>
          </a:p>
          <a:p>
            <a:pPr algn="just"/>
            <a:r>
              <a:rPr lang="ar-SA" dirty="0" smtClean="0">
                <a:cs typeface="+mj-cs"/>
              </a:rPr>
              <a:t> </a:t>
            </a:r>
            <a:r>
              <a:rPr lang="fr-FR" dirty="0" smtClean="0"/>
              <a:t>ALLAH a ordonné d’agir avec bienfaisance avec les épouses, ainsi Il a dit soubHAnah :</a:t>
            </a:r>
            <a:r>
              <a:rPr lang="ar-SA" b="1" dirty="0" smtClean="0"/>
              <a:t>﴿وعاشروهنَّ بالمعروف﴾</a:t>
            </a:r>
            <a:endParaRPr lang="fr-FR" dirty="0" smtClean="0"/>
          </a:p>
          <a:p>
            <a:pPr algn="just"/>
            <a:r>
              <a:rPr lang="fr-FR" dirty="0" smtClean="0"/>
              <a:t>Ce qui signifie : « </a:t>
            </a:r>
            <a:r>
              <a:rPr lang="fr-FR" b="1" dirty="0" smtClean="0"/>
              <a:t>Ayez une bonne vie en commun avec elles</a:t>
            </a:r>
            <a:r>
              <a:rPr lang="fr-FR" dirty="0" smtClean="0"/>
              <a:t> » [sourat An- Niça' / 'ayah 19].</a:t>
            </a:r>
          </a:p>
          <a:p>
            <a:pPr algn="just"/>
            <a:endParaRPr lang="fr-FR" dirty="0" smtClean="0">
              <a:cs typeface="+mj-cs"/>
            </a:endParaRP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fontScale="85000" lnSpcReduction="20000"/>
          </a:bodyPr>
          <a:lstStyle/>
          <a:p>
            <a:pPr algn="just" rtl="1"/>
            <a:r>
              <a:rPr lang="ar-SA" dirty="0" smtClean="0"/>
              <a:t>عَنِ الْمِقْدَامِ بن مَعْدِي كَرِبٍ رَضِيَ الله عَنْهُ، أَنّ رَسُولَ اللَّهِ صَلَّى اللَّهُ عَلَيْهِ وَسَلَّمَ قَامَ فِي النَّاسِ فَحَمِدَ اللَّهَ وَأَثْنَى عَلَيْهِ ثُمَّ قَالَ: "إِنَّ اللَّهَ يُوصِيكُمْ بِالنِّسَاءِ خَيْرًا، إِنَّ اللَّهَ يُوصِيكُمْ بِالنِّسَاءِ خَيْرًا، فَإِنَّهُنَّ أُمَّهَاتُكُمْ وَبَنَاتُكُمْ وَخَالاتُكُمْ". أخرجه </a:t>
            </a:r>
            <a:r>
              <a:rPr lang="ar-SA" dirty="0" err="1" smtClean="0"/>
              <a:t>الطبرانى</a:t>
            </a:r>
            <a:r>
              <a:rPr lang="ar-SA" dirty="0" smtClean="0"/>
              <a:t> وصححه الألباني</a:t>
            </a:r>
            <a:r>
              <a:rPr lang="fr-FR" dirty="0" smtClean="0"/>
              <a:t>. </a:t>
            </a:r>
            <a:r>
              <a:rPr lang="ar-SA" dirty="0" smtClean="0"/>
              <a:t>وعَنْ عَائِشَةَ رضي الله عنها قَالَتْ قَالَ رَسُولُ اللَّهِ صَلَّى اللَّهُ عَلَيْهِ وَسَلَّمَ: (خَيْرُكُمْ خَيْرُكُمْ لِأَهْلِهِ وَأَنَا خَيْرُكُمْ لِأَهْلِي ) رواه الترمذي. كذلك صح بلفظ: ((أكمل المؤمنين إيمانا أحسنهم خلقا، </a:t>
            </a:r>
            <a:r>
              <a:rPr lang="ar-SA" dirty="0" err="1" smtClean="0"/>
              <a:t>و</a:t>
            </a:r>
            <a:r>
              <a:rPr lang="ar-SA" dirty="0" smtClean="0"/>
              <a:t> خياركم خياركم لنسائهم)). </a:t>
            </a:r>
            <a:endParaRPr lang="ar-DZ" dirty="0" smtClean="0"/>
          </a:p>
          <a:p>
            <a:pPr algn="just"/>
            <a:r>
              <a:rPr lang="fr-FR" dirty="0" smtClean="0"/>
              <a:t>Le Messager d'Allah s'est mis devant les gens et a dit: " Allah</a:t>
            </a:r>
            <a:r>
              <a:rPr lang="ar-DZ" dirty="0" smtClean="0"/>
              <a:t>.</a:t>
            </a:r>
            <a:r>
              <a:rPr lang="fr-FR" dirty="0" smtClean="0"/>
              <a:t> vous commande d'être bons envers vos femmes [3fois], elles sont certainement vos mères, vos filles, vos tantes". Allah a dit: «Et comportez-vous convenablement envers elles »</a:t>
            </a:r>
            <a:r>
              <a:rPr lang="ar-SA" dirty="0" smtClean="0"/>
              <a:t>.</a:t>
            </a:r>
            <a:r>
              <a:rPr lang="fr-FR" dirty="0" smtClean="0"/>
              <a:t>  Allah </a:t>
            </a:r>
            <a:r>
              <a:rPr lang="fr-FR" dirty="0" err="1" smtClean="0"/>
              <a:t>taàla</a:t>
            </a:r>
            <a:r>
              <a:rPr lang="fr-FR" dirty="0" smtClean="0"/>
              <a:t> a dit : «Et comportez-vous convenablement envers elles». Le Prophète -Prières et bénédiction d'Allah sur lui- a dit: «“les meilleurs croyants sont ceux qui ont un bon comportement et les meilleurs d’entre eux, sont ceux qui agissent le mieux avec leur femme ».</a:t>
            </a:r>
          </a:p>
          <a:p>
            <a:pPr algn="just"/>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les femmes</a:t>
            </a:r>
            <a:endParaRPr lang="fr-FR" dirty="0"/>
          </a:p>
        </p:txBody>
      </p:sp>
      <p:sp>
        <p:nvSpPr>
          <p:cNvPr id="3" name="Espace réservé du contenu 2"/>
          <p:cNvSpPr>
            <a:spLocks noGrp="1"/>
          </p:cNvSpPr>
          <p:nvPr>
            <p:ph idx="1"/>
          </p:nvPr>
        </p:nvSpPr>
        <p:spPr/>
        <p:txBody>
          <a:bodyPr>
            <a:normAutofit/>
          </a:bodyPr>
          <a:lstStyle/>
          <a:p>
            <a:pPr algn="just"/>
            <a:r>
              <a:rPr lang="fr-FR" dirty="0" smtClean="0"/>
              <a:t>Et parmi les règles de comportements, il y a la bienfaisance de la femme envers son mari, qu’elle s’acquitte de son droit .</a:t>
            </a:r>
          </a:p>
          <a:p>
            <a:pPr algn="just"/>
            <a:r>
              <a:rPr lang="fr-FR" dirty="0" smtClean="0"/>
              <a:t>Le prophète a dit:</a:t>
            </a:r>
            <a:r>
              <a:rPr lang="ar-SA" b="1" dirty="0" smtClean="0"/>
              <a:t>« أعظمُ الناس حقًّا على المرأة زوجها»</a:t>
            </a:r>
            <a:endParaRPr lang="fr-FR" dirty="0" smtClean="0"/>
          </a:p>
          <a:p>
            <a:pPr algn="just"/>
            <a:r>
              <a:rPr lang="fr-FR" dirty="0" smtClean="0"/>
              <a:t>ce qui signifie : « </a:t>
            </a:r>
            <a:r>
              <a:rPr lang="fr-FR" b="1" dirty="0" smtClean="0"/>
              <a:t>La personne qui a le plus de droit sur la femme, c’est son mari</a:t>
            </a:r>
            <a:r>
              <a:rPr lang="fr-FR" dirty="0" smtClean="0"/>
              <a:t> ».</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2348880"/>
            <a:ext cx="5760640" cy="1143000"/>
          </a:xfrm>
        </p:spPr>
        <p:style>
          <a:lnRef idx="0">
            <a:schemeClr val="accent4"/>
          </a:lnRef>
          <a:fillRef idx="3">
            <a:schemeClr val="accent4"/>
          </a:fillRef>
          <a:effectRef idx="3">
            <a:schemeClr val="accent4"/>
          </a:effectRef>
          <a:fontRef idx="minor">
            <a:schemeClr val="lt1"/>
          </a:fontRef>
        </p:style>
        <p:txBody>
          <a:bodyPr/>
          <a:lstStyle/>
          <a:p>
            <a:r>
              <a:rPr lang="ar-EG" dirty="0"/>
              <a:t>الوسائل العشر </a:t>
            </a:r>
            <a:r>
              <a:rPr lang="ar-EG" dirty="0" smtClean="0"/>
              <a:t>لدوام المودة</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أولاً: تعود على استخدام العبارات الإيجابية</a:t>
            </a:r>
            <a:endParaRPr lang="fr-FR" dirty="0"/>
          </a:p>
        </p:txBody>
      </p:sp>
      <p:sp>
        <p:nvSpPr>
          <p:cNvPr id="3" name="Espace réservé du contenu 2"/>
          <p:cNvSpPr>
            <a:spLocks noGrp="1"/>
          </p:cNvSpPr>
          <p:nvPr>
            <p:ph idx="1"/>
          </p:nvPr>
        </p:nvSpPr>
        <p:spPr/>
        <p:txBody>
          <a:bodyPr>
            <a:normAutofit fontScale="85000" lnSpcReduction="20000"/>
          </a:bodyPr>
          <a:lstStyle/>
          <a:p>
            <a:pPr algn="r" rtl="1"/>
            <a:r>
              <a:rPr lang="ar-EG" dirty="0"/>
              <a:t>أولاً: تعود على استخدام العبارات الإيجابية، كالدعوات الصالحة، أو كلمات </a:t>
            </a:r>
            <a:r>
              <a:rPr lang="ar-EG" dirty="0" smtClean="0"/>
              <a:t>الثناء</a:t>
            </a:r>
            <a:r>
              <a:rPr lang="ar-EG" dirty="0"/>
              <a:t> </a:t>
            </a:r>
            <a:r>
              <a:rPr lang="ar-EG" dirty="0" smtClean="0"/>
              <a:t>[الكلمة الطيبة</a:t>
            </a:r>
            <a:r>
              <a:rPr lang="ar-EG" dirty="0"/>
              <a:t>]</a:t>
            </a:r>
            <a:r>
              <a:rPr lang="ar-EG" dirty="0" smtClean="0"/>
              <a:t/>
            </a:r>
            <a:br>
              <a:rPr lang="ar-EG" dirty="0" smtClean="0"/>
            </a:br>
            <a:r>
              <a:rPr lang="ar-EG" dirty="0"/>
              <a:t>قل لزوجتك: لو عادت الأيام؛ ما اخترت زوجة غيرك! </a:t>
            </a:r>
            <a:r>
              <a:rPr lang="ar-EG" dirty="0" smtClean="0"/>
              <a:t> وتقول الزوجة مثل ذلك</a:t>
            </a:r>
          </a:p>
          <a:p>
            <a:pPr algn="just"/>
            <a:r>
              <a:rPr lang="fr-FR" dirty="0">
                <a:latin typeface="Times New Roman" pitchFamily="18" charset="0"/>
                <a:cs typeface="Times New Roman" pitchFamily="18" charset="0"/>
              </a:rPr>
              <a:t>Ils doivent prendre l’habitude de se dire des choses positives, de se faire des compliments et de faire des invocations en faveur de l’autre. </a:t>
            </a:r>
          </a:p>
          <a:p>
            <a:pPr algn="just"/>
            <a:r>
              <a:rPr lang="fr-FR" dirty="0">
                <a:latin typeface="Times New Roman" pitchFamily="18" charset="0"/>
                <a:cs typeface="Times New Roman" pitchFamily="18" charset="0"/>
              </a:rPr>
              <a:t>Un mari peut dire à sa femme : «Si tout était à recommencer et que je revenais en arrière, à mes jeunes années, je ne choisirais pour femme nulle autre que toi». Bien sûr, sa femme peut également lui dire des choses similaires.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Ecoute ce hadith</a:t>
            </a:r>
            <a:endParaRPr lang="fr-FR" dirty="0"/>
          </a:p>
        </p:txBody>
      </p:sp>
      <p:sp>
        <p:nvSpPr>
          <p:cNvPr id="3" name="Espace réservé du contenu 2"/>
          <p:cNvSpPr>
            <a:spLocks noGrp="1"/>
          </p:cNvSpPr>
          <p:nvPr>
            <p:ph idx="1"/>
          </p:nvPr>
        </p:nvSpPr>
        <p:spPr/>
        <p:txBody>
          <a:bodyPr/>
          <a:lstStyle/>
          <a:p>
            <a:pPr algn="just"/>
            <a:r>
              <a:rPr lang="fr-FR" dirty="0" smtClean="0"/>
              <a:t>Dans un hadith: « Je ne l’ai pas entendu tolérer le mensonge que dans trois cas : pendant la guerre, la réconciliation entre les gens et les paroles échangées entre l’homme et sa femme (couvrir les défauts, se complimenter afin de maintenir de bons rapports entre conjoints) ». (Rapporté par Muslim)</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lnSpcReduction="10000"/>
          </a:bodyPr>
          <a:lstStyle/>
          <a:p>
            <a:pPr algn="just"/>
            <a:r>
              <a:rPr lang="fr-FR" dirty="0" smtClean="0"/>
              <a:t>Ce qui se passe actuellement dans les couples c’est que le mari ne fait que critiquer sa femme et la femme ne fait que critiquer le mari. on ne peut pas avancer. </a:t>
            </a:r>
          </a:p>
          <a:p>
            <a:pPr algn="just"/>
            <a:r>
              <a:rPr lang="fr-FR" dirty="0" smtClean="0"/>
              <a:t>Chacun a des défauts, Alors pour pouvoir préserver l’amour conjugal il faut que chacun regarde les qualités de l’autre.</a:t>
            </a:r>
          </a:p>
          <a:p>
            <a:pPr algn="just"/>
            <a:r>
              <a:rPr lang="fr-FR" dirty="0" smtClean="0"/>
              <a:t>Apprendre a </a:t>
            </a:r>
            <a:r>
              <a:rPr lang="fr-FR" u="sng" dirty="0" smtClean="0"/>
              <a:t>faire des compliments</a:t>
            </a:r>
            <a:r>
              <a:rPr lang="fr-FR" dirty="0" smtClean="0"/>
              <a:t>.</a:t>
            </a:r>
          </a:p>
          <a:p>
            <a:pPr algn="just"/>
            <a:r>
              <a:rPr lang="fr-FR" dirty="0" smtClean="0"/>
              <a:t>Tu peux avoir de meilleurs résultats avec la douceur, l’indulgence, la bonté, la bonne parole qu’avec la dureté.</a:t>
            </a:r>
          </a:p>
          <a:p>
            <a:pPr algn="just"/>
            <a:endParaRPr lang="fr-FR" dirty="0" smtClean="0"/>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ثانياً: التصرفات الصغيرة </a:t>
            </a:r>
            <a:r>
              <a:rPr lang="ar-EG" dirty="0" smtClean="0"/>
              <a:t>المعبرة</a:t>
            </a:r>
            <a:endParaRPr lang="fr-FR" dirty="0"/>
          </a:p>
        </p:txBody>
      </p:sp>
      <p:sp>
        <p:nvSpPr>
          <p:cNvPr id="3" name="Espace réservé du contenu 2"/>
          <p:cNvSpPr>
            <a:spLocks noGrp="1"/>
          </p:cNvSpPr>
          <p:nvPr>
            <p:ph idx="1"/>
          </p:nvPr>
        </p:nvSpPr>
        <p:spPr/>
        <p:txBody>
          <a:bodyPr>
            <a:normAutofit fontScale="77500" lnSpcReduction="20000"/>
          </a:bodyPr>
          <a:lstStyle/>
          <a:p>
            <a:pPr algn="r" rtl="1"/>
            <a:r>
              <a:rPr lang="ar-EG" dirty="0"/>
              <a:t>أرأيت كيف قال النبي - صلى الله عليه وسلم-:"حَتَّى اللُّقْمَةَ تَجْعَلُهَا فِي فِيِّ امْرَأَتِكَ" </a:t>
            </a:r>
            <a:r>
              <a:rPr lang="ar-EG" dirty="0" smtClean="0"/>
              <a:t>البخاري ومسلم</a:t>
            </a:r>
          </a:p>
          <a:p>
            <a:pPr algn="r" rtl="1"/>
            <a:r>
              <a:rPr lang="ar-EG" dirty="0"/>
              <a:t>اتصل </a:t>
            </a:r>
            <a:r>
              <a:rPr lang="ar-EG" dirty="0" smtClean="0"/>
              <a:t>بزوجتك </a:t>
            </a:r>
            <a:r>
              <a:rPr lang="ar-EG" dirty="0"/>
              <a:t>من العمل لتسلم </a:t>
            </a:r>
            <a:r>
              <a:rPr lang="ar-EG" dirty="0" smtClean="0"/>
              <a:t>عليها فقط</a:t>
            </a:r>
            <a:endParaRPr lang="fr-FR" dirty="0" smtClean="0"/>
          </a:p>
          <a:p>
            <a:pPr algn="just"/>
            <a:r>
              <a:rPr lang="fr-FR" dirty="0" smtClean="0"/>
              <a:t>Mari et femme devraient prendre l’habitude de faire ces petits gestes qui, au fond, représentent beaucoup. </a:t>
            </a:r>
          </a:p>
          <a:p>
            <a:pPr algn="just"/>
            <a:r>
              <a:rPr lang="fr-FR" dirty="0" smtClean="0"/>
              <a:t>Téléphoner pour prendre de ses nouvelles, voir comment elle va, comment vont les enfants…C’est un geste simple, ça prend une minute mais l’impact est grand. Ta femme va savoir que tu penses à elle.</a:t>
            </a:r>
          </a:p>
          <a:p>
            <a:pPr algn="just"/>
            <a:r>
              <a:rPr lang="fr-FR" dirty="0" smtClean="0"/>
              <a:t>Le </a:t>
            </a:r>
            <a:r>
              <a:rPr lang="fr-FR" dirty="0"/>
              <a:t>Prophète  a souligné l’importance de ces petits gestes : « … même le morceau de nourriture que vous mettez dans la bouche de votre femme</a:t>
            </a:r>
            <a:r>
              <a:rPr lang="fr-FR" dirty="0" smtClean="0"/>
              <a:t>.» </a:t>
            </a:r>
            <a:r>
              <a:rPr lang="fr-FR" dirty="0"/>
              <a:t>(Sahih Boukhari et Sahih Mouslim). </a:t>
            </a:r>
            <a:endParaRPr lang="ar-EG" dirty="0" smtClean="0"/>
          </a:p>
          <a:p>
            <a:pPr algn="r" rtl="1"/>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course entre le prophète et Aïcha</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Aïsha était avec le Prophète lors d'un voyage. Les compagnons étaient tous devant et eux, très en arrière. </a:t>
            </a:r>
            <a:r>
              <a:rPr lang="fr-FR" i="1" dirty="0" smtClean="0"/>
              <a:t>« Faisons une course ! »</a:t>
            </a:r>
            <a:r>
              <a:rPr lang="fr-FR" dirty="0" smtClean="0"/>
              <a:t>, suggéra le Prophète. Ils coururent et Aïcha gagna parce qu'elle était plus mince. Des années plus tard, `Aïsha perdit parce qu'elle avait grossi. </a:t>
            </a:r>
            <a:r>
              <a:rPr lang="fr-FR" i="1" dirty="0" smtClean="0"/>
              <a:t>«`Aïsha, </a:t>
            </a:r>
            <a:r>
              <a:rPr lang="fr-FR" dirty="0" smtClean="0"/>
              <a:t>dit le Prophète</a:t>
            </a:r>
            <a:r>
              <a:rPr lang="fr-FR" i="1" dirty="0" smtClean="0"/>
              <a:t>, nous sommes à égalité maintenant ! »</a:t>
            </a:r>
          </a:p>
          <a:p>
            <a:pPr algn="just"/>
            <a:r>
              <a:rPr lang="fr-FR" dirty="0" smtClean="0"/>
              <a:t>Un jour, c’était une fête chez les Abyssiniens. Aisha  voulait regarder le spectacle. Alors le prophète  s’est mis devant elle pour la cacher afin qu’elle puisse regarder par en dessous de son bras et il est resté comme cela pour qu’elle regarde jusqu’à ce qu’elle s’en lasse.</a:t>
            </a:r>
          </a:p>
          <a:p>
            <a:pPr algn="just"/>
            <a:endParaRPr lang="fr-FR" dirty="0" smtClean="0"/>
          </a:p>
          <a:p>
            <a:pPr algn="just"/>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ثالثاً: تخصيص وقت </a:t>
            </a:r>
            <a:r>
              <a:rPr lang="ar-EG" dirty="0" smtClean="0"/>
              <a:t>للحديث </a:t>
            </a:r>
            <a:r>
              <a:rPr lang="ar-EG" dirty="0"/>
              <a:t>بين </a:t>
            </a:r>
            <a:r>
              <a:rPr lang="ar-EG" dirty="0" smtClean="0"/>
              <a:t>الزوجين.</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Le mari et la femme doivent se réserver certains moments durant lesquels ils peuvent discuter en tête à tête, parler du passé, des bons souvenirs, leur mariage, la première naissance si ils ont des enfants, pour faire revivre ces moments-là, les partager à nouveau.</a:t>
            </a:r>
          </a:p>
          <a:p>
            <a:pPr algn="just"/>
            <a:r>
              <a:rPr lang="fr-FR" dirty="0" smtClean="0"/>
              <a:t>Ils peuvent aussi parler du présent, du bon et du mauvais, et tenter de trouver des solutions pour régler leurs problèmes.</a:t>
            </a:r>
          </a:p>
          <a:p>
            <a:pPr algn="just"/>
            <a:r>
              <a:rPr lang="fr-FR" dirty="0" smtClean="0"/>
              <a:t>Mais aussi parler du futur, des projets.</a:t>
            </a:r>
          </a:p>
          <a:p>
            <a:pPr algn="just"/>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40000"/>
              <a:lumOff val="60000"/>
            </a:schemeClr>
          </a:solidFill>
        </p:spPr>
        <p:txBody>
          <a:bodyPr/>
          <a:lstStyle/>
          <a:p>
            <a:r>
              <a:rPr lang="ar-DZ" dirty="0" smtClean="0"/>
              <a:t>لم ير للمتحابين مثل النكاح</a:t>
            </a:r>
            <a:endParaRPr lang="fr-FR" dirty="0"/>
          </a:p>
        </p:txBody>
      </p:sp>
      <p:sp>
        <p:nvSpPr>
          <p:cNvPr id="3" name="Espace réservé du contenu 2"/>
          <p:cNvSpPr>
            <a:spLocks noGrp="1"/>
          </p:cNvSpPr>
          <p:nvPr>
            <p:ph idx="1"/>
          </p:nvPr>
        </p:nvSpPr>
        <p:spPr/>
        <p:txBody>
          <a:bodyPr>
            <a:normAutofit fontScale="92500"/>
          </a:bodyPr>
          <a:lstStyle/>
          <a:p>
            <a:pPr algn="r" rtl="1"/>
            <a:r>
              <a:rPr lang="ar-DZ" dirty="0" smtClean="0"/>
              <a:t>"لم ير للمتحابين مثل النكاح" روى ابن ماجه وصححه الألباني  </a:t>
            </a:r>
          </a:p>
          <a:p>
            <a:pPr algn="r" rtl="1"/>
            <a:r>
              <a:rPr lang="ar-DZ" dirty="0" smtClean="0"/>
              <a:t>ورواه </a:t>
            </a:r>
            <a:r>
              <a:rPr lang="ar-DZ" dirty="0" err="1" smtClean="0"/>
              <a:t>البيهقي</a:t>
            </a:r>
            <a:r>
              <a:rPr lang="ar-DZ" dirty="0" smtClean="0"/>
              <a:t> بلفظ: "ما رأيت للمتحابين مثل النكاح”</a:t>
            </a:r>
          </a:p>
          <a:p>
            <a:pPr algn="just"/>
            <a:r>
              <a:rPr lang="fr-FR" dirty="0" smtClean="0"/>
              <a:t>L'Islam ne condamne pas le sentiment amoureux.  Être amoureux n'est pas en soi un péché.  </a:t>
            </a:r>
            <a:endParaRPr lang="ar-DZ" dirty="0" smtClean="0"/>
          </a:p>
          <a:p>
            <a:pPr algn="just"/>
            <a:r>
              <a:rPr lang="fr-FR" dirty="0" smtClean="0"/>
              <a:t>Ibn </a:t>
            </a:r>
            <a:r>
              <a:rPr lang="fr-FR" dirty="0" err="1" smtClean="0"/>
              <a:t>Mâja</a:t>
            </a:r>
            <a:r>
              <a:rPr lang="fr-FR" dirty="0" smtClean="0"/>
              <a:t> rapporte un hadith que les savants ont authentifié, où le Prophète  déclare:</a:t>
            </a:r>
            <a:r>
              <a:rPr lang="ar-DZ" dirty="0" smtClean="0"/>
              <a:t> </a:t>
            </a:r>
            <a:r>
              <a:rPr lang="fr-FR" dirty="0" smtClean="0"/>
              <a:t>« Pour deux êtres qui s'aiment, on n'a jamais vu chose qui soit comparable au mariage»</a:t>
            </a:r>
          </a:p>
          <a:p>
            <a:pPr algn="l"/>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رابعا: تهادوا تحابوا</a:t>
            </a:r>
            <a:endParaRPr lang="fr-FR" dirty="0"/>
          </a:p>
        </p:txBody>
      </p:sp>
      <p:sp>
        <p:nvSpPr>
          <p:cNvPr id="3" name="Espace réservé du contenu 2"/>
          <p:cNvSpPr>
            <a:spLocks noGrp="1"/>
          </p:cNvSpPr>
          <p:nvPr>
            <p:ph idx="1"/>
          </p:nvPr>
        </p:nvSpPr>
        <p:spPr/>
        <p:txBody>
          <a:bodyPr>
            <a:normAutofit fontScale="92500" lnSpcReduction="10000"/>
          </a:bodyPr>
          <a:lstStyle/>
          <a:p>
            <a:pPr algn="just" rtl="1"/>
            <a:r>
              <a:rPr lang="ar-EG" dirty="0"/>
              <a:t>من خلال الهدية سواء كان ذلك بمناسبة أو بغير </a:t>
            </a:r>
            <a:r>
              <a:rPr lang="ar-EG" dirty="0" smtClean="0"/>
              <a:t>مناسبة</a:t>
            </a:r>
          </a:p>
          <a:p>
            <a:pPr algn="just" rtl="1"/>
            <a:r>
              <a:rPr lang="ar-EG" dirty="0"/>
              <a:t> </a:t>
            </a:r>
            <a:r>
              <a:rPr lang="ar-EG" dirty="0" smtClean="0"/>
              <a:t>اختر </a:t>
            </a:r>
            <a:r>
              <a:rPr lang="ar-EG" dirty="0"/>
              <a:t>هدية معبرة، وليس المهم في الهدية قيمتها </a:t>
            </a:r>
            <a:r>
              <a:rPr lang="ar-EG" dirty="0" smtClean="0"/>
              <a:t>المادية، بل  المهم أن تكون مناسبة ومعبرة.</a:t>
            </a:r>
            <a:endParaRPr lang="ar-EG"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Des </a:t>
            </a:r>
            <a:r>
              <a:rPr lang="fr-FR" dirty="0">
                <a:latin typeface="Times New Roman" pitchFamily="18" charset="0"/>
                <a:cs typeface="Times New Roman" pitchFamily="18" charset="0"/>
              </a:rPr>
              <a:t>cadeaux peuvent être offerts, même en dehors des occasions spéciales </a:t>
            </a:r>
            <a:r>
              <a:rPr lang="fr-FR" dirty="0" smtClean="0">
                <a:latin typeface="Times New Roman" pitchFamily="18" charset="0"/>
                <a:cs typeface="Times New Roman" pitchFamily="18" charset="0"/>
              </a:rPr>
              <a:t>comme. </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Un cadeau approprié est un cadeau qui exprime les sentiments d’affection de celui qui l’offre. Il n’est pas nécessaire qu’il soit dispendieux, mais il doit respecter les goûts et la personnalité de </a:t>
            </a:r>
            <a:r>
              <a:rPr lang="fr-FR" dirty="0" smtClean="0">
                <a:latin typeface="Times New Roman" pitchFamily="18" charset="0"/>
                <a:cs typeface="Times New Roman" pitchFamily="18" charset="0"/>
              </a:rPr>
              <a:t>l’autre</a:t>
            </a:r>
            <a:r>
              <a:rPr lang="ar-EG" dirty="0">
                <a:latin typeface="Times New Roman" pitchFamily="18" charset="0"/>
                <a:cs typeface="Times New Roman" pitchFamily="18" charset="0"/>
              </a:rPr>
              <a:t>.</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dirty="0" smtClean="0"/>
              <a:t>خامسا: </a:t>
            </a:r>
            <a:r>
              <a:rPr lang="ar-EG" dirty="0"/>
              <a:t> إشاعة روح التسامح والتغافل عن </a:t>
            </a:r>
            <a:r>
              <a:rPr lang="ar-EG" dirty="0" smtClean="0"/>
              <a:t>السلبيات</a:t>
            </a:r>
            <a:endParaRPr lang="fr-FR" dirty="0"/>
          </a:p>
        </p:txBody>
      </p:sp>
      <p:sp>
        <p:nvSpPr>
          <p:cNvPr id="3" name="Espace réservé du contenu 2"/>
          <p:cNvSpPr>
            <a:spLocks noGrp="1"/>
          </p:cNvSpPr>
          <p:nvPr>
            <p:ph idx="1"/>
          </p:nvPr>
        </p:nvSpPr>
        <p:spPr>
          <a:xfrm>
            <a:off x="457200" y="1600200"/>
            <a:ext cx="8229600" cy="5069160"/>
          </a:xfrm>
        </p:spPr>
        <p:txBody>
          <a:bodyPr>
            <a:normAutofit fontScale="92500" lnSpcReduction="10000"/>
          </a:bodyPr>
          <a:lstStyle/>
          <a:p>
            <a:pPr algn="r" rtl="1"/>
            <a:r>
              <a:rPr lang="ar-EG" dirty="0" smtClean="0"/>
              <a:t>تعود على الصفح ومغفرة </a:t>
            </a:r>
            <a:r>
              <a:rPr lang="ar-EG" dirty="0"/>
              <a:t>الأخطاء خاصة في الأمور الحياتية </a:t>
            </a:r>
            <a:r>
              <a:rPr lang="ar-EG" dirty="0" smtClean="0"/>
              <a:t>البسيطة. وفي </a:t>
            </a:r>
            <a:r>
              <a:rPr lang="ar-EG" dirty="0"/>
              <a:t>حديث أم زرع:" قَالَتِ الْخَامِسَة: زَوْجِي إِنْ دَخَلَ فَهِدَ، وَإِنْ خَرَجَ أَسِدَ، وَلاَ يَسْأَلُ عَمَّا عَهِدَ" صحيح </a:t>
            </a:r>
            <a:r>
              <a:rPr lang="ar-EG" dirty="0" smtClean="0"/>
              <a:t>البخاري ومسلم</a:t>
            </a:r>
          </a:p>
          <a:p>
            <a:pPr algn="r" rtl="1"/>
            <a:r>
              <a:rPr lang="ar-EG" dirty="0"/>
              <a:t>ومن </a:t>
            </a:r>
            <a:r>
              <a:rPr lang="ar-EG" dirty="0" smtClean="0"/>
              <a:t>الخطأ  أن تركز على أخطاء </a:t>
            </a:r>
            <a:r>
              <a:rPr lang="ar-EG" dirty="0"/>
              <a:t>الآخرين؛ </a:t>
            </a:r>
            <a:r>
              <a:rPr lang="ar-EG" dirty="0" smtClean="0"/>
              <a:t>ولا تبالي بأخطائك.</a:t>
            </a:r>
            <a:r>
              <a:rPr lang="ar-EG" dirty="0"/>
              <a:t> </a:t>
            </a:r>
            <a:r>
              <a:rPr lang="ar-EG" dirty="0" smtClean="0"/>
              <a:t>وفي </a:t>
            </a:r>
            <a:r>
              <a:rPr lang="ar-EG" dirty="0"/>
              <a:t>الأثر: " يُبْصِرُ أَحَدُكُمْ الْقَذَاةَ فِي عَيْنِ أَخِيهِ وَيَنْسَى الْجِذْعَ فِي عَيْنِهِ" </a:t>
            </a:r>
            <a:r>
              <a:rPr lang="ar-EG" dirty="0" smtClean="0"/>
              <a:t>السلسلة </a:t>
            </a:r>
            <a:r>
              <a:rPr lang="ar-EG" dirty="0"/>
              <a:t>الصحيحة </a:t>
            </a:r>
            <a:r>
              <a:rPr lang="ar-EG" sz="2400" dirty="0"/>
              <a:t>(33</a:t>
            </a:r>
            <a:r>
              <a:rPr lang="ar-EG" sz="2400" dirty="0" smtClean="0"/>
              <a:t>).</a:t>
            </a:r>
          </a:p>
          <a:p>
            <a:pPr algn="just"/>
            <a:r>
              <a:rPr lang="fr-FR" sz="2400" dirty="0"/>
              <a:t>Mari et femme doivent apprendre à être plus tolérants l’un envers l’autre et à fermer les yeux sur les défauts et les faiblesses de </a:t>
            </a:r>
            <a:r>
              <a:rPr lang="fr-FR" sz="2400" dirty="0" smtClean="0"/>
              <a:t>l’autre</a:t>
            </a:r>
            <a:r>
              <a:rPr lang="ar-EG" sz="2400" dirty="0" smtClean="0"/>
              <a:t> </a:t>
            </a:r>
            <a:r>
              <a:rPr lang="fr-FR" sz="2400" dirty="0" smtClean="0"/>
              <a:t>lorsque il s’agit de petites </a:t>
            </a:r>
            <a:r>
              <a:rPr lang="fr-FR" sz="2400" dirty="0"/>
              <a:t>erreurs de la vie </a:t>
            </a:r>
            <a:r>
              <a:rPr lang="fr-FR" sz="2400" dirty="0" smtClean="0"/>
              <a:t>courante.. </a:t>
            </a:r>
          </a:p>
          <a:p>
            <a:pPr algn="just"/>
            <a:r>
              <a:rPr lang="fr-FR" sz="2400" dirty="0" smtClean="0"/>
              <a:t>Une </a:t>
            </a:r>
            <a:r>
              <a:rPr lang="fr-FR" sz="2400" dirty="0"/>
              <a:t>fois, une femme est venue dire à Aisha  : «Lorsque mon mari rentre à la maison, il </a:t>
            </a:r>
            <a:r>
              <a:rPr lang="fr-FR" sz="2400" dirty="0" smtClean="0"/>
              <a:t>devient</a:t>
            </a:r>
            <a:r>
              <a:rPr lang="ar-EG" sz="2400" dirty="0" smtClean="0"/>
              <a:t> </a:t>
            </a:r>
            <a:r>
              <a:rPr lang="fr-FR" sz="2400" dirty="0" smtClean="0"/>
              <a:t>doux </a:t>
            </a:r>
            <a:r>
              <a:rPr lang="fr-FR" sz="2400" dirty="0"/>
              <a:t>comme un chat. Lorsqu’il sort à l’extérieur, il ressemble à un lion. Et il ne m’interroge pas sur ce que j’ai fait de ses biens.» (Sahih Boukhari et Sahih Mouslim) </a:t>
            </a:r>
          </a:p>
          <a:p>
            <a:pPr algn="l"/>
            <a:endParaRPr lang="fr-F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سادسا: التفاهم حول القضايا المشتركة </a:t>
            </a:r>
            <a:endParaRPr lang="fr-FR" dirty="0"/>
          </a:p>
        </p:txBody>
      </p:sp>
      <p:sp>
        <p:nvSpPr>
          <p:cNvPr id="3" name="Espace réservé du contenu 2"/>
          <p:cNvSpPr>
            <a:spLocks noGrp="1"/>
          </p:cNvSpPr>
          <p:nvPr>
            <p:ph idx="1"/>
          </p:nvPr>
        </p:nvSpPr>
        <p:spPr/>
        <p:txBody>
          <a:bodyPr>
            <a:normAutofit lnSpcReduction="10000"/>
          </a:bodyPr>
          <a:lstStyle/>
          <a:p>
            <a:pPr algn="r" rtl="1"/>
            <a:r>
              <a:rPr lang="ar-EG" dirty="0" smtClean="0"/>
              <a:t>توحيد الجهد حول </a:t>
            </a:r>
            <a:r>
              <a:rPr lang="ar-EG" dirty="0"/>
              <a:t>القضايا </a:t>
            </a:r>
            <a:r>
              <a:rPr lang="ar-EG" dirty="0" smtClean="0"/>
              <a:t>المشتركة:كتربية الأولاد</a:t>
            </a:r>
            <a:r>
              <a:rPr lang="ar-EG" dirty="0"/>
              <a:t>، </a:t>
            </a:r>
            <a:r>
              <a:rPr lang="ar-EG" dirty="0" smtClean="0"/>
              <a:t>وشؤون المنزل، وعدم تضييع الأوقات والجهود فيما لا ينفع</a:t>
            </a:r>
            <a:endParaRPr lang="fr-FR" dirty="0" smtClean="0"/>
          </a:p>
          <a:p>
            <a:pPr algn="just"/>
            <a:r>
              <a:rPr lang="fr-FR" dirty="0">
                <a:latin typeface="Times New Roman" pitchFamily="18" charset="0"/>
                <a:cs typeface="Times New Roman" pitchFamily="18" charset="0"/>
              </a:rPr>
              <a:t>Mari et femme doivent parvenir à une entente en ce qui concerne leurs responsabilités et leurs soucis communs, comme l’éducation des </a:t>
            </a:r>
            <a:r>
              <a:rPr lang="fr-FR" dirty="0" smtClean="0">
                <a:latin typeface="Times New Roman" pitchFamily="18" charset="0"/>
                <a:cs typeface="Times New Roman" pitchFamily="18" charset="0"/>
              </a:rPr>
              <a:t>enfants, </a:t>
            </a:r>
            <a:r>
              <a:rPr lang="fr-FR" dirty="0">
                <a:latin typeface="Times New Roman" pitchFamily="18" charset="0"/>
                <a:cs typeface="Times New Roman" pitchFamily="18" charset="0"/>
              </a:rPr>
              <a:t>les </a:t>
            </a:r>
            <a:r>
              <a:rPr lang="fr-FR" dirty="0" smtClean="0">
                <a:latin typeface="Times New Roman" pitchFamily="18" charset="0"/>
                <a:cs typeface="Times New Roman" pitchFamily="18" charset="0"/>
              </a:rPr>
              <a:t>dépenses, </a:t>
            </a:r>
            <a:r>
              <a:rPr lang="fr-FR" dirty="0">
                <a:latin typeface="Times New Roman" pitchFamily="18" charset="0"/>
                <a:cs typeface="Times New Roman" pitchFamily="18" charset="0"/>
              </a:rPr>
              <a:t>et </a:t>
            </a:r>
            <a:r>
              <a:rPr lang="fr-FR" dirty="0" smtClean="0">
                <a:latin typeface="Times New Roman" pitchFamily="18" charset="0"/>
                <a:cs typeface="Times New Roman" pitchFamily="18" charset="0"/>
              </a:rPr>
              <a:t>tous </a:t>
            </a:r>
            <a:r>
              <a:rPr lang="fr-FR" dirty="0">
                <a:latin typeface="Times New Roman" pitchFamily="18" charset="0"/>
                <a:cs typeface="Times New Roman" pitchFamily="18" charset="0"/>
              </a:rPr>
              <a:t>les problèmes qui peuvent constituer une menace pour relation du couple s’ils ne sont pas gérés de la bonne façon. </a:t>
            </a:r>
          </a:p>
          <a:p>
            <a:pPr algn="l"/>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سابعا: التجديد</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EG" dirty="0" smtClean="0"/>
              <a:t>من طبيعة الإنسان الملل من الأشياء التى تتكرر عنده، والحكيم من يحسن التجديد </a:t>
            </a:r>
            <a:r>
              <a:rPr lang="ar-EG" dirty="0"/>
              <a:t>والتنويع في: الملبس، والمأكل، والمشرب، والأثاث، والمنزل، وطرق </a:t>
            </a:r>
            <a:r>
              <a:rPr lang="ar-EG" dirty="0" smtClean="0"/>
              <a:t>المعاملة..</a:t>
            </a:r>
          </a:p>
          <a:p>
            <a:pPr algn="just"/>
            <a:r>
              <a:rPr lang="fr-FR" dirty="0">
                <a:cs typeface="+mj-cs"/>
              </a:rPr>
              <a:t>Mari et femme ont besoin de faire des choses pour revivifier leur vie conjugale </a:t>
            </a:r>
            <a:r>
              <a:rPr lang="fr-FR" dirty="0" smtClean="0">
                <a:cs typeface="+mj-cs"/>
              </a:rPr>
              <a:t>et l’enrichir </a:t>
            </a:r>
            <a:endParaRPr lang="ar-EG" dirty="0" smtClean="0">
              <a:cs typeface="+mj-cs"/>
            </a:endParaRPr>
          </a:p>
          <a:p>
            <a:pPr algn="just"/>
            <a:r>
              <a:rPr lang="fr-FR" dirty="0" smtClean="0">
                <a:latin typeface="Times New Roman" pitchFamily="18" charset="0"/>
                <a:cs typeface="+mj-cs"/>
              </a:rPr>
              <a:t>Ils </a:t>
            </a:r>
            <a:r>
              <a:rPr lang="fr-FR" dirty="0">
                <a:latin typeface="Times New Roman" pitchFamily="18" charset="0"/>
                <a:cs typeface="+mj-cs"/>
              </a:rPr>
              <a:t>peuvent varier leurs habitudes lorsqu’il s’agit de se relaxer ensemble, de manger, de décorer leur </a:t>
            </a:r>
            <a:r>
              <a:rPr lang="fr-FR" dirty="0" smtClean="0">
                <a:latin typeface="Times New Roman" pitchFamily="18" charset="0"/>
                <a:cs typeface="+mj-cs"/>
              </a:rPr>
              <a:t>maison</a:t>
            </a:r>
            <a:r>
              <a:rPr lang="ar-EG" dirty="0" smtClean="0">
                <a:latin typeface="Times New Roman" pitchFamily="18" charset="0"/>
                <a:cs typeface="+mj-cs"/>
              </a:rPr>
              <a:t>......</a:t>
            </a:r>
            <a:r>
              <a:rPr lang="fr-FR" dirty="0" smtClean="0">
                <a:latin typeface="Times New Roman" pitchFamily="18" charset="0"/>
                <a:cs typeface="+mj-cs"/>
              </a:rPr>
              <a:t>. </a:t>
            </a:r>
            <a:endParaRPr lang="fr-FR" dirty="0">
              <a:latin typeface="Times New Roman" pitchFamily="18" charset="0"/>
              <a:cs typeface="+mj-cs"/>
            </a:endParaRPr>
          </a:p>
          <a:p>
            <a:pPr algn="just"/>
            <a:r>
              <a:rPr lang="fr-FR" dirty="0" smtClean="0">
                <a:latin typeface="Times New Roman" pitchFamily="18" charset="0"/>
                <a:cs typeface="+mj-cs"/>
              </a:rPr>
              <a:t>Ce </a:t>
            </a:r>
            <a:r>
              <a:rPr lang="fr-FR" dirty="0">
                <a:latin typeface="Times New Roman" pitchFamily="18" charset="0"/>
                <a:cs typeface="+mj-cs"/>
              </a:rPr>
              <a:t>sont là des choses qui gardent la passion et l’intérêt en éveil dans une relation de couple. </a:t>
            </a:r>
          </a:p>
          <a:p>
            <a:pPr algn="just"/>
            <a:endParaRPr lang="fr-FR"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smtClean="0"/>
              <a:t>ثامنا: حماية </a:t>
            </a:r>
            <a:r>
              <a:rPr lang="ar-EG" dirty="0"/>
              <a:t>العلاقة من المؤثرات </a:t>
            </a:r>
            <a:r>
              <a:rPr lang="ar-EG" dirty="0" smtClean="0"/>
              <a:t>السلبية</a:t>
            </a:r>
            <a:endParaRPr lang="fr-FR" dirty="0"/>
          </a:p>
        </p:txBody>
      </p:sp>
      <p:sp>
        <p:nvSpPr>
          <p:cNvPr id="3" name="Espace réservé du contenu 2"/>
          <p:cNvSpPr>
            <a:spLocks noGrp="1"/>
          </p:cNvSpPr>
          <p:nvPr>
            <p:ph idx="1"/>
          </p:nvPr>
        </p:nvSpPr>
        <p:spPr>
          <a:xfrm>
            <a:off x="457200" y="1600200"/>
            <a:ext cx="8229600" cy="4997152"/>
          </a:xfrm>
        </p:spPr>
        <p:txBody>
          <a:bodyPr>
            <a:normAutofit fontScale="70000" lnSpcReduction="20000"/>
          </a:bodyPr>
          <a:lstStyle/>
          <a:p>
            <a:pPr algn="just" rtl="1"/>
            <a:r>
              <a:rPr lang="ar-EG" dirty="0"/>
              <a:t>المقارنة مع </a:t>
            </a:r>
            <a:r>
              <a:rPr lang="ar-EG" dirty="0" smtClean="0"/>
              <a:t>الآخرين والأخريات.					</a:t>
            </a:r>
            <a:br>
              <a:rPr lang="ar-EG" dirty="0" smtClean="0"/>
            </a:br>
            <a:r>
              <a:rPr lang="ar-EG" dirty="0" smtClean="0"/>
              <a:t>إن </a:t>
            </a:r>
            <a:r>
              <a:rPr lang="ar-EG" dirty="0"/>
              <a:t>هذه المقارنات تدمر الحياة </a:t>
            </a:r>
            <a:r>
              <a:rPr lang="ar-EG" dirty="0" smtClean="0"/>
              <a:t>الزوجية</a:t>
            </a:r>
            <a:r>
              <a:rPr lang="ar-EG" dirty="0"/>
              <a:t>. </a:t>
            </a:r>
            <a:r>
              <a:rPr lang="ar-EG" dirty="0" smtClean="0"/>
              <a:t>والمفترض </a:t>
            </a:r>
            <a:r>
              <a:rPr lang="ar-EG" dirty="0"/>
              <a:t>أن تكون النظرة المقارنة مع من هو أقل </a:t>
            </a:r>
            <a:r>
              <a:rPr lang="ar-EG" dirty="0" smtClean="0"/>
              <a:t>منك!</a:t>
            </a:r>
            <a:r>
              <a:rPr lang="ar-EG" dirty="0"/>
              <a:t> </a:t>
            </a:r>
            <a:r>
              <a:rPr lang="ar-EG" dirty="0" smtClean="0"/>
              <a:t>عَنْ </a:t>
            </a:r>
            <a:r>
              <a:rPr lang="ar-EG" dirty="0"/>
              <a:t>أَبِى هُرَيْرَةَ قَالَ: قَالَ رَسُولُ اللَّهِ - صلى الله عليه وسلم-:"انْظُرُوا إِلَى مَنْ أَسْفَلَ مِنْكُمْ وَلاَ تَنْظُرُوا إِلَى مَنْ هُوَ فَوْقَكُمْ فَهُوَ أَجْدَرُ أَنْ لاَ تَزْدَرُوا نِعْمَةَ اللَّهِ" صحيح البخاري و</a:t>
            </a:r>
            <a:r>
              <a:rPr lang="ar-EG" dirty="0" smtClean="0"/>
              <a:t> </a:t>
            </a:r>
            <a:r>
              <a:rPr lang="ar-EG" dirty="0"/>
              <a:t>مسلم  </a:t>
            </a:r>
            <a:endParaRPr lang="ar-EG" dirty="0" smtClean="0">
              <a:cs typeface="+mj-cs"/>
            </a:endParaRPr>
          </a:p>
          <a:p>
            <a:pPr algn="just"/>
            <a:r>
              <a:rPr lang="fr-FR" dirty="0" smtClean="0">
                <a:cs typeface="+mj-cs"/>
              </a:rPr>
              <a:t>La relation </a:t>
            </a:r>
            <a:r>
              <a:rPr lang="fr-FR" dirty="0">
                <a:cs typeface="+mj-cs"/>
              </a:rPr>
              <a:t>doit être protégée des influences négatives qui peuvent l’affecter. L’une des pires qui soit est le fait de comparer son époux ou épouse aux autres</a:t>
            </a:r>
            <a:r>
              <a:rPr lang="fr-FR" dirty="0" smtClean="0">
                <a:cs typeface="+mj-cs"/>
              </a:rPr>
              <a:t>.</a:t>
            </a:r>
            <a:endParaRPr lang="ar-EG" dirty="0" smtClean="0">
              <a:cs typeface="+mj-cs"/>
            </a:endParaRPr>
          </a:p>
          <a:p>
            <a:pPr algn="just"/>
            <a:r>
              <a:rPr lang="fr-FR" dirty="0">
                <a:cs typeface="+mj-cs"/>
              </a:rPr>
              <a:t>Si nous tenons à nous comparer aux autres, nous devons le faire avec ceux qui sont moins pourvus que nous. Le Messager d’Allah  a dit : « Regardez ceux qui sont en-dessous de vous et non pas ceux qui sont au-dessus. Cela est meilleur pour vous, afin que vous ne minimisiez pas les bienfaits d’Allah. » (Sahih Boukhari et Sahih Mouslim) </a:t>
            </a:r>
            <a:endParaRPr lang="fr-FR" dirty="0" smtClean="0">
              <a:cs typeface="+mj-cs"/>
            </a:endParaRPr>
          </a:p>
          <a:p>
            <a:pPr algn="just"/>
            <a:r>
              <a:rPr lang="fr-FR" dirty="0" smtClean="0">
                <a:cs typeface="+mj-cs"/>
              </a:rPr>
              <a:t>Il ne faut pas que la femme écoute les autres femmes qui viennent dire : « Mon mari m’acheté ça, il m’a emmené là, il m’a payé ça, il m’a offert ça…» car cela engendre la jalousie.</a:t>
            </a:r>
            <a:endParaRPr lang="fr-FR" dirty="0">
              <a:cs typeface="+mj-cs"/>
            </a:endParaRP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dirty="0" smtClean="0"/>
              <a:t>تاسعا: تأمين </a:t>
            </a:r>
            <a:r>
              <a:rPr lang="ar-EG" dirty="0"/>
              <a:t>المساعدة </a:t>
            </a:r>
            <a:r>
              <a:rPr lang="ar-EG" dirty="0" smtClean="0"/>
              <a:t>المعنوية </a:t>
            </a:r>
            <a:r>
              <a:rPr lang="ar-EG" dirty="0"/>
              <a:t>عند الحاجة </a:t>
            </a:r>
            <a:r>
              <a:rPr lang="ar-EG" dirty="0" smtClean="0"/>
              <a:t>إليها</a:t>
            </a:r>
            <a:r>
              <a:rPr lang="ar-EG" dirty="0"/>
              <a:t> </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a:t>Le soutien </a:t>
            </a:r>
            <a:r>
              <a:rPr lang="fr-FR" dirty="0" smtClean="0"/>
              <a:t>émotif</a:t>
            </a:r>
            <a:r>
              <a:rPr lang="ar-EG" dirty="0" smtClean="0"/>
              <a:t> </a:t>
            </a:r>
            <a:r>
              <a:rPr lang="fr-FR" dirty="0" smtClean="0"/>
              <a:t>devrait </a:t>
            </a:r>
            <a:r>
              <a:rPr lang="fr-FR" dirty="0"/>
              <a:t>toujours être présent lorsque l’un des deux époux en ressent le besoin. </a:t>
            </a:r>
            <a:endParaRPr lang="fr-FR" dirty="0" smtClean="0"/>
          </a:p>
          <a:p>
            <a:pPr algn="just"/>
            <a:r>
              <a:rPr lang="fr-FR" dirty="0" smtClean="0"/>
              <a:t>Lorsque </a:t>
            </a:r>
            <a:r>
              <a:rPr lang="fr-FR" dirty="0"/>
              <a:t>la femme est enceinte </a:t>
            </a:r>
            <a:r>
              <a:rPr lang="fr-FR" dirty="0" smtClean="0"/>
              <a:t>elle </a:t>
            </a:r>
            <a:r>
              <a:rPr lang="fr-FR" dirty="0"/>
              <a:t>peut avoir besoin d’un certain soutien moral de la part de son mari, et ce dernier devrait prendre en considération l’état dans lequel se trouve sa </a:t>
            </a:r>
            <a:r>
              <a:rPr lang="fr-FR" dirty="0" smtClean="0"/>
              <a:t>femme.</a:t>
            </a:r>
          </a:p>
          <a:p>
            <a:pPr algn="just"/>
            <a:r>
              <a:rPr lang="fr-FR" dirty="0" smtClean="0"/>
              <a:t>Ou bien lorsque l’un deux tombe malade</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N’oublions pas</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C'est auprès de deux femmes que notre prophète Mohamed trouva le réconfort et l'aide pour mener à bien sa mission.</a:t>
            </a:r>
          </a:p>
          <a:p>
            <a:pPr algn="just"/>
            <a:r>
              <a:rPr lang="fr-FR" dirty="0" smtClean="0"/>
              <a:t>La première ,Khadidja bent Khouailid, reçut le nom de " Mère des Croyants" .</a:t>
            </a:r>
          </a:p>
          <a:p>
            <a:pPr algn="just"/>
            <a:r>
              <a:rPr lang="fr-FR" dirty="0" smtClean="0"/>
              <a:t>La seconde, Aicha ,s'instruisait auprès du prophète, et après sa mort, elle poursuivit sa tache d‘éducatrice en transmettant à ses contemporains la science qu'elle détenait de l'envoyé d'Allah.</a:t>
            </a:r>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08720"/>
          </a:xfrm>
        </p:spPr>
        <p:txBody>
          <a:bodyPr/>
          <a:lstStyle/>
          <a:p>
            <a:r>
              <a:rPr lang="ar-EG" dirty="0" smtClean="0"/>
              <a:t>المصاحبة والتقارب</a:t>
            </a:r>
            <a:endParaRPr lang="fr-FR" dirty="0"/>
          </a:p>
        </p:txBody>
      </p:sp>
      <p:sp>
        <p:nvSpPr>
          <p:cNvPr id="3" name="Espace réservé du contenu 2"/>
          <p:cNvSpPr>
            <a:spLocks noGrp="1"/>
          </p:cNvSpPr>
          <p:nvPr>
            <p:ph idx="1"/>
          </p:nvPr>
        </p:nvSpPr>
        <p:spPr>
          <a:xfrm>
            <a:off x="457200" y="1124744"/>
            <a:ext cx="8229600" cy="5328592"/>
          </a:xfrm>
        </p:spPr>
        <p:txBody>
          <a:bodyPr>
            <a:normAutofit fontScale="85000" lnSpcReduction="10000"/>
          </a:bodyPr>
          <a:lstStyle/>
          <a:p>
            <a:pPr algn="just" rtl="1"/>
            <a:r>
              <a:rPr lang="ar-EG" dirty="0"/>
              <a:t>الاعتياد على التقارب في المجالس و في المسير.</a:t>
            </a:r>
            <a:endParaRPr lang="ar-EG" dirty="0" smtClean="0"/>
          </a:p>
          <a:p>
            <a:pPr algn="just"/>
            <a:r>
              <a:rPr lang="fr-FR" dirty="0" smtClean="0"/>
              <a:t>Garder </a:t>
            </a:r>
            <a:r>
              <a:rPr lang="fr-FR" dirty="0"/>
              <a:t>un contact physique étroit est sain pour la relation. </a:t>
            </a:r>
            <a:endParaRPr lang="fr-FR" dirty="0" smtClean="0"/>
          </a:p>
          <a:p>
            <a:pPr algn="just"/>
            <a:r>
              <a:rPr lang="fr-FR" dirty="0" smtClean="0"/>
              <a:t>Ces </a:t>
            </a:r>
            <a:r>
              <a:rPr lang="fr-FR" dirty="0"/>
              <a:t>contacts </a:t>
            </a:r>
            <a:r>
              <a:rPr lang="fr-FR" dirty="0" smtClean="0"/>
              <a:t>peuvent être </a:t>
            </a:r>
            <a:r>
              <a:rPr lang="fr-FR" dirty="0"/>
              <a:t>présents à tous moments, comme lorsque le couple est assis dans le salon ou lorsqu’il marche dans la rue. Et ce, même s’il existe encore des hommes, dans notre société, qui ont honte d’être vus en public avec leur femme à leurs côtés. </a:t>
            </a:r>
            <a:endParaRPr lang="fr-FR" dirty="0" smtClean="0"/>
          </a:p>
          <a:p>
            <a:pPr algn="just"/>
            <a:r>
              <a:rPr lang="fr-FR" dirty="0" smtClean="0"/>
              <a:t>Le prophète , même lorsque Aicha  était en période de menstrues, il posait sa tête dans son giron et récitait le Coran.</a:t>
            </a:r>
          </a:p>
          <a:p>
            <a:pPr algn="just"/>
            <a:endParaRPr lang="fr-FR" dirty="0" smtClean="0"/>
          </a:p>
          <a:p>
            <a:pPr algn="just">
              <a:buNone/>
            </a:pPr>
            <a:r>
              <a:rPr lang="fr-FR" dirty="0" smtClean="0"/>
              <a:t> </a:t>
            </a:r>
          </a:p>
          <a:p>
            <a:pPr algn="just"/>
            <a:endParaRPr lang="fr-FR" dirty="0" smtClean="0"/>
          </a:p>
          <a:p>
            <a:pPr algn="just"/>
            <a:endParaRPr lang="fr-FR" dirty="0"/>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Il faut soigner son apparence</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Le fait de donner de l'importance à son apparence poussera chacun des deux époux à être attiré par l'autre, cela prend donc toute son importance dans la vie de couple. </a:t>
            </a:r>
          </a:p>
          <a:p>
            <a:pPr algn="just"/>
            <a:r>
              <a:rPr lang="fr-FR" dirty="0" smtClean="0"/>
              <a:t>l'islam appelle à se laver, à pratiquer ses ablutions, à nettoyer les vêtements, le corps et l'endroit, à avoir une bouche propre.</a:t>
            </a:r>
          </a:p>
          <a:p>
            <a:pPr algn="just"/>
            <a:r>
              <a:rPr lang="fr-FR" dirty="0" smtClean="0"/>
              <a:t>Ibn Abbas a dit : " J'aime m'embellir pour ma femme comme j'aime qu'elle s'embellisse pour moi…" (Rapporté par At-Tabari).</a:t>
            </a:r>
          </a:p>
          <a:p>
            <a:pPr algn="just"/>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مثال من السنة</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r>
              <a:rPr lang="ar-SA" sz="4000" dirty="0" smtClean="0">
                <a:latin typeface="Arabic Typesetting" pitchFamily="66" charset="-78"/>
                <a:cs typeface="Arabic Typesetting" pitchFamily="66" charset="-78"/>
              </a:rPr>
              <a:t>كان</a:t>
            </a:r>
            <a:r>
              <a:rPr lang="fr-FR" sz="4000" dirty="0" smtClean="0">
                <a:latin typeface="Arabic Typesetting" pitchFamily="66" charset="-78"/>
                <a:cs typeface="Arabic Typesetting" pitchFamily="66" charset="-78"/>
              </a:rPr>
              <a:t> </a:t>
            </a:r>
            <a:r>
              <a:rPr lang="ar-SA" sz="4000" dirty="0" smtClean="0">
                <a:latin typeface="Arabic Typesetting" pitchFamily="66" charset="-78"/>
                <a:cs typeface="Arabic Typesetting" pitchFamily="66" charset="-78"/>
              </a:rPr>
              <a:t>النبي صلى الله عليه وسلم جالسًا في المسجد، فدخل رجلٌ ثائر الرأس واللحية، فأشار إليه أن اخرج، وكأنه يعني إصلاح شعر رأسه ولحيته، ففعل الرجل ثم رجع، فقال صلى الله عليه وسلم: ((أليس هذا خيرًا من أن يأتي أحدكم ثائر الرأس كأنه شيطان؟!)) رواه ابن حبان.</a:t>
            </a:r>
            <a:endParaRPr lang="fr-FR" sz="4000" dirty="0" smtClean="0">
              <a:latin typeface="Arabic Typesetting" pitchFamily="66" charset="-78"/>
              <a:cs typeface="Arabic Typesetting" pitchFamily="66" charset="-78"/>
            </a:endParaRPr>
          </a:p>
          <a:p>
            <a:pPr algn="just"/>
            <a:r>
              <a:rPr lang="fr-FR" sz="4000" dirty="0" smtClean="0"/>
              <a:t> Jabir ibn AbdAllah (ra) a dit: « S’étant déplacé pour nous rende visite, le Prophète (</a:t>
            </a:r>
            <a:r>
              <a:rPr lang="fr-FR" sz="4000" dirty="0" err="1" smtClean="0"/>
              <a:t>saw</a:t>
            </a:r>
            <a:r>
              <a:rPr lang="fr-FR" sz="4000" dirty="0" smtClean="0"/>
              <a:t>) remarqua un homme aux cheveux poussiéreux et ébouriffés. Il dit alors:  » C</a:t>
            </a:r>
            <a:r>
              <a:rPr lang="fr-FR" sz="4000" i="1" dirty="0" smtClean="0"/>
              <a:t>elui-là n’a t-il pas trouvé de quoi arranger ses cheveux!</a:t>
            </a:r>
            <a:r>
              <a:rPr lang="fr-FR" sz="4000" dirty="0" smtClean="0"/>
              <a:t>  » (Rapporté par Ahmed et An Nassa’i)</a:t>
            </a:r>
            <a:endParaRPr lang="fr-FR" sz="4000"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p:spPr>
        <p:txBody>
          <a:bodyPr/>
          <a:lstStyle/>
          <a:p>
            <a:r>
              <a:rPr lang="ar-SA" dirty="0" smtClean="0"/>
              <a:t>ثَلاثَةٌ حَقٌّ عَلَى اللَّهِ عَوْنُهُمْ</a:t>
            </a:r>
            <a:endParaRPr lang="fr-FR" dirty="0"/>
          </a:p>
        </p:txBody>
      </p:sp>
      <p:sp>
        <p:nvSpPr>
          <p:cNvPr id="3" name="Espace réservé du contenu 2"/>
          <p:cNvSpPr>
            <a:spLocks noGrp="1"/>
          </p:cNvSpPr>
          <p:nvPr>
            <p:ph idx="1"/>
          </p:nvPr>
        </p:nvSpPr>
        <p:spPr/>
        <p:txBody>
          <a:bodyPr>
            <a:normAutofit fontScale="85000" lnSpcReduction="10000"/>
          </a:bodyPr>
          <a:lstStyle/>
          <a:p>
            <a:pPr algn="just" rtl="1"/>
            <a:r>
              <a:rPr lang="ar-SA" dirty="0" smtClean="0"/>
              <a:t>عن أبي هريرة رضي الله عنه أن النبي محمد صلى الله عليه وسلم قال: (ثَلاثَةٌ حَقٌّ عَلَى اللَّهِ عَوْنُهُمْ : الْمُجَاهِدُ فِي سَبِيلِ اللَّهِ، وَالْمُكَاتَبُ الَّذِي يُرِيدُ الْأَدَاءَ، وَالنَّاكِحُ الَّذِي يُرِيدُ الْعَفَافَ) رواه الترمذي وابن ماجة.</a:t>
            </a:r>
            <a:endParaRPr lang="fr-FR" dirty="0" smtClean="0"/>
          </a:p>
          <a:p>
            <a:pPr algn="just"/>
            <a:r>
              <a:rPr lang="fr-FR" dirty="0" smtClean="0"/>
              <a:t>Le prophète nous a recommandé à ce que l’on rende le mariage facile et à ce qu’on aide ceux qui veulent par ce moyen se préserver des relations du péché et fondé une famille. En effet, le Prophète (Paix et bénédiction d'Allah sur lui) a dit : «Allah se fait un devoir d’aider trois personnes...». Parmi celles-ci, il évoqua : «et celui qui se marie en voulant par cela la chasteté» (</a:t>
            </a:r>
            <a:r>
              <a:rPr lang="fr-FR" dirty="0" err="1" smtClean="0"/>
              <a:t>at</a:t>
            </a:r>
            <a:r>
              <a:rPr lang="fr-FR" dirty="0" smtClean="0"/>
              <a:t>-</a:t>
            </a:r>
            <a:r>
              <a:rPr lang="fr-FR" dirty="0" err="1" smtClean="0"/>
              <a:t>Tirmidzî</a:t>
            </a:r>
            <a:r>
              <a:rPr lang="fr-FR" dirty="0" smtClean="0"/>
              <a:t> 1655).</a:t>
            </a:r>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fontScale="92500" lnSpcReduction="20000"/>
          </a:bodyPr>
          <a:lstStyle/>
          <a:p>
            <a:pPr algn="just"/>
            <a:r>
              <a:rPr lang="fr-FR" dirty="0" smtClean="0"/>
              <a:t>Les musulmans sont censés avoir de très hautes normes de propreté et d’hygiène personnelle, car l’islam insiste sur cet aspect.  </a:t>
            </a:r>
          </a:p>
          <a:p>
            <a:pPr algn="just"/>
            <a:r>
              <a:rPr lang="fr-FR" dirty="0" smtClean="0"/>
              <a:t>Le musulman est dans l’obligation de prendre soin de sa personne en s’assurant de soigner son apparence et de faire en sorte que son corps, ses vêtements et son environnement soient propres.  </a:t>
            </a:r>
          </a:p>
          <a:p>
            <a:pPr algn="just"/>
            <a:r>
              <a:rPr lang="fr-FR" dirty="0" smtClean="0"/>
              <a:t>Le prophète Mohammed (que la paix et les bénédictions de Dieu soient sur lui) a souligné la grande importance de la propreté lorsqu’il a dit : « La propreté représente la moitié de la foi. »[</a:t>
            </a:r>
            <a:r>
              <a:rPr lang="fr-FR" dirty="0" err="1" smtClean="0"/>
              <a:t>Moslim</a:t>
            </a:r>
            <a:r>
              <a:rPr lang="fr-FR" dirty="0" smtClean="0"/>
              <a:t>]  </a:t>
            </a:r>
          </a:p>
          <a:p>
            <a:pPr algn="just"/>
            <a:r>
              <a:rPr lang="fr-FR" dirty="0" smtClean="0"/>
              <a:t>Le Coran, pour sa part, affirme : « Dieu aime ceux qui se tournent vers Lui et Il aime ceux qui se purifient. » (Coran 2:222)</a:t>
            </a:r>
          </a:p>
          <a:p>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Donne à chacun son droit</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Salmane a visité Abou Addarda et il a trouvé la femme de Abou Addarda dans un état négligé (au niveau des habits), il lui demanda la cause de cela, elle répondit </a:t>
            </a:r>
            <a:r>
              <a:rPr lang="fr-FR" b="1" dirty="0" smtClean="0"/>
              <a:t>"</a:t>
            </a:r>
            <a:r>
              <a:rPr lang="fr-FR" b="1" i="1" dirty="0" smtClean="0"/>
              <a:t>ton frère Abou Addarda ne s'intéresse pas du tout au matériel et à la vie d'ici bas</a:t>
            </a:r>
            <a:r>
              <a:rPr lang="fr-FR" b="1" dirty="0" smtClean="0"/>
              <a:t>"</a:t>
            </a:r>
            <a:r>
              <a:rPr lang="fr-FR" dirty="0" smtClean="0"/>
              <a:t>, il dit alors à Abou Addarda "</a:t>
            </a:r>
            <a:r>
              <a:rPr lang="fr-FR" i="1" dirty="0" smtClean="0"/>
              <a:t>ton seigneur a sur toi un droit, ton âme a sur toi un droit, ta famille a sur toi un droit, donne donc à chacun son droit!</a:t>
            </a:r>
            <a:r>
              <a:rPr lang="fr-FR" dirty="0" smtClean="0"/>
              <a:t>". Abou Addarda n'était pas d'accord avec cette parole, il est alors parti voir le prophète (sw) pour lui demander ce qu'il en était et le messager d'Allah lui confirma en disant </a:t>
            </a:r>
            <a:r>
              <a:rPr lang="fr-FR" b="1" dirty="0" smtClean="0"/>
              <a:t>"</a:t>
            </a:r>
            <a:r>
              <a:rPr lang="fr-FR" b="1" i="1" dirty="0" smtClean="0"/>
              <a:t>Salmane t'a dit vrai</a:t>
            </a:r>
            <a:r>
              <a:rPr lang="fr-FR" b="1" dirty="0" smtClean="0"/>
              <a:t>!"</a:t>
            </a:r>
            <a:r>
              <a:rPr lang="fr-FR" dirty="0" smtClean="0"/>
              <a:t>.</a:t>
            </a:r>
          </a:p>
          <a:p>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être mesuré et modéré dans sa jalousie</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La jalousie dans un couple est indispensable mais elle ne doit pas être excessive. Le prophète (sw) a dit </a:t>
            </a:r>
            <a:r>
              <a:rPr lang="fr-FR" b="1" dirty="0" smtClean="0"/>
              <a:t>"</a:t>
            </a:r>
            <a:r>
              <a:rPr lang="fr-FR" b="1" i="1" dirty="0" smtClean="0"/>
              <a:t>il y a une jalousie qu'Allah déteste et il y en a une qu'Allah aime, la bonne jalousie c'est celle qui concerne ce qui est douteux et la mauvaise c'est celle qui est sans raison"</a:t>
            </a:r>
            <a:r>
              <a:rPr lang="fr-FR" dirty="0" smtClean="0"/>
              <a:t> </a:t>
            </a:r>
            <a:endParaRPr lang="ar-SA" dirty="0" smtClean="0"/>
          </a:p>
          <a:p>
            <a:pPr algn="just"/>
            <a:r>
              <a:rPr lang="fr-FR" dirty="0" smtClean="0"/>
              <a:t>c'est-à-dire que s'il y a des signes qui montrent dans le comportement du conjoint, qu'il peut y avoir quelque chose d'anormal à ce moment la jalousie est louable, mais si elle intervient sans aucune raison apparente alors cette jalousie est blâmable et mauvaise.</a:t>
            </a: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Attention à la colère</a:t>
            </a:r>
            <a:endParaRPr lang="fr-FR" dirty="0"/>
          </a:p>
        </p:txBody>
      </p:sp>
      <p:sp>
        <p:nvSpPr>
          <p:cNvPr id="3" name="Espace réservé du contenu 2"/>
          <p:cNvSpPr>
            <a:spLocks noGrp="1"/>
          </p:cNvSpPr>
          <p:nvPr>
            <p:ph idx="1"/>
          </p:nvPr>
        </p:nvSpPr>
        <p:spPr/>
        <p:txBody>
          <a:bodyPr>
            <a:normAutofit/>
          </a:bodyPr>
          <a:lstStyle/>
          <a:p>
            <a:pPr algn="just"/>
            <a:r>
              <a:rPr lang="fr-FR" dirty="0" smtClean="0"/>
              <a:t>La colère est une chose qui rend la vie conjugale encore plus difficile et apporte plus de problèmes. </a:t>
            </a:r>
          </a:p>
          <a:p>
            <a:pPr algn="just"/>
            <a:r>
              <a:rPr lang="fr-FR" dirty="0" smtClean="0"/>
              <a:t>Le mari comme l'épouse est capable de s'énerver, et la plupart du temps pour des raisons ne méritant pas une telle attitude. </a:t>
            </a:r>
          </a:p>
          <a:p>
            <a:pPr algn="just"/>
            <a:r>
              <a:rPr lang="fr-FR" dirty="0" smtClean="0"/>
              <a:t>La colère ne résout rien mais complique davantage les choses. </a:t>
            </a:r>
          </a:p>
          <a:p>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564904"/>
            <a:ext cx="7128792" cy="1143000"/>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fr-FR" u="sng" dirty="0"/>
              <a:t>D</a:t>
            </a:r>
            <a:r>
              <a:rPr lang="fr-FR" u="sng" dirty="0" smtClean="0"/>
              <a:t>es droits et des devoirs pour les époux et les épouses</a:t>
            </a:r>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10000"/>
          </a:bodyPr>
          <a:lstStyle/>
          <a:p>
            <a:pPr algn="just"/>
            <a:r>
              <a:rPr lang="fr-FR" dirty="0" smtClean="0"/>
              <a:t>L’islam a défini des droits et des devoirs pour l’homme et la femme en fonction des spécificités de chacun.</a:t>
            </a:r>
          </a:p>
          <a:p>
            <a:pPr algn="just"/>
            <a:r>
              <a:rPr lang="fr-FR" dirty="0" smtClean="0"/>
              <a:t>Il y a des devoirs qui incombent au mari et des devoirs qui incombent à la femme et des devoirs qui sont communs aux deux. </a:t>
            </a:r>
          </a:p>
          <a:p>
            <a:pPr algn="just"/>
            <a:r>
              <a:rPr lang="fr-FR" dirty="0" smtClean="0"/>
              <a:t>Le mari et la femme sont sur le même pied d’égalité, ils ont chacun des devoirs l’un envers l’autre.</a:t>
            </a:r>
          </a:p>
          <a:p>
            <a:pPr algn="just"/>
            <a:r>
              <a:rPr lang="fr-FR" dirty="0" smtClean="0"/>
              <a:t>Pour que l’on puisse vivre en paix dans un couple il faut que chacun s’active et agisse pour remplir ses devoirs envers l’autre. La cause des problèmes qui existent dans les couples et dans les familles aujourd’hui c’est que chacun réclame des droits mais personne ne s’acquitte de ses devoirs.</a:t>
            </a:r>
          </a:p>
          <a:p>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Il y a des devoirs qui incombent au mari</a:t>
            </a:r>
          </a:p>
          <a:p>
            <a:pPr algn="just"/>
            <a:r>
              <a:rPr lang="fr-FR" dirty="0" smtClean="0"/>
              <a:t>Et des devoirs qui incombent à la femme </a:t>
            </a:r>
          </a:p>
          <a:p>
            <a:pPr algn="just"/>
            <a:r>
              <a:rPr lang="fr-FR" dirty="0"/>
              <a:t>E</a:t>
            </a:r>
            <a:r>
              <a:rPr lang="fr-FR" dirty="0" smtClean="0"/>
              <a:t>t des devoirs qui sont communs aux deux. </a:t>
            </a:r>
          </a:p>
          <a:p>
            <a:pPr algn="just"/>
            <a:r>
              <a:rPr lang="fr-FR" dirty="0" smtClean="0"/>
              <a:t>Le mari et la femme sont sur le même pied d’égalité, ils ont chacun des devoirs l’un envers l’autre.</a:t>
            </a:r>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Chacun fait un effort</a:t>
            </a:r>
            <a:endParaRPr lang="fr-FR" dirty="0"/>
          </a:p>
        </p:txBody>
      </p:sp>
      <p:sp>
        <p:nvSpPr>
          <p:cNvPr id="3" name="Espace réservé du contenu 2"/>
          <p:cNvSpPr>
            <a:spLocks noGrp="1"/>
          </p:cNvSpPr>
          <p:nvPr>
            <p:ph idx="1"/>
          </p:nvPr>
        </p:nvSpPr>
        <p:spPr>
          <a:xfrm>
            <a:off x="323528" y="1988840"/>
            <a:ext cx="8229600" cy="4525963"/>
          </a:xfrm>
        </p:spPr>
        <p:txBody>
          <a:bodyPr>
            <a:normAutofit/>
          </a:bodyPr>
          <a:lstStyle/>
          <a:p>
            <a:pPr algn="just"/>
            <a:r>
              <a:rPr lang="fr-FR" dirty="0" smtClean="0"/>
              <a:t>Que chacun fasse son maximum pour amener toutes les causes et tous les moyens pour amener le bonheur et la joie dans la maison et d’éloigner tout ce qui peut amener la tristesse ou le désaccord à la maison.</a:t>
            </a:r>
          </a:p>
          <a:p>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2) Entraidez-vous dans le bien et la piété </a:t>
            </a:r>
            <a:br>
              <a:rPr lang="fr-FR" dirty="0" smtClean="0"/>
            </a:br>
            <a:endParaRPr lang="fr-FR" dirty="0"/>
          </a:p>
        </p:txBody>
      </p:sp>
      <p:sp>
        <p:nvSpPr>
          <p:cNvPr id="3" name="Espace réservé du contenu 2"/>
          <p:cNvSpPr>
            <a:spLocks noGrp="1"/>
          </p:cNvSpPr>
          <p:nvPr>
            <p:ph idx="1"/>
          </p:nvPr>
        </p:nvSpPr>
        <p:spPr/>
        <p:txBody>
          <a:bodyPr/>
          <a:lstStyle/>
          <a:p>
            <a:pPr algn="just"/>
            <a:r>
              <a:rPr lang="fr-FR" dirty="0" smtClean="0"/>
              <a:t>La vie conjugale ne se fera qu'avec un partage des responsabilités. Certains savants ont dit </a:t>
            </a:r>
            <a:r>
              <a:rPr lang="fr-FR" i="1" dirty="0" smtClean="0"/>
              <a:t>"l'homme est la tête du foyer, quant à la femme elle est son cœur et l'un ne peut aller sans l'autre</a:t>
            </a:r>
            <a:r>
              <a:rPr lang="fr-FR" dirty="0" smtClean="0"/>
              <a:t>".</a:t>
            </a:r>
          </a:p>
          <a:p>
            <a:pPr algn="just"/>
            <a:r>
              <a:rPr lang="fr-FR" dirty="0" smtClean="0"/>
              <a:t>Et chacun rappel à l’autre.. Le conseiller..</a:t>
            </a:r>
          </a:p>
          <a:p>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lgn="just"/>
            <a:r>
              <a:rPr lang="fr-FR" dirty="0" smtClean="0"/>
              <a:t>Le mari doit aider son épouse dans les affaires de la maison :						 </a:t>
            </a:r>
            <a:br>
              <a:rPr lang="fr-FR" dirty="0" smtClean="0"/>
            </a:br>
            <a:r>
              <a:rPr lang="fr-FR" dirty="0" smtClean="0"/>
              <a:t>" Le Prophète, , était, chez lui, au service de sa famille, raconte son épouse Aïcha. Puis, lorsque venait l'heure de la prière, il sortait l'accomplir. " (rapporté par Boukhari). </a:t>
            </a:r>
          </a:p>
          <a:p>
            <a:pPr algn="just"/>
            <a:r>
              <a:rPr lang="fr-FR" dirty="0" smtClean="0"/>
              <a:t>Djaber ibn Abdallah, ayant invité le Prophète à manger chez lui, aida sa femme à préparer le repas (rapporté par Boukhari).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p:spPr>
        <p:txBody>
          <a:bodyPr>
            <a:normAutofit fontScale="90000"/>
          </a:bodyPr>
          <a:lstStyle/>
          <a:p>
            <a:r>
              <a:rPr lang="fr-FR" dirty="0" smtClean="0"/>
              <a:t>1- Considérer le mariage en priorité comme un acte d'adoration.</a:t>
            </a:r>
            <a:endParaRPr lang="fr-FR" dirty="0"/>
          </a:p>
        </p:txBody>
      </p:sp>
      <p:sp>
        <p:nvSpPr>
          <p:cNvPr id="3" name="Espace réservé du contenu 2"/>
          <p:cNvSpPr>
            <a:spLocks noGrp="1"/>
          </p:cNvSpPr>
          <p:nvPr>
            <p:ph idx="1"/>
          </p:nvPr>
        </p:nvSpPr>
        <p:spPr>
          <a:xfrm>
            <a:off x="457200" y="1785926"/>
            <a:ext cx="8229600" cy="4643470"/>
          </a:xfrm>
        </p:spPr>
        <p:txBody>
          <a:bodyPr>
            <a:normAutofit fontScale="85000" lnSpcReduction="20000"/>
          </a:bodyPr>
          <a:lstStyle/>
          <a:p>
            <a:pPr algn="just" rtl="1"/>
            <a:r>
              <a:rPr lang="ar-DZ" dirty="0" smtClean="0"/>
              <a:t>الزواج عبادة.. عن أنس رضي الله عنه أن رسول الله صلى الله عليه وسلم قال: إذا تزوج العبد فقد استكمل نصف الدين فليتق الله في النصف الباقي. </a:t>
            </a:r>
            <a:r>
              <a:rPr lang="ar-DZ" dirty="0" err="1" smtClean="0"/>
              <a:t>البيهقي</a:t>
            </a:r>
            <a:r>
              <a:rPr lang="ar-DZ" dirty="0" smtClean="0"/>
              <a:t>. حسنه الألباني في صحيح الترغيب والترهيب.</a:t>
            </a:r>
          </a:p>
          <a:p>
            <a:pPr algn="just"/>
            <a:r>
              <a:rPr lang="fr-FR" dirty="0" smtClean="0"/>
              <a:t>L’adoration englobe toutes les bonnes actions ou les bonnes œuvres accomplis dans le but d’avoir l’agrément d’Allah : « Dis : "En vérité, ma Salât, mes actes de dévotion, ma vie et ma mort appartiennent à Allah, Seigneur de l'univers. » Al-an’ame [les bestiaux] 162. </a:t>
            </a:r>
          </a:p>
          <a:p>
            <a:pPr algn="just"/>
            <a:r>
              <a:rPr lang="fr-FR" dirty="0" smtClean="0"/>
              <a:t>Le prophète (sw) a dit "</a:t>
            </a:r>
            <a:r>
              <a:rPr lang="fr-FR" i="1" dirty="0" smtClean="0"/>
              <a:t>quand l'individu se marie c'est qu'il a complété la moitié de sa religion, qu'il craigne donc Allah dans l'autre moitié</a:t>
            </a:r>
            <a:r>
              <a:rPr lang="fr-FR" dirty="0" smtClean="0"/>
              <a:t>". </a:t>
            </a: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0" u="sng" dirty="0" smtClean="0"/>
              <a:t>Le chef de famille n'est pas un dictateur</a:t>
            </a:r>
            <a:endParaRPr lang="fr-FR" dirty="0"/>
          </a:p>
        </p:txBody>
      </p:sp>
      <p:sp>
        <p:nvSpPr>
          <p:cNvPr id="3" name="Espace réservé du contenu 2"/>
          <p:cNvSpPr>
            <a:spLocks noGrp="1"/>
          </p:cNvSpPr>
          <p:nvPr>
            <p:ph idx="1"/>
          </p:nvPr>
        </p:nvSpPr>
        <p:spPr>
          <a:xfrm>
            <a:off x="457200" y="1600200"/>
            <a:ext cx="8229600" cy="4781128"/>
          </a:xfrm>
        </p:spPr>
        <p:txBody>
          <a:bodyPr>
            <a:normAutofit/>
          </a:bodyPr>
          <a:lstStyle/>
          <a:p>
            <a:pPr algn="just"/>
            <a:r>
              <a:rPr lang="fr-FR" b="0" dirty="0" smtClean="0"/>
              <a:t> </a:t>
            </a:r>
            <a:r>
              <a:rPr lang="fr-FR" dirty="0"/>
              <a:t>L</a:t>
            </a:r>
            <a:r>
              <a:rPr lang="fr-FR" b="0" dirty="0" smtClean="0"/>
              <a:t>e mari doit consulter, </a:t>
            </a:r>
            <a:r>
              <a:rPr lang="fr-FR" b="0" i="1" dirty="0" smtClean="0"/>
              <a:t>Choura</a:t>
            </a:r>
            <a:r>
              <a:rPr lang="fr-FR" b="0" dirty="0" smtClean="0"/>
              <a:t>, son épouse autant que possible :</a:t>
            </a:r>
            <a:r>
              <a:rPr lang="fr-FR" b="1" dirty="0" smtClean="0"/>
              <a:t/>
            </a:r>
            <a:br>
              <a:rPr lang="fr-FR" b="1" dirty="0" smtClean="0"/>
            </a:br>
            <a:r>
              <a:rPr lang="fr-FR" dirty="0" smtClean="0"/>
              <a:t>Le Prophète, , ayant demandé à un </a:t>
            </a:r>
            <a:r>
              <a:rPr lang="fr-FR" i="1" dirty="0" smtClean="0"/>
              <a:t>Ansarite</a:t>
            </a:r>
            <a:r>
              <a:rPr lang="fr-FR" dirty="0"/>
              <a:t> </a:t>
            </a:r>
            <a:r>
              <a:rPr lang="fr-FR" dirty="0" smtClean="0"/>
              <a:t>la main de sa fille pour un Compagnon (</a:t>
            </a:r>
            <a:r>
              <a:rPr lang="fr-FR" i="1" dirty="0" smtClean="0"/>
              <a:t>Djoulaïbib)</a:t>
            </a:r>
            <a:r>
              <a:rPr lang="fr-FR" dirty="0" smtClean="0"/>
              <a:t>, celui-ci lui a dit : </a:t>
            </a:r>
            <a:r>
              <a:rPr lang="fr-FR" i="1" dirty="0" smtClean="0"/>
              <a:t>"Je vais consulter sa mère."</a:t>
            </a:r>
            <a:r>
              <a:rPr lang="fr-FR" dirty="0" smtClean="0"/>
              <a:t> </a:t>
            </a:r>
            <a:r>
              <a:rPr lang="fr-FR" i="1" dirty="0" smtClean="0"/>
              <a:t>"Très bien"</a:t>
            </a:r>
            <a:r>
              <a:rPr lang="fr-FR" dirty="0" smtClean="0"/>
              <a:t>, lui a dit le Prophète . (rapporté par Ibn Hibbane).</a:t>
            </a:r>
          </a:p>
          <a:p>
            <a:pPr algn="just" rtl="1"/>
            <a:r>
              <a:rPr lang="ar-EG" dirty="0"/>
              <a:t>يارسول الله إنتظر حتى أستأمر أمها !!</a:t>
            </a:r>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5">
              <a:lumMod val="20000"/>
              <a:lumOff val="80000"/>
            </a:schemeClr>
          </a:solidFill>
        </p:spPr>
        <p:txBody>
          <a:bodyPr>
            <a:normAutofit/>
          </a:bodyPr>
          <a:lstStyle/>
          <a:p>
            <a:r>
              <a:rPr lang="fr-FR" b="1" dirty="0" smtClean="0"/>
              <a:t>être sincère dans la vie conjugale</a:t>
            </a:r>
            <a:r>
              <a:rPr lang="fr-FR" dirty="0" smtClean="0"/>
              <a:t>.</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En effet si le mariage est une adoration, il faut alors être sincère dans cette pratique comme on doit l'être dans tous nos actes d'adoration. </a:t>
            </a:r>
          </a:p>
          <a:p>
            <a:pPr algn="just"/>
            <a:r>
              <a:rPr lang="fr-FR" dirty="0" smtClean="0"/>
              <a:t>Etre sincère ici veut dire remplir ses devoirs et obligations de la vie conjugale; et se comporter avec (sidk) avec sa femme (son mari)</a:t>
            </a:r>
          </a:p>
          <a:p>
            <a:pPr algn="just"/>
            <a:r>
              <a:rPr lang="fr-FR" dirty="0" smtClean="0"/>
              <a:t>Est on est récompensé pour cela puisque comme nous l'avons dit c'est un acte d'adoration. </a:t>
            </a:r>
          </a:p>
          <a:p>
            <a:pPr algn="just"/>
            <a:r>
              <a:rPr lang="fr-FR" dirty="0" smtClean="0"/>
              <a:t>Celui qui ne remplit pas son rôle, il ne sera pas sincère.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20000"/>
              <a:lumOff val="80000"/>
            </a:schemeClr>
          </a:solidFill>
        </p:spPr>
        <p:txBody>
          <a:bodyPr/>
          <a:lstStyle/>
          <a:p>
            <a:r>
              <a:rPr lang="ar-DZ" dirty="0" smtClean="0"/>
              <a:t>2- </a:t>
            </a:r>
            <a:r>
              <a:rPr lang="ar-SA" dirty="0" smtClean="0"/>
              <a:t>أكثر من الدعاء</a:t>
            </a:r>
            <a:endParaRPr lang="fr-FR" dirty="0"/>
          </a:p>
        </p:txBody>
      </p:sp>
      <p:sp>
        <p:nvSpPr>
          <p:cNvPr id="3" name="Espace réservé du contenu 2"/>
          <p:cNvSpPr>
            <a:spLocks noGrp="1"/>
          </p:cNvSpPr>
          <p:nvPr>
            <p:ph idx="1"/>
          </p:nvPr>
        </p:nvSpPr>
        <p:spPr/>
        <p:txBody>
          <a:bodyPr>
            <a:normAutofit fontScale="70000" lnSpcReduction="20000"/>
          </a:bodyPr>
          <a:lstStyle/>
          <a:p>
            <a:endParaRPr lang="ar-SA" dirty="0" smtClean="0"/>
          </a:p>
          <a:p>
            <a:pPr algn="r" rtl="1"/>
            <a:r>
              <a:rPr lang="ar-SA" dirty="0" smtClean="0"/>
              <a:t>لا تنسى الدعاء</a:t>
            </a:r>
            <a:r>
              <a:rPr lang="ar-DZ" dirty="0" smtClean="0"/>
              <a:t>. لا يُنجي حذرٌ من قدَر، والدّعاء ينفع ممَّا نزل وممَّا لم ينزل. عن ثوبان رضي الله عنه قال رسول الله صلى الله عليه </a:t>
            </a:r>
            <a:r>
              <a:rPr lang="ar-DZ" dirty="0" err="1" smtClean="0"/>
              <a:t>و</a:t>
            </a:r>
            <a:r>
              <a:rPr lang="ar-DZ" dirty="0" smtClean="0"/>
              <a:t> سلم : لا يرد القدر إلا الدعاء ولا يزيد في العمر إلا البر. </a:t>
            </a:r>
          </a:p>
          <a:p>
            <a:pPr algn="r" rtl="1"/>
            <a:r>
              <a:rPr lang="ar-DZ" dirty="0" smtClean="0"/>
              <a:t>خذ بالأسباب لتقوية العلاقة الزوجية ولكن لا تنسى </a:t>
            </a:r>
            <a:r>
              <a:rPr lang="ar-DZ" dirty="0" err="1" smtClean="0"/>
              <a:t>ان</a:t>
            </a:r>
            <a:r>
              <a:rPr lang="ar-DZ" dirty="0" smtClean="0"/>
              <a:t> الله تعالى هو الذي يؤلف بين القلوب[لو </a:t>
            </a:r>
            <a:r>
              <a:rPr lang="ar-DZ" dirty="0" err="1" smtClean="0"/>
              <a:t>انفقت</a:t>
            </a:r>
            <a:r>
              <a:rPr lang="ar-DZ" dirty="0" smtClean="0"/>
              <a:t> ما في الأرض جميعا ما ألفت بين قلوبهم ولكن الله ألف بينهم إنه عزيز حكيم].</a:t>
            </a:r>
            <a:endParaRPr lang="fr-FR" dirty="0" smtClean="0"/>
          </a:p>
          <a:p>
            <a:pPr algn="r" rtl="1"/>
            <a:endParaRPr lang="ar-SA" dirty="0" smtClean="0"/>
          </a:p>
          <a:p>
            <a:pPr algn="just"/>
            <a:r>
              <a:rPr lang="fr-FR" dirty="0" smtClean="0"/>
              <a:t>Il ne faut pas négliger les invocations car elles contribuent énormément à renforcer et consolider le couple et la famille. D'après </a:t>
            </a:r>
            <a:r>
              <a:rPr lang="fr-FR" dirty="0" err="1" smtClean="0"/>
              <a:t>Thawban</a:t>
            </a:r>
            <a:r>
              <a:rPr lang="fr-FR" dirty="0" smtClean="0"/>
              <a:t> (qu'Allah l'agrée), le Prophète (que la prière d'Allah et son salut soient sur lui) a dit: « Ne repousse le destin que l'invocation et ne rajoute dans le terme de vie que le bon comportement avec les parents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قاعدة مهمة</a:t>
            </a:r>
            <a:endParaRPr lang="fr-FR" dirty="0"/>
          </a:p>
        </p:txBody>
      </p:sp>
      <p:sp>
        <p:nvSpPr>
          <p:cNvPr id="3" name="Espace réservé du contenu 2"/>
          <p:cNvSpPr>
            <a:spLocks noGrp="1"/>
          </p:cNvSpPr>
          <p:nvPr>
            <p:ph idx="1"/>
          </p:nvPr>
        </p:nvSpPr>
        <p:spPr>
          <a:xfrm>
            <a:off x="395536" y="2060848"/>
            <a:ext cx="8229600" cy="4525963"/>
          </a:xfrm>
        </p:spPr>
        <p:txBody>
          <a:bodyPr/>
          <a:lstStyle/>
          <a:p>
            <a:pPr algn="just" rtl="1"/>
            <a:r>
              <a:rPr lang="ar-SA" dirty="0" smtClean="0"/>
              <a:t>صلا ما</a:t>
            </a:r>
            <a:r>
              <a:rPr lang="fr-FR" dirty="0" smtClean="0"/>
              <a:t> </a:t>
            </a:r>
            <a:r>
              <a:rPr lang="ar-SA" dirty="0" smtClean="0"/>
              <a:t>بينكما وبين الله يصل الله بينكما</a:t>
            </a:r>
            <a:endParaRPr lang="fr-FR" dirty="0" smtClean="0"/>
          </a:p>
          <a:p>
            <a:pPr algn="r" rtl="1"/>
            <a:r>
              <a:rPr lang="ar-SA" dirty="0" smtClean="0"/>
              <a:t>خذ بالأسباب لتقوية العلاقة الزوجية ولكن لا تنسى ان الله تعالى هو الذي يؤلف بين القلوب</a:t>
            </a:r>
            <a:r>
              <a:rPr lang="fr-FR" dirty="0" smtClean="0"/>
              <a:t/>
            </a:r>
            <a:br>
              <a:rPr lang="fr-FR" dirty="0" smtClean="0"/>
            </a:br>
            <a:r>
              <a:rPr lang="ar-SA" dirty="0" smtClean="0"/>
              <a:t>[لو انفقت ما في الارض جميعا ما ألفت بين قلوبهم ولكن الله ألف بينهم إنه عزيز حكيم</a:t>
            </a:r>
            <a:r>
              <a:rPr lang="fr-FR" dirty="0" smtClean="0"/>
              <a:t>  </a:t>
            </a:r>
            <a:r>
              <a:rPr lang="ar-SA" dirty="0" smtClean="0"/>
              <a: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5368</Words>
  <Application>Microsoft Office PowerPoint</Application>
  <PresentationFormat>Affichage à l'écran (4:3)</PresentationFormat>
  <Paragraphs>225</Paragraphs>
  <Slides>60</Slides>
  <Notes>1</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Thème Office</vt:lpstr>
      <vt:lpstr>قواعد في العلاقة الزوجية</vt:lpstr>
      <vt:lpstr>Le mariage fait partie de la voie de notre Prophète Mohammed</vt:lpstr>
      <vt:lpstr>الميثاق الغليظ</vt:lpstr>
      <vt:lpstr>لم ير للمتحابين مثل النكاح</vt:lpstr>
      <vt:lpstr>ثَلاثَةٌ حَقٌّ عَلَى اللَّهِ عَوْنُهُمْ</vt:lpstr>
      <vt:lpstr>1- Considérer le mariage en priorité comme un acte d'adoration.</vt:lpstr>
      <vt:lpstr>être sincère dans la vie conjugale.</vt:lpstr>
      <vt:lpstr>2- أكثر من الدعاء</vt:lpstr>
      <vt:lpstr>قاعدة مهمة</vt:lpstr>
      <vt:lpstr>4-Une union fondée sur l’amour et l’affection</vt:lpstr>
      <vt:lpstr>Diapositive 11</vt:lpstr>
      <vt:lpstr>L’exemple de Aïcha </vt:lpstr>
      <vt:lpstr>Diapositive 13</vt:lpstr>
      <vt:lpstr>Diapositive 14</vt:lpstr>
      <vt:lpstr>Diapositive 15</vt:lpstr>
      <vt:lpstr>5- La fidélité (la loyauté) الوفاء  </vt:lpstr>
      <vt:lpstr>Diapositive 17</vt:lpstr>
      <vt:lpstr>La fidélité du Prophète envers son épouse Khadîja</vt:lpstr>
      <vt:lpstr>زينب رضي الله عنها</vt:lpstr>
      <vt:lpstr>L’exemple de Zayneb</vt:lpstr>
      <vt:lpstr>وفاء أمُّ حكيم</vt:lpstr>
      <vt:lpstr>6- Le respect</vt:lpstr>
      <vt:lpstr>7- Le bon comportement</vt:lpstr>
      <vt:lpstr>Patience et sagesse</vt:lpstr>
      <vt:lpstr>Diapositive 25</vt:lpstr>
      <vt:lpstr>Très important</vt:lpstr>
      <vt:lpstr>Les meilleurs croyants</vt:lpstr>
      <vt:lpstr>8- La confiance </vt:lpstr>
      <vt:lpstr>9- Garder les secrets</vt:lpstr>
      <vt:lpstr>Pour les hommes</vt:lpstr>
      <vt:lpstr>Diapositive 31</vt:lpstr>
      <vt:lpstr>Pour les femmes</vt:lpstr>
      <vt:lpstr>الوسائل العشر لدوام المودة</vt:lpstr>
      <vt:lpstr>أولاً: تعود على استخدام العبارات الإيجابية</vt:lpstr>
      <vt:lpstr>Ecoute ce hadith</vt:lpstr>
      <vt:lpstr>Diapositive 36</vt:lpstr>
      <vt:lpstr>ثانياً: التصرفات الصغيرة المعبرة</vt:lpstr>
      <vt:lpstr>Une course entre le prophète et Aïcha</vt:lpstr>
      <vt:lpstr>ثالثاً: تخصيص وقت للحديث بين الزوجين.</vt:lpstr>
      <vt:lpstr>رابعا: تهادوا تحابوا</vt:lpstr>
      <vt:lpstr>خامسا:  إشاعة روح التسامح والتغافل عن السلبيات</vt:lpstr>
      <vt:lpstr>سادسا: التفاهم حول القضايا المشتركة </vt:lpstr>
      <vt:lpstr>سابعا: التجديد</vt:lpstr>
      <vt:lpstr>ثامنا: حماية العلاقة من المؤثرات السلبية</vt:lpstr>
      <vt:lpstr>تاسعا: تأمين المساعدة المعنوية عند الحاجة إليها </vt:lpstr>
      <vt:lpstr>N’oublions pas</vt:lpstr>
      <vt:lpstr>المصاحبة والتقارب</vt:lpstr>
      <vt:lpstr>Il faut soigner son apparence</vt:lpstr>
      <vt:lpstr>مثال من السنة</vt:lpstr>
      <vt:lpstr>Diapositive 50</vt:lpstr>
      <vt:lpstr>Donne à chacun son droit</vt:lpstr>
      <vt:lpstr>être mesuré et modéré dans sa jalousie</vt:lpstr>
      <vt:lpstr>Attention à la colère</vt:lpstr>
      <vt:lpstr>Des droits et des devoirs pour les époux et les épouses</vt:lpstr>
      <vt:lpstr>Diapositive 55</vt:lpstr>
      <vt:lpstr>Diapositive 56</vt:lpstr>
      <vt:lpstr>1- Chacun fait un effort</vt:lpstr>
      <vt:lpstr> 2) Entraidez-vous dans le bien et la piété  </vt:lpstr>
      <vt:lpstr>Diapositive 59</vt:lpstr>
      <vt:lpstr>Le chef de famille n'est pas un dictateur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Connexion</dc:creator>
  <cp:lastModifiedBy>salem12</cp:lastModifiedBy>
  <cp:revision>59</cp:revision>
  <dcterms:created xsi:type="dcterms:W3CDTF">2013-02-15T20:56:53Z</dcterms:created>
  <dcterms:modified xsi:type="dcterms:W3CDTF">2018-07-22T12:29:55Z</dcterms:modified>
</cp:coreProperties>
</file>