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69"/>
  </p:notesMasterIdLst>
  <p:sldIdLst>
    <p:sldId id="272" r:id="rId2"/>
    <p:sldId id="341" r:id="rId3"/>
    <p:sldId id="342" r:id="rId4"/>
    <p:sldId id="343" r:id="rId5"/>
    <p:sldId id="344" r:id="rId6"/>
    <p:sldId id="345" r:id="rId7"/>
    <p:sldId id="346" r:id="rId8"/>
    <p:sldId id="347" r:id="rId9"/>
    <p:sldId id="284" r:id="rId10"/>
    <p:sldId id="273" r:id="rId11"/>
    <p:sldId id="287" r:id="rId12"/>
    <p:sldId id="278" r:id="rId13"/>
    <p:sldId id="274" r:id="rId14"/>
    <p:sldId id="348" r:id="rId15"/>
    <p:sldId id="293" r:id="rId16"/>
    <p:sldId id="338" r:id="rId17"/>
    <p:sldId id="257" r:id="rId18"/>
    <p:sldId id="258" r:id="rId19"/>
    <p:sldId id="294" r:id="rId20"/>
    <p:sldId id="259" r:id="rId21"/>
    <p:sldId id="349" r:id="rId22"/>
    <p:sldId id="280" r:id="rId23"/>
    <p:sldId id="275" r:id="rId24"/>
    <p:sldId id="283" r:id="rId25"/>
    <p:sldId id="261" r:id="rId26"/>
    <p:sldId id="350" r:id="rId27"/>
    <p:sldId id="264" r:id="rId28"/>
    <p:sldId id="265" r:id="rId29"/>
    <p:sldId id="266" r:id="rId30"/>
    <p:sldId id="267" r:id="rId31"/>
    <p:sldId id="296" r:id="rId32"/>
    <p:sldId id="268" r:id="rId33"/>
    <p:sldId id="269" r:id="rId34"/>
    <p:sldId id="327" r:id="rId35"/>
    <p:sldId id="270" r:id="rId36"/>
    <p:sldId id="271" r:id="rId37"/>
    <p:sldId id="315" r:id="rId38"/>
    <p:sldId id="297" r:id="rId39"/>
    <p:sldId id="304" r:id="rId40"/>
    <p:sldId id="305" r:id="rId41"/>
    <p:sldId id="306" r:id="rId42"/>
    <p:sldId id="321" r:id="rId43"/>
    <p:sldId id="318" r:id="rId44"/>
    <p:sldId id="325" r:id="rId45"/>
    <p:sldId id="335" r:id="rId46"/>
    <p:sldId id="336" r:id="rId47"/>
    <p:sldId id="298" r:id="rId48"/>
    <p:sldId id="319" r:id="rId49"/>
    <p:sldId id="299" r:id="rId50"/>
    <p:sldId id="300" r:id="rId51"/>
    <p:sldId id="322" r:id="rId52"/>
    <p:sldId id="326" r:id="rId53"/>
    <p:sldId id="329" r:id="rId54"/>
    <p:sldId id="339" r:id="rId55"/>
    <p:sldId id="323" r:id="rId56"/>
    <p:sldId id="328" r:id="rId57"/>
    <p:sldId id="302" r:id="rId58"/>
    <p:sldId id="310" r:id="rId59"/>
    <p:sldId id="311" r:id="rId60"/>
    <p:sldId id="312" r:id="rId61"/>
    <p:sldId id="303" r:id="rId62"/>
    <p:sldId id="330" r:id="rId63"/>
    <p:sldId id="332" r:id="rId64"/>
    <p:sldId id="331" r:id="rId65"/>
    <p:sldId id="320" r:id="rId66"/>
    <p:sldId id="333" r:id="rId67"/>
    <p:sldId id="334" r:id="rId68"/>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26" autoAdjust="0"/>
  </p:normalViewPr>
  <p:slideViewPr>
    <p:cSldViewPr>
      <p:cViewPr varScale="1">
        <p:scale>
          <a:sx n="53" d="100"/>
          <a:sy n="53" d="100"/>
        </p:scale>
        <p:origin x="-994"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dirty="0"/>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dirty="0"/>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dirty="0"/>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515EB79-76D0-4136-BB09-B268D132A8AC}"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Espace réservé de l'image des diapositives 1"/>
          <p:cNvSpPr>
            <a:spLocks noGrp="1" noRot="1" noChangeAspect="1" noTextEdit="1"/>
          </p:cNvSpPr>
          <p:nvPr>
            <p:ph type="sldImg"/>
          </p:nvPr>
        </p:nvSpPr>
        <p:spPr>
          <a:ln/>
        </p:spPr>
      </p:sp>
      <p:sp>
        <p:nvSpPr>
          <p:cNvPr id="74755" name="Espace réservé des commentaires 2"/>
          <p:cNvSpPr>
            <a:spLocks noGrp="1"/>
          </p:cNvSpPr>
          <p:nvPr>
            <p:ph type="body" idx="1"/>
          </p:nvPr>
        </p:nvSpPr>
        <p:spPr>
          <a:noFill/>
          <a:ln/>
        </p:spPr>
        <p:txBody>
          <a:bodyPr/>
          <a:lstStyle/>
          <a:p>
            <a:pPr eaLnBrk="1" hangingPunct="1"/>
            <a:endParaRPr lang="fr-FR" dirty="0" smtClean="0"/>
          </a:p>
        </p:txBody>
      </p:sp>
      <p:sp>
        <p:nvSpPr>
          <p:cNvPr id="74756" name="Espace réservé du numéro de diapositive 3"/>
          <p:cNvSpPr>
            <a:spLocks noGrp="1"/>
          </p:cNvSpPr>
          <p:nvPr>
            <p:ph type="sldNum" sz="quarter" idx="5"/>
          </p:nvPr>
        </p:nvSpPr>
        <p:spPr>
          <a:noFill/>
        </p:spPr>
        <p:txBody>
          <a:bodyPr/>
          <a:lstStyle/>
          <a:p>
            <a:fld id="{6E1E1668-C208-49A6-A80A-AABD37DC7DFD}" type="slidenum">
              <a:rPr lang="fr-FR" smtClean="0"/>
              <a:pPr/>
              <a:t>14</a:t>
            </a:fld>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7CCDC6D-EC1D-4758-972F-62AD23203E6E}" type="slidenum">
              <a:rPr lang="fr-FR" smtClean="0"/>
              <a:pPr/>
              <a:t>18</a:t>
            </a:fld>
            <a:endParaRPr lang="fr-FR" dirty="0"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91970A8F-7221-430F-96B5-F020E99C9565}" type="slidenum">
              <a:rPr lang="fr-FR" smtClean="0"/>
              <a:pPr/>
              <a:t>25</a:t>
            </a:fld>
            <a:endParaRPr lang="fr-FR" dirty="0"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9FE9CDE8-6DD8-42B5-BB05-3F15D5D57363}" type="slidenum">
              <a:rPr lang="fr-FR" smtClean="0"/>
              <a:pPr/>
              <a:t>28</a:t>
            </a:fld>
            <a:endParaRPr lang="fr-FR" dirty="0"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785778B9-7EAE-449D-AC9B-8D3DED39A5BA}" type="slidenum">
              <a:rPr lang="fr-FR" smtClean="0"/>
              <a:pPr/>
              <a:t>66</a:t>
            </a:fld>
            <a:endParaRPr lang="fr-FR" dirty="0"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202577FD-E312-4279-8AF1-9B759831BCFB}" type="slidenum">
              <a:rPr lang="fr-FR" smtClean="0"/>
              <a:pPr/>
              <a:t>67</a:t>
            </a:fld>
            <a:endParaRPr lang="fr-FR" dirty="0"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29"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0"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1"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2"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3"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4"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5"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6"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8"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9"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40"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grpSp>
        <p:sp>
          <p:nvSpPr>
            <p:cNvPr id="9"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10"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11"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dirty="0"/>
            </a:p>
          </p:txBody>
        </p:sp>
        <p:sp>
          <p:nvSpPr>
            <p:cNvPr id="12"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FR" dirty="0"/>
            </a:p>
          </p:txBody>
        </p:sp>
        <p:sp>
          <p:nvSpPr>
            <p:cNvPr id="13"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FR" dirty="0"/>
            </a:p>
          </p:txBody>
        </p:sp>
        <p:sp>
          <p:nvSpPr>
            <p:cNvPr id="14"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dirty="0"/>
            </a:p>
          </p:txBody>
        </p:sp>
        <p:sp>
          <p:nvSpPr>
            <p:cNvPr id="15"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FR" dirty="0"/>
            </a:p>
          </p:txBody>
        </p:sp>
        <p:sp>
          <p:nvSpPr>
            <p:cNvPr id="16"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FR" dirty="0"/>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FR" dirty="0"/>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FR" dirty="0"/>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FR" dirty="0"/>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FR" dirty="0"/>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FR" dirty="0"/>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FR" dirty="0"/>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FR" dirty="0"/>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FR" dirty="0"/>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FR" dirty="0"/>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FR" dirty="0"/>
            </a:p>
          </p:txBody>
        </p:sp>
      </p:grpSp>
      <p:sp>
        <p:nvSpPr>
          <p:cNvPr id="38951"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fr-FR"/>
              <a:t>Cliquez pour modifier le style du titre</a:t>
            </a:r>
          </a:p>
        </p:txBody>
      </p:sp>
      <p:sp>
        <p:nvSpPr>
          <p:cNvPr id="38952"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41" name="Rectangle 41"/>
          <p:cNvSpPr>
            <a:spLocks noGrp="1" noChangeArrowheads="1"/>
          </p:cNvSpPr>
          <p:nvPr>
            <p:ph type="dt" sz="quarter" idx="10"/>
          </p:nvPr>
        </p:nvSpPr>
        <p:spPr/>
        <p:txBody>
          <a:bodyPr/>
          <a:lstStyle>
            <a:lvl1pPr>
              <a:defRPr/>
            </a:lvl1pPr>
          </a:lstStyle>
          <a:p>
            <a:pPr>
              <a:defRPr/>
            </a:pPr>
            <a:endParaRPr lang="fr-FR" dirty="0"/>
          </a:p>
        </p:txBody>
      </p:sp>
      <p:sp>
        <p:nvSpPr>
          <p:cNvPr id="42" name="Rectangle 42"/>
          <p:cNvSpPr>
            <a:spLocks noGrp="1" noChangeArrowheads="1"/>
          </p:cNvSpPr>
          <p:nvPr>
            <p:ph type="ftr" sz="quarter" idx="11"/>
          </p:nvPr>
        </p:nvSpPr>
        <p:spPr/>
        <p:txBody>
          <a:bodyPr/>
          <a:lstStyle>
            <a:lvl1pPr>
              <a:defRPr/>
            </a:lvl1pPr>
          </a:lstStyle>
          <a:p>
            <a:pPr>
              <a:defRPr/>
            </a:pPr>
            <a:endParaRPr lang="fr-FR" dirty="0"/>
          </a:p>
        </p:txBody>
      </p:sp>
      <p:sp>
        <p:nvSpPr>
          <p:cNvPr id="43" name="Rectangle 43"/>
          <p:cNvSpPr>
            <a:spLocks noGrp="1" noChangeArrowheads="1"/>
          </p:cNvSpPr>
          <p:nvPr>
            <p:ph type="sldNum" sz="quarter" idx="12"/>
          </p:nvPr>
        </p:nvSpPr>
        <p:spPr/>
        <p:txBody>
          <a:bodyPr/>
          <a:lstStyle>
            <a:lvl1pPr>
              <a:defRPr/>
            </a:lvl1pPr>
          </a:lstStyle>
          <a:p>
            <a:pPr>
              <a:defRPr/>
            </a:pPr>
            <a:fld id="{2935B05E-61F6-48C2-94BB-4457A94616DA}"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0"/>
          <p:cNvSpPr>
            <a:spLocks noGrp="1" noChangeArrowheads="1"/>
          </p:cNvSpPr>
          <p:nvPr>
            <p:ph type="dt" sz="half" idx="10"/>
          </p:nvPr>
        </p:nvSpPr>
        <p:spPr>
          <a:ln/>
        </p:spPr>
        <p:txBody>
          <a:bodyPr/>
          <a:lstStyle>
            <a:lvl1pPr>
              <a:defRPr/>
            </a:lvl1pPr>
          </a:lstStyle>
          <a:p>
            <a:pPr>
              <a:defRPr/>
            </a:pPr>
            <a:endParaRPr lang="fr-FR"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42"/>
          <p:cNvSpPr>
            <a:spLocks noGrp="1" noChangeArrowheads="1"/>
          </p:cNvSpPr>
          <p:nvPr>
            <p:ph type="sldNum" sz="quarter" idx="12"/>
          </p:nvPr>
        </p:nvSpPr>
        <p:spPr>
          <a:ln/>
        </p:spPr>
        <p:txBody>
          <a:bodyPr/>
          <a:lstStyle>
            <a:lvl1pPr>
              <a:defRPr/>
            </a:lvl1pPr>
          </a:lstStyle>
          <a:p>
            <a:pPr>
              <a:defRPr/>
            </a:pPr>
            <a:fld id="{A04BB21C-9A53-464A-A4DA-C86F296743B1}"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7813"/>
            <a:ext cx="2057400" cy="5853112"/>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7813"/>
            <a:ext cx="6019800" cy="5853112"/>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0"/>
          <p:cNvSpPr>
            <a:spLocks noGrp="1" noChangeArrowheads="1"/>
          </p:cNvSpPr>
          <p:nvPr>
            <p:ph type="dt" sz="half" idx="10"/>
          </p:nvPr>
        </p:nvSpPr>
        <p:spPr>
          <a:ln/>
        </p:spPr>
        <p:txBody>
          <a:bodyPr/>
          <a:lstStyle>
            <a:lvl1pPr>
              <a:defRPr/>
            </a:lvl1pPr>
          </a:lstStyle>
          <a:p>
            <a:pPr>
              <a:defRPr/>
            </a:pPr>
            <a:endParaRPr lang="fr-FR"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42"/>
          <p:cNvSpPr>
            <a:spLocks noGrp="1" noChangeArrowheads="1"/>
          </p:cNvSpPr>
          <p:nvPr>
            <p:ph type="sldNum" sz="quarter" idx="12"/>
          </p:nvPr>
        </p:nvSpPr>
        <p:spPr>
          <a:ln/>
        </p:spPr>
        <p:txBody>
          <a:bodyPr/>
          <a:lstStyle>
            <a:lvl1pPr>
              <a:defRPr/>
            </a:lvl1pPr>
          </a:lstStyle>
          <a:p>
            <a:pPr>
              <a:defRPr/>
            </a:pPr>
            <a:fld id="{0DF2F0EC-2CFF-4CA1-87BD-FBAB1DE45ECF}"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0"/>
          <p:cNvSpPr>
            <a:spLocks noGrp="1" noChangeArrowheads="1"/>
          </p:cNvSpPr>
          <p:nvPr>
            <p:ph type="dt" sz="half" idx="10"/>
          </p:nvPr>
        </p:nvSpPr>
        <p:spPr>
          <a:ln/>
        </p:spPr>
        <p:txBody>
          <a:bodyPr/>
          <a:lstStyle>
            <a:lvl1pPr>
              <a:defRPr/>
            </a:lvl1pPr>
          </a:lstStyle>
          <a:p>
            <a:pPr>
              <a:defRPr/>
            </a:pPr>
            <a:endParaRPr lang="fr-FR"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42"/>
          <p:cNvSpPr>
            <a:spLocks noGrp="1" noChangeArrowheads="1"/>
          </p:cNvSpPr>
          <p:nvPr>
            <p:ph type="sldNum" sz="quarter" idx="12"/>
          </p:nvPr>
        </p:nvSpPr>
        <p:spPr>
          <a:ln/>
        </p:spPr>
        <p:txBody>
          <a:bodyPr/>
          <a:lstStyle>
            <a:lvl1pPr>
              <a:defRPr/>
            </a:lvl1pPr>
          </a:lstStyle>
          <a:p>
            <a:pPr>
              <a:defRPr/>
            </a:pPr>
            <a:fld id="{3FCD4D57-1E7A-4746-BF95-8202C2008AFA}"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0"/>
          <p:cNvSpPr>
            <a:spLocks noGrp="1" noChangeArrowheads="1"/>
          </p:cNvSpPr>
          <p:nvPr>
            <p:ph type="dt" sz="half" idx="10"/>
          </p:nvPr>
        </p:nvSpPr>
        <p:spPr>
          <a:ln/>
        </p:spPr>
        <p:txBody>
          <a:bodyPr/>
          <a:lstStyle>
            <a:lvl1pPr>
              <a:defRPr/>
            </a:lvl1pPr>
          </a:lstStyle>
          <a:p>
            <a:pPr>
              <a:defRPr/>
            </a:pPr>
            <a:endParaRPr lang="fr-FR" dirty="0"/>
          </a:p>
        </p:txBody>
      </p:sp>
      <p:sp>
        <p:nvSpPr>
          <p:cNvPr id="5"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6" name="Rectangle 42"/>
          <p:cNvSpPr>
            <a:spLocks noGrp="1" noChangeArrowheads="1"/>
          </p:cNvSpPr>
          <p:nvPr>
            <p:ph type="sldNum" sz="quarter" idx="12"/>
          </p:nvPr>
        </p:nvSpPr>
        <p:spPr>
          <a:ln/>
        </p:spPr>
        <p:txBody>
          <a:bodyPr/>
          <a:lstStyle>
            <a:lvl1pPr>
              <a:defRPr/>
            </a:lvl1pPr>
          </a:lstStyle>
          <a:p>
            <a:pPr>
              <a:defRPr/>
            </a:pPr>
            <a:fld id="{650CF8B1-3998-4794-80C0-A96E59C68995}"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0"/>
          <p:cNvSpPr>
            <a:spLocks noGrp="1" noChangeArrowheads="1"/>
          </p:cNvSpPr>
          <p:nvPr>
            <p:ph type="dt" sz="half" idx="10"/>
          </p:nvPr>
        </p:nvSpPr>
        <p:spPr>
          <a:ln/>
        </p:spPr>
        <p:txBody>
          <a:bodyPr/>
          <a:lstStyle>
            <a:lvl1pPr>
              <a:defRPr/>
            </a:lvl1pPr>
          </a:lstStyle>
          <a:p>
            <a:pPr>
              <a:defRPr/>
            </a:pPr>
            <a:endParaRPr lang="fr-FR"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42"/>
          <p:cNvSpPr>
            <a:spLocks noGrp="1" noChangeArrowheads="1"/>
          </p:cNvSpPr>
          <p:nvPr>
            <p:ph type="sldNum" sz="quarter" idx="12"/>
          </p:nvPr>
        </p:nvSpPr>
        <p:spPr>
          <a:ln/>
        </p:spPr>
        <p:txBody>
          <a:bodyPr/>
          <a:lstStyle>
            <a:lvl1pPr>
              <a:defRPr/>
            </a:lvl1pPr>
          </a:lstStyle>
          <a:p>
            <a:pPr>
              <a:defRPr/>
            </a:pPr>
            <a:fld id="{B1B86F9A-2D7E-4B49-92BF-C967FE725B95}"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0"/>
          <p:cNvSpPr>
            <a:spLocks noGrp="1" noChangeArrowheads="1"/>
          </p:cNvSpPr>
          <p:nvPr>
            <p:ph type="dt" sz="half" idx="10"/>
          </p:nvPr>
        </p:nvSpPr>
        <p:spPr>
          <a:ln/>
        </p:spPr>
        <p:txBody>
          <a:bodyPr/>
          <a:lstStyle>
            <a:lvl1pPr>
              <a:defRPr/>
            </a:lvl1pPr>
          </a:lstStyle>
          <a:p>
            <a:pPr>
              <a:defRPr/>
            </a:pPr>
            <a:endParaRPr lang="fr-FR" dirty="0"/>
          </a:p>
        </p:txBody>
      </p:sp>
      <p:sp>
        <p:nvSpPr>
          <p:cNvPr id="8"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9" name="Rectangle 42"/>
          <p:cNvSpPr>
            <a:spLocks noGrp="1" noChangeArrowheads="1"/>
          </p:cNvSpPr>
          <p:nvPr>
            <p:ph type="sldNum" sz="quarter" idx="12"/>
          </p:nvPr>
        </p:nvSpPr>
        <p:spPr>
          <a:ln/>
        </p:spPr>
        <p:txBody>
          <a:bodyPr/>
          <a:lstStyle>
            <a:lvl1pPr>
              <a:defRPr/>
            </a:lvl1pPr>
          </a:lstStyle>
          <a:p>
            <a:pPr>
              <a:defRPr/>
            </a:pPr>
            <a:fld id="{A19951E3-79B2-4F5A-940A-CFCAC7991B38}"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0"/>
          <p:cNvSpPr>
            <a:spLocks noGrp="1" noChangeArrowheads="1"/>
          </p:cNvSpPr>
          <p:nvPr>
            <p:ph type="dt" sz="half" idx="10"/>
          </p:nvPr>
        </p:nvSpPr>
        <p:spPr>
          <a:ln/>
        </p:spPr>
        <p:txBody>
          <a:bodyPr/>
          <a:lstStyle>
            <a:lvl1pPr>
              <a:defRPr/>
            </a:lvl1pPr>
          </a:lstStyle>
          <a:p>
            <a:pPr>
              <a:defRPr/>
            </a:pPr>
            <a:endParaRPr lang="fr-FR" dirty="0"/>
          </a:p>
        </p:txBody>
      </p:sp>
      <p:sp>
        <p:nvSpPr>
          <p:cNvPr id="4"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5" name="Rectangle 42"/>
          <p:cNvSpPr>
            <a:spLocks noGrp="1" noChangeArrowheads="1"/>
          </p:cNvSpPr>
          <p:nvPr>
            <p:ph type="sldNum" sz="quarter" idx="12"/>
          </p:nvPr>
        </p:nvSpPr>
        <p:spPr>
          <a:ln/>
        </p:spPr>
        <p:txBody>
          <a:bodyPr/>
          <a:lstStyle>
            <a:lvl1pPr>
              <a:defRPr/>
            </a:lvl1pPr>
          </a:lstStyle>
          <a:p>
            <a:pPr>
              <a:defRPr/>
            </a:pPr>
            <a:fld id="{11CB9170-065B-4A6F-B915-04425B2DA3BF}"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fr-FR" dirty="0"/>
          </a:p>
        </p:txBody>
      </p:sp>
      <p:sp>
        <p:nvSpPr>
          <p:cNvPr id="3"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4" name="Rectangle 42"/>
          <p:cNvSpPr>
            <a:spLocks noGrp="1" noChangeArrowheads="1"/>
          </p:cNvSpPr>
          <p:nvPr>
            <p:ph type="sldNum" sz="quarter" idx="12"/>
          </p:nvPr>
        </p:nvSpPr>
        <p:spPr>
          <a:ln/>
        </p:spPr>
        <p:txBody>
          <a:bodyPr/>
          <a:lstStyle>
            <a:lvl1pPr>
              <a:defRPr/>
            </a:lvl1pPr>
          </a:lstStyle>
          <a:p>
            <a:pPr>
              <a:defRPr/>
            </a:pPr>
            <a:fld id="{F48D8318-49BB-407C-B602-163B5D2D382C}"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0"/>
          <p:cNvSpPr>
            <a:spLocks noGrp="1" noChangeArrowheads="1"/>
          </p:cNvSpPr>
          <p:nvPr>
            <p:ph type="dt" sz="half" idx="10"/>
          </p:nvPr>
        </p:nvSpPr>
        <p:spPr>
          <a:ln/>
        </p:spPr>
        <p:txBody>
          <a:bodyPr/>
          <a:lstStyle>
            <a:lvl1pPr>
              <a:defRPr/>
            </a:lvl1pPr>
          </a:lstStyle>
          <a:p>
            <a:pPr>
              <a:defRPr/>
            </a:pPr>
            <a:endParaRPr lang="fr-FR"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42"/>
          <p:cNvSpPr>
            <a:spLocks noGrp="1" noChangeArrowheads="1"/>
          </p:cNvSpPr>
          <p:nvPr>
            <p:ph type="sldNum" sz="quarter" idx="12"/>
          </p:nvPr>
        </p:nvSpPr>
        <p:spPr>
          <a:ln/>
        </p:spPr>
        <p:txBody>
          <a:bodyPr/>
          <a:lstStyle>
            <a:lvl1pPr>
              <a:defRPr/>
            </a:lvl1pPr>
          </a:lstStyle>
          <a:p>
            <a:pPr>
              <a:defRPr/>
            </a:pPr>
            <a:fld id="{656FF457-6455-4681-B577-E37B84CB4155}"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0"/>
          <p:cNvSpPr>
            <a:spLocks noGrp="1" noChangeArrowheads="1"/>
          </p:cNvSpPr>
          <p:nvPr>
            <p:ph type="dt" sz="half" idx="10"/>
          </p:nvPr>
        </p:nvSpPr>
        <p:spPr>
          <a:ln/>
        </p:spPr>
        <p:txBody>
          <a:bodyPr/>
          <a:lstStyle>
            <a:lvl1pPr>
              <a:defRPr/>
            </a:lvl1pPr>
          </a:lstStyle>
          <a:p>
            <a:pPr>
              <a:defRPr/>
            </a:pPr>
            <a:endParaRPr lang="fr-FR" dirty="0"/>
          </a:p>
        </p:txBody>
      </p:sp>
      <p:sp>
        <p:nvSpPr>
          <p:cNvPr id="6" name="Rectangle 41"/>
          <p:cNvSpPr>
            <a:spLocks noGrp="1" noChangeArrowheads="1"/>
          </p:cNvSpPr>
          <p:nvPr>
            <p:ph type="ftr" sz="quarter" idx="11"/>
          </p:nvPr>
        </p:nvSpPr>
        <p:spPr>
          <a:ln/>
        </p:spPr>
        <p:txBody>
          <a:bodyPr/>
          <a:lstStyle>
            <a:lvl1pPr>
              <a:defRPr/>
            </a:lvl1pPr>
          </a:lstStyle>
          <a:p>
            <a:pPr>
              <a:defRPr/>
            </a:pPr>
            <a:endParaRPr lang="fr-FR" dirty="0"/>
          </a:p>
        </p:txBody>
      </p:sp>
      <p:sp>
        <p:nvSpPr>
          <p:cNvPr id="7" name="Rectangle 42"/>
          <p:cNvSpPr>
            <a:spLocks noGrp="1" noChangeArrowheads="1"/>
          </p:cNvSpPr>
          <p:nvPr>
            <p:ph type="sldNum" sz="quarter" idx="12"/>
          </p:nvPr>
        </p:nvSpPr>
        <p:spPr>
          <a:ln/>
        </p:spPr>
        <p:txBody>
          <a:bodyPr/>
          <a:lstStyle>
            <a:lvl1pPr>
              <a:defRPr/>
            </a:lvl1pPr>
          </a:lstStyle>
          <a:p>
            <a:pPr>
              <a:defRPr/>
            </a:pPr>
            <a:fld id="{D97747D1-B5EA-4971-A8EE-404B8A6ED11F}"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3789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3789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3789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grpSp>
          <p:nvGrpSpPr>
            <p:cNvPr id="1035" name="Group 6"/>
            <p:cNvGrpSpPr>
              <a:grpSpLocks/>
            </p:cNvGrpSpPr>
            <p:nvPr/>
          </p:nvGrpSpPr>
          <p:grpSpPr bwMode="auto">
            <a:xfrm>
              <a:off x="288" y="0"/>
              <a:ext cx="5098" cy="4316"/>
              <a:chOff x="288" y="0"/>
              <a:chExt cx="5098" cy="4316"/>
            </a:xfrm>
          </p:grpSpPr>
          <p:sp>
            <p:nvSpPr>
              <p:cNvPr id="3789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89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89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89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89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sp>
            <p:nvSpPr>
              <p:cNvPr id="3790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fr-FR" dirty="0"/>
              </a:p>
            </p:txBody>
          </p:sp>
        </p:grpSp>
        <p:sp>
          <p:nvSpPr>
            <p:cNvPr id="3790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3790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fr-FR" dirty="0"/>
            </a:p>
          </p:txBody>
        </p:sp>
        <p:sp>
          <p:nvSpPr>
            <p:cNvPr id="3791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dirty="0"/>
            </a:p>
          </p:txBody>
        </p:sp>
        <p:sp>
          <p:nvSpPr>
            <p:cNvPr id="3791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fr-FR" dirty="0"/>
            </a:p>
          </p:txBody>
        </p:sp>
        <p:sp>
          <p:nvSpPr>
            <p:cNvPr id="3791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fr-FR" dirty="0"/>
            </a:p>
          </p:txBody>
        </p:sp>
        <p:sp>
          <p:nvSpPr>
            <p:cNvPr id="3791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fr-FR" dirty="0"/>
            </a:p>
          </p:txBody>
        </p:sp>
        <p:sp>
          <p:nvSpPr>
            <p:cNvPr id="3791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fr-FR" dirty="0"/>
            </a:p>
          </p:txBody>
        </p:sp>
        <p:sp>
          <p:nvSpPr>
            <p:cNvPr id="3791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fr-FR" dirty="0"/>
            </a:p>
          </p:txBody>
        </p:sp>
        <p:sp>
          <p:nvSpPr>
            <p:cNvPr id="3791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fr-FR" dirty="0"/>
            </a:p>
          </p:txBody>
        </p:sp>
        <p:sp>
          <p:nvSpPr>
            <p:cNvPr id="3791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fr-FR" dirty="0"/>
            </a:p>
          </p:txBody>
        </p:sp>
        <p:sp>
          <p:nvSpPr>
            <p:cNvPr id="3791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fr-FR" dirty="0"/>
            </a:p>
          </p:txBody>
        </p:sp>
        <p:grpSp>
          <p:nvGrpSpPr>
            <p:cNvPr id="1047" name="Group 31"/>
            <p:cNvGrpSpPr>
              <a:grpSpLocks/>
            </p:cNvGrpSpPr>
            <p:nvPr/>
          </p:nvGrpSpPr>
          <p:grpSpPr bwMode="auto">
            <a:xfrm>
              <a:off x="1" y="392"/>
              <a:ext cx="5758" cy="1571"/>
              <a:chOff x="1" y="392"/>
              <a:chExt cx="5758" cy="1571"/>
            </a:xfrm>
          </p:grpSpPr>
          <p:sp>
            <p:nvSpPr>
              <p:cNvPr id="3792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fr-FR" dirty="0"/>
              </a:p>
            </p:txBody>
          </p:sp>
          <p:sp>
            <p:nvSpPr>
              <p:cNvPr id="3792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fr-FR" dirty="0"/>
              </a:p>
            </p:txBody>
          </p:sp>
          <p:sp>
            <p:nvSpPr>
              <p:cNvPr id="3792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fr-FR" dirty="0"/>
              </a:p>
            </p:txBody>
          </p:sp>
          <p:sp>
            <p:nvSpPr>
              <p:cNvPr id="3792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fr-FR" dirty="0"/>
              </a:p>
            </p:txBody>
          </p:sp>
          <p:sp>
            <p:nvSpPr>
              <p:cNvPr id="3792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fr-FR" dirty="0"/>
              </a:p>
            </p:txBody>
          </p:sp>
        </p:grpSp>
        <p:sp>
          <p:nvSpPr>
            <p:cNvPr id="3792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fr-FR" dirty="0"/>
            </a:p>
          </p:txBody>
        </p:sp>
        <p:sp>
          <p:nvSpPr>
            <p:cNvPr id="3792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fr-FR" dirty="0"/>
            </a:p>
          </p:txBody>
        </p:sp>
      </p:grpSp>
      <p:sp>
        <p:nvSpPr>
          <p:cNvPr id="37927"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fr-FR" smtClean="0"/>
              <a:t>Cliquez pour modifier le style du titre</a:t>
            </a:r>
          </a:p>
        </p:txBody>
      </p:sp>
      <p:sp>
        <p:nvSpPr>
          <p:cNvPr id="37928"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pPr>
              <a:defRPr/>
            </a:pPr>
            <a:endParaRPr lang="fr-FR" dirty="0"/>
          </a:p>
        </p:txBody>
      </p:sp>
      <p:sp>
        <p:nvSpPr>
          <p:cNvPr id="37929"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pPr>
              <a:defRPr/>
            </a:pPr>
            <a:endParaRPr lang="fr-FR" dirty="0"/>
          </a:p>
        </p:txBody>
      </p:sp>
      <p:sp>
        <p:nvSpPr>
          <p:cNvPr id="37930"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pPr>
              <a:defRPr/>
            </a:pPr>
            <a:fld id="{4858DB39-8850-4922-B814-6284C9619839}" type="slidenum">
              <a:rPr lang="fr-FR"/>
              <a:pPr>
                <a:defRPr/>
              </a:pPr>
              <a:t>‹N°›</a:t>
            </a:fld>
            <a:endParaRPr lang="fr-FR" dirty="0"/>
          </a:p>
        </p:txBody>
      </p:sp>
      <p:sp>
        <p:nvSpPr>
          <p:cNvPr id="3793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dk2" tx1="lt1" bg2="dk1" tx2="lt2" accent1="accent1" accent2="accent2" accent3="accent3" accent4="accent4" accent5="accent5" accent6="accent6" hlink="hlink" folHlink="folHlink"/>
  <p:sldLayoutIdLst>
    <p:sldLayoutId id="2147483750"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ctrTitle"/>
          </p:nvPr>
        </p:nvSpPr>
        <p:spPr>
          <a:xfrm>
            <a:off x="755650" y="1268413"/>
            <a:ext cx="7772400" cy="3097212"/>
          </a:xfrm>
        </p:spPr>
        <p:txBody>
          <a:bodyPr/>
          <a:lstStyle/>
          <a:p>
            <a:pPr eaLnBrk="1" hangingPunct="1">
              <a:defRPr/>
            </a:pPr>
            <a:r>
              <a:rPr lang="ar-EG" dirty="0" smtClean="0"/>
              <a:t>مكانة الأخلاق في الإسلام</a:t>
            </a:r>
            <a:r>
              <a:rPr lang="fr-FR" dirty="0" smtClean="0"/>
              <a:t/>
            </a:r>
            <a:br>
              <a:rPr lang="fr-FR" dirty="0" smtClean="0"/>
            </a:br>
            <a:r>
              <a:rPr lang="fr-FR" dirty="0" smtClean="0"/>
              <a:t>L’importance du comportement en Islam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ar-SA" dirty="0" smtClean="0"/>
              <a:t>ثناء الله على نبيه</a:t>
            </a:r>
            <a:endParaRPr lang="fr-FR" dirty="0" smtClean="0"/>
          </a:p>
        </p:txBody>
      </p:sp>
      <p:sp>
        <p:nvSpPr>
          <p:cNvPr id="40963" name="Rectangle 3"/>
          <p:cNvSpPr>
            <a:spLocks noGrp="1" noChangeArrowheads="1"/>
          </p:cNvSpPr>
          <p:nvPr>
            <p:ph type="body" idx="1"/>
          </p:nvPr>
        </p:nvSpPr>
        <p:spPr/>
        <p:txBody>
          <a:bodyPr/>
          <a:lstStyle/>
          <a:p>
            <a:pPr algn="r" rtl="1" eaLnBrk="1" hangingPunct="1">
              <a:defRPr/>
            </a:pPr>
            <a:r>
              <a:rPr lang="ar-SA" b="1" dirty="0" smtClean="0"/>
              <a:t>﴿ وَإِنَّكَ لَعَلَى خُلُقٍ عَظِيمٍ ﴾ [القلم:4 ] </a:t>
            </a:r>
            <a:br>
              <a:rPr lang="ar-SA" b="1" dirty="0" smtClean="0"/>
            </a:br>
            <a:endParaRPr lang="ar-SA" b="1" dirty="0" smtClean="0"/>
          </a:p>
          <a:p>
            <a:pPr algn="just" eaLnBrk="1" hangingPunct="1">
              <a:defRPr/>
            </a:pPr>
            <a:r>
              <a:rPr lang="fr-FR" b="1" dirty="0" smtClean="0"/>
              <a:t>"Tu es, certes, pétri de très nobles qualités " 					</a:t>
            </a:r>
            <a:r>
              <a:rPr lang="fr-FR" dirty="0" smtClean="0"/>
              <a:t> </a:t>
            </a:r>
            <a:br>
              <a:rPr lang="fr-FR" dirty="0" smtClean="0"/>
            </a:br>
            <a:r>
              <a:rPr lang="fr-FR" dirty="0" smtClean="0"/>
              <a:t>(Coran, Sourate 68 - La Plume, verset 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defRPr/>
            </a:pPr>
            <a:r>
              <a:rPr lang="ar-SA" dirty="0" smtClean="0"/>
              <a:t>كان خلقه القرآن</a:t>
            </a:r>
            <a:endParaRPr lang="fr-FR" dirty="0" smtClean="0"/>
          </a:p>
        </p:txBody>
      </p:sp>
      <p:sp>
        <p:nvSpPr>
          <p:cNvPr id="55299" name="Rectangle 3"/>
          <p:cNvSpPr>
            <a:spLocks noGrp="1" noChangeArrowheads="1"/>
          </p:cNvSpPr>
          <p:nvPr>
            <p:ph type="body" idx="1"/>
          </p:nvPr>
        </p:nvSpPr>
        <p:spPr/>
        <p:txBody>
          <a:bodyPr>
            <a:normAutofit fontScale="70000" lnSpcReduction="20000"/>
          </a:bodyPr>
          <a:lstStyle/>
          <a:p>
            <a:pPr algn="just" rtl="1" eaLnBrk="1" hangingPunct="1">
              <a:defRPr/>
            </a:pPr>
            <a:r>
              <a:rPr lang="ar-SA" sz="4800" dirty="0" smtClean="0">
                <a:latin typeface="Traditional Arabic" pitchFamily="18" charset="-78"/>
                <a:cs typeface="Traditional Arabic" pitchFamily="18" charset="-78"/>
              </a:rPr>
              <a:t>روى البخاري ومسلم في صحيحيهما :</a:t>
            </a:r>
            <a:r>
              <a:rPr lang="fr-FR" sz="4800" dirty="0" smtClean="0">
                <a:latin typeface="Traditional Arabic" pitchFamily="18" charset="-78"/>
                <a:cs typeface="Traditional Arabic" pitchFamily="18" charset="-78"/>
              </a:rPr>
              <a:t> </a:t>
            </a:r>
            <a:r>
              <a:rPr lang="ar-SA" sz="4800" dirty="0" smtClean="0">
                <a:latin typeface="Traditional Arabic" pitchFamily="18" charset="-78"/>
                <a:cs typeface="Traditional Arabic" pitchFamily="18" charset="-78"/>
              </a:rPr>
              <a:t>(أن هشام بن حكيم سأل عائشة رضي الله عنها عن خلق رسول الله – صلى الله عليه وسلم – فقالت كان خلقه القرآن)</a:t>
            </a:r>
            <a:r>
              <a:rPr lang="fr-FR" sz="4800" dirty="0" smtClean="0">
                <a:latin typeface="Traditional Arabic" pitchFamily="18" charset="-78"/>
                <a:cs typeface="Traditional Arabic" pitchFamily="18" charset="-78"/>
              </a:rPr>
              <a:t>	</a:t>
            </a:r>
          </a:p>
          <a:p>
            <a:pPr algn="just" eaLnBrk="1" hangingPunct="1">
              <a:defRPr/>
            </a:pPr>
            <a:r>
              <a:rPr lang="fr-FR" sz="4800" dirty="0" smtClean="0">
                <a:latin typeface="Traditional Arabic" pitchFamily="18" charset="-78"/>
                <a:cs typeface="Traditional Arabic" pitchFamily="18" charset="-78"/>
              </a:rPr>
              <a:t>Le messager d’Allah était le plus pieux des hommes comme le confirme la parole de la mère des croyantes </a:t>
            </a:r>
            <a:r>
              <a:rPr lang="fr-FR" sz="4800" dirty="0" smtClean="0">
                <a:latin typeface="Traditional Arabic" pitchFamily="18" charset="-78"/>
                <a:cs typeface="Traditional Arabic" pitchFamily="18" charset="-78"/>
              </a:rPr>
              <a:t>Aîcha</a:t>
            </a:r>
            <a:r>
              <a:rPr lang="fr-FR" sz="4800" dirty="0" smtClean="0">
                <a:latin typeface="Traditional Arabic" pitchFamily="18" charset="-78"/>
                <a:cs typeface="Traditional Arabic" pitchFamily="18" charset="-78"/>
              </a:rPr>
              <a:t> la véridique fille du véridique, lorsqu’elle fut interrogée sur le comportement de son époux le messager d’Allah: «Son comportement était le coran » </a:t>
            </a:r>
            <a:r>
              <a:rPr lang="ar-SA" dirty="0" smtClean="0"/>
              <a:t/>
            </a:r>
            <a:br>
              <a:rPr lang="ar-SA" dirty="0" smtClean="0"/>
            </a:br>
            <a:endParaRPr lang="fr-F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fr-FR" dirty="0" smtClean="0"/>
              <a:t>Le plus noble des hommes </a:t>
            </a:r>
          </a:p>
        </p:txBody>
      </p:sp>
      <p:sp>
        <p:nvSpPr>
          <p:cNvPr id="46083" name="Rectangle 3"/>
          <p:cNvSpPr>
            <a:spLocks noGrp="1" noChangeArrowheads="1"/>
          </p:cNvSpPr>
          <p:nvPr>
            <p:ph type="body" idx="1"/>
          </p:nvPr>
        </p:nvSpPr>
        <p:spPr/>
        <p:txBody>
          <a:bodyPr/>
          <a:lstStyle/>
          <a:p>
            <a:pPr algn="r" rtl="1" eaLnBrk="1" hangingPunct="1">
              <a:lnSpc>
                <a:spcPct val="90000"/>
              </a:lnSpc>
              <a:defRPr/>
            </a:pPr>
            <a:r>
              <a:rPr lang="ar-SA" dirty="0" smtClean="0"/>
              <a:t>عن أنس بن مالك قال: {كان رسول الله صلى الله عليه وسلم أحسن الناس خلقا</a:t>
            </a:r>
            <a:r>
              <a:rPr lang="fr-FR" dirty="0" smtClean="0"/>
              <a:t> </a:t>
            </a:r>
            <a:r>
              <a:rPr lang="ar-SA" dirty="0" smtClean="0"/>
              <a:t>} البخاري ومسلم</a:t>
            </a:r>
            <a:r>
              <a:rPr lang="fr-FR" dirty="0" smtClean="0"/>
              <a:t/>
            </a:r>
            <a:br>
              <a:rPr lang="fr-FR" dirty="0" smtClean="0"/>
            </a:br>
            <a:r>
              <a:rPr lang="fr-FR" dirty="0" smtClean="0"/>
              <a:t>  </a:t>
            </a:r>
            <a:endParaRPr lang="ar-SA" dirty="0" smtClean="0"/>
          </a:p>
          <a:p>
            <a:pPr algn="just" eaLnBrk="1" hangingPunct="1">
              <a:lnSpc>
                <a:spcPct val="90000"/>
              </a:lnSpc>
              <a:defRPr/>
            </a:pPr>
            <a:r>
              <a:rPr lang="fr-FR" sz="3600" dirty="0" smtClean="0">
                <a:latin typeface="+mj-lt"/>
              </a:rPr>
              <a:t>Anas Ibn Malik en décrivant le comportement du prophète a dit :  </a:t>
            </a:r>
            <a:r>
              <a:rPr lang="ar-SA" sz="3600" dirty="0" smtClean="0">
                <a:latin typeface="+mj-lt"/>
              </a:rPr>
              <a:t>   </a:t>
            </a:r>
            <a:r>
              <a:rPr lang="fr-FR" sz="3600" dirty="0" smtClean="0">
                <a:latin typeface="+mj-lt"/>
              </a:rPr>
              <a:t>  «</a:t>
            </a:r>
            <a:r>
              <a:rPr lang="fr-FR" sz="3600" b="1" dirty="0" smtClean="0">
                <a:latin typeface="+mj-lt"/>
              </a:rPr>
              <a:t>Le Messager d’Allah jouissait parmi les hommes de la plus haute moralité</a:t>
            </a:r>
            <a:r>
              <a:rPr lang="fr-FR" sz="2800" dirty="0" smtClean="0">
                <a:latin typeface="+mj-lt"/>
              </a:rPr>
              <a:t>»</a:t>
            </a:r>
            <a:r>
              <a:rPr lang="ar-SA" sz="2800" dirty="0" smtClean="0">
                <a:latin typeface="+mj-lt"/>
              </a:rPr>
              <a:t>   </a:t>
            </a:r>
            <a:r>
              <a:rPr lang="fr-FR" sz="2800" dirty="0" smtClean="0">
                <a:latin typeface="+mj-lt"/>
              </a:rPr>
              <a:t>[</a:t>
            </a:r>
            <a:r>
              <a:rPr lang="fr-FR" sz="2000" i="1" dirty="0" smtClean="0">
                <a:latin typeface="+mj-lt"/>
              </a:rPr>
              <a:t>Rapporté Par Boukhari et Mouslim</a:t>
            </a:r>
            <a:r>
              <a:rPr lang="fr-FR" sz="2000" dirty="0" smtClean="0">
                <a:latin typeface="+mj-lt"/>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ar-SA" i="1" dirty="0" smtClean="0"/>
              <a:t>إنما بعثت لأتمم صالح الأخلاق</a:t>
            </a:r>
            <a:endParaRPr lang="fr-FR" i="1" dirty="0" smtClean="0"/>
          </a:p>
        </p:txBody>
      </p:sp>
      <p:sp>
        <p:nvSpPr>
          <p:cNvPr id="41987" name="Rectangle 3"/>
          <p:cNvSpPr>
            <a:spLocks noGrp="1" noChangeArrowheads="1"/>
          </p:cNvSpPr>
          <p:nvPr>
            <p:ph type="body" idx="1"/>
          </p:nvPr>
        </p:nvSpPr>
        <p:spPr/>
        <p:txBody>
          <a:bodyPr/>
          <a:lstStyle/>
          <a:p>
            <a:pPr eaLnBrk="1" hangingPunct="1">
              <a:defRPr/>
            </a:pPr>
            <a:endParaRPr lang="ar-SA" i="1" dirty="0" smtClean="0"/>
          </a:p>
          <a:p>
            <a:pPr algn="just" rtl="1" eaLnBrk="1" hangingPunct="1">
              <a:defRPr/>
            </a:pPr>
            <a:r>
              <a:rPr lang="ar-SA" i="1" dirty="0" smtClean="0"/>
              <a:t>قال النبي عليه الصلاة والسلام: ( </a:t>
            </a:r>
            <a:r>
              <a:rPr lang="ar-SA" b="1" i="1" dirty="0" smtClean="0"/>
              <a:t>إنما بعثت لأتمم صالح </a:t>
            </a:r>
            <a:r>
              <a:rPr lang="ar-SA" b="1" i="1" dirty="0" smtClean="0"/>
              <a:t>الأخلاق</a:t>
            </a:r>
            <a:r>
              <a:rPr lang="ar-SA" i="1" dirty="0" smtClean="0"/>
              <a:t>) </a:t>
            </a:r>
            <a:r>
              <a:rPr lang="ar-SA" i="1" dirty="0" smtClean="0"/>
              <a:t>[رواه البخاري في الأدب </a:t>
            </a:r>
            <a:r>
              <a:rPr lang="ar-SA" i="1" dirty="0" smtClean="0"/>
              <a:t>المفرد، </a:t>
            </a:r>
            <a:r>
              <a:rPr lang="ar-SA" i="1" dirty="0" smtClean="0"/>
              <a:t>والحاكم في المستدرك ، والبيهقي في شعب </a:t>
            </a:r>
            <a:r>
              <a:rPr lang="ar-SA" i="1" dirty="0" smtClean="0"/>
              <a:t>الإيمان، </a:t>
            </a:r>
            <a:r>
              <a:rPr lang="ar-SA" i="1" dirty="0" smtClean="0"/>
              <a:t>وصححه الألباني في صحيح الجامع رقم 2345 ]</a:t>
            </a:r>
            <a:r>
              <a:rPr lang="ar-SA" dirty="0" smtClean="0"/>
              <a:t> </a:t>
            </a:r>
            <a:endParaRPr lang="ar-SA" i="1" dirty="0" smtClean="0"/>
          </a:p>
          <a:p>
            <a:pPr eaLnBrk="1" hangingPunct="1">
              <a:defRPr/>
            </a:pPr>
            <a:r>
              <a:rPr lang="fr-FR" i="1" dirty="0" smtClean="0"/>
              <a:t>Je suis envoyé pour parfaire les nobles caractères.</a:t>
            </a:r>
            <a:r>
              <a:rPr lang="fr-FR" dirty="0" smtClean="0"/>
              <a:t>" </a:t>
            </a:r>
            <a:r>
              <a:rPr lang="fr-FR" sz="2800" dirty="0" smtClean="0"/>
              <a:t>(</a:t>
            </a:r>
            <a:r>
              <a:rPr lang="fr-FR" sz="2800" dirty="0" smtClean="0"/>
              <a:t>Boukhari</a:t>
            </a:r>
            <a:r>
              <a:rPr lang="fr-FR" sz="2800" dirty="0" smtClean="0"/>
              <a:t>)</a:t>
            </a:r>
            <a:r>
              <a:rPr lang="fr-FR" dirty="0" smtClean="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ar-SA" dirty="0" smtClean="0"/>
              <a:t>اللهم كما أحسنت خلقي فأحسن خلقي</a:t>
            </a:r>
            <a:endParaRPr lang="fr-FR" dirty="0" smtClean="0"/>
          </a:p>
        </p:txBody>
      </p:sp>
      <p:sp>
        <p:nvSpPr>
          <p:cNvPr id="60419" name="Rectangle 3"/>
          <p:cNvSpPr>
            <a:spLocks noGrp="1" noChangeArrowheads="1"/>
          </p:cNvSpPr>
          <p:nvPr>
            <p:ph type="body" idx="1"/>
          </p:nvPr>
        </p:nvSpPr>
        <p:spPr/>
        <p:txBody>
          <a:bodyPr/>
          <a:lstStyle/>
          <a:p>
            <a:pPr algn="just" rtl="1" eaLnBrk="1" hangingPunct="1">
              <a:defRPr/>
            </a:pPr>
            <a:r>
              <a:rPr lang="ar-SA" dirty="0" smtClean="0"/>
              <a:t>أخرج الإمام أحمد بسند رواته ثقات عن عائشة رضي الله عنها قالت: { كان رسول الله صلى الله عليه وسلم </a:t>
            </a:r>
            <a:r>
              <a:rPr lang="ar-SA" dirty="0" smtClean="0"/>
              <a:t>يقول: </a:t>
            </a:r>
            <a:r>
              <a:rPr lang="ar-SA" dirty="0" smtClean="0"/>
              <a:t>اللهم كما أحسنت خلقي فأحسن </a:t>
            </a:r>
            <a:r>
              <a:rPr lang="ar-SA" dirty="0" smtClean="0"/>
              <a:t>خلقي} </a:t>
            </a:r>
            <a:r>
              <a:rPr lang="ar-SA" dirty="0" smtClean="0"/>
              <a:t>وفي رواية عن ابن مسعود مرفوعا { اللهم أحسنت خلقي فأحسن خلقي}</a:t>
            </a:r>
            <a:endParaRPr lang="fr-FR" dirty="0" smtClean="0"/>
          </a:p>
          <a:p>
            <a:pPr algn="just" eaLnBrk="1" hangingPunct="1">
              <a:defRPr/>
            </a:pPr>
            <a:r>
              <a:rPr lang="fr-FR" sz="3600" dirty="0" smtClean="0">
                <a:latin typeface="+mj-lt"/>
              </a:rPr>
              <a:t>Le prophète invoquait souvent Allah  en lui demandant : "Seigneur, parfais mes manières comme tu as parfait mon apparence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ar-SA" dirty="0" smtClean="0"/>
              <a:t>وَيُزَكِّيهِمْ</a:t>
            </a:r>
            <a:endParaRPr lang="fr-FR" dirty="0" smtClean="0"/>
          </a:p>
        </p:txBody>
      </p:sp>
      <p:sp>
        <p:nvSpPr>
          <p:cNvPr id="61443" name="Rectangle 3"/>
          <p:cNvSpPr>
            <a:spLocks noGrp="1" noChangeArrowheads="1"/>
          </p:cNvSpPr>
          <p:nvPr>
            <p:ph type="body" idx="1"/>
          </p:nvPr>
        </p:nvSpPr>
        <p:spPr>
          <a:xfrm>
            <a:off x="457200" y="1600200"/>
            <a:ext cx="8229600" cy="4853136"/>
          </a:xfrm>
        </p:spPr>
        <p:txBody>
          <a:bodyPr/>
          <a:lstStyle/>
          <a:p>
            <a:pPr algn="just" rtl="1" eaLnBrk="1" hangingPunct="1">
              <a:defRPr/>
            </a:pPr>
            <a:r>
              <a:rPr lang="ar-SA" dirty="0" smtClean="0"/>
              <a:t>قال تعالى في بيان مقاصد بعثته لنبيه: {هُوَ الَّذِي بَعَثَ فِي الأُمِّيِّينَ رَسُولاً مِنْهُمْ يَتْلُو عَلَيْهِمْ آيَاتِهِ وَيُزَكِّيهِمْ وَيُعَلِّمُهُمُ الْكِتَابَ وَالْحِكْمَةَ وَإِنْ كَانُوا مِنْ قَبْلُ لَفِي ضَلالٍ مُبِينٍ} (الجمعة:2)</a:t>
            </a:r>
            <a:endParaRPr lang="fr-FR" dirty="0" smtClean="0"/>
          </a:p>
          <a:p>
            <a:pPr algn="just" eaLnBrk="1" hangingPunct="1">
              <a:defRPr/>
            </a:pPr>
            <a:r>
              <a:rPr lang="ar-SA" sz="2400" dirty="0" smtClean="0">
                <a:latin typeface="+mj-lt"/>
              </a:rPr>
              <a:t>}</a:t>
            </a:r>
            <a:r>
              <a:rPr lang="fr-FR" sz="2400" dirty="0" smtClean="0">
                <a:latin typeface="+mj-lt"/>
              </a:rPr>
              <a:t>C'est Lui qui a envoyé à des gens sans Livre (les Arabes) un Messager des leurs qui leur récite Ses versets, les purifie et leur enseigne le Livre et la Sagesse, bien qu'ils étaient auparavant dans un égarement évident</a:t>
            </a:r>
            <a:r>
              <a:rPr lang="ar-SA" sz="2400" dirty="0" smtClean="0">
                <a:latin typeface="+mj-lt"/>
              </a:rPr>
              <a:t>{</a:t>
            </a:r>
          </a:p>
          <a:p>
            <a:pPr algn="just" rtl="1" eaLnBrk="1" hangingPunct="1">
              <a:defRPr/>
            </a:pPr>
            <a:r>
              <a:rPr lang="ar-SA" dirty="0" smtClean="0"/>
              <a:t> قال ابن كثير رحمه الله تعالى: (يطهرهم من رذائل الأخلاق، ودنس النفوس، وأفعال الجاهلية</a:t>
            </a:r>
            <a:r>
              <a:rPr lang="ar-SA" dirty="0" smtClean="0"/>
              <a:t>}</a:t>
            </a:r>
            <a:r>
              <a:rPr lang="ar-EG" dirty="0" smtClean="0"/>
              <a:t>.</a:t>
            </a:r>
            <a:endParaRPr lang="fr-F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313"/>
            <a:ext cx="8229600" cy="5916612"/>
          </a:xfrm>
        </p:spPr>
        <p:txBody>
          <a:bodyPr/>
          <a:lstStyle/>
          <a:p>
            <a:pPr algn="just">
              <a:defRPr/>
            </a:pPr>
            <a:r>
              <a:rPr lang="fr-FR" dirty="0" smtClean="0">
                <a:latin typeface="+mj-lt"/>
                <a:cs typeface="+mj-cs"/>
              </a:rPr>
              <a:t>Allah dit dans un verset: «Et par l’âme et Celui qui l’a harmonieusement façonnée et lui a alors inspiré son immortalité, de même que sa piété! A réussi, certes, celui qui la purifie. Et est perdu, certes, celui qui la corrompt.» (91:7-10) </a:t>
            </a:r>
            <a:endParaRPr lang="ar-SA" dirty="0" smtClean="0">
              <a:latin typeface="+mj-lt"/>
              <a:cs typeface="+mj-cs"/>
            </a:endParaRPr>
          </a:p>
          <a:p>
            <a:pPr algn="just">
              <a:defRPr/>
            </a:pPr>
            <a:r>
              <a:rPr lang="fr-FR" dirty="0" smtClean="0">
                <a:latin typeface="+mj-lt"/>
                <a:cs typeface="+mj-cs"/>
              </a:rPr>
              <a:t>Ce verset du Coran fait état de la nécessité de purifier et de maintenir propre le nafs en vue de réussir dans cette vie et dans l’au-delà: et ceci est précisément le but du Tazkia. </a:t>
            </a:r>
          </a:p>
          <a:p>
            <a:pPr>
              <a:defRPr/>
            </a:pP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defRPr/>
            </a:pPr>
            <a:r>
              <a:rPr lang="fr-FR" b="1" dirty="0" smtClean="0"/>
              <a:t>La foi la plus parfaite</a:t>
            </a:r>
            <a:br>
              <a:rPr lang="fr-FR" b="1" dirty="0" smtClean="0"/>
            </a:br>
            <a:r>
              <a:rPr lang="ar-SA" dirty="0" smtClean="0"/>
              <a:t>أكمل المؤمنين إيمانا</a:t>
            </a:r>
            <a:endParaRPr lang="fr-FR" dirty="0" smtClean="0"/>
          </a:p>
        </p:txBody>
      </p:sp>
      <p:sp>
        <p:nvSpPr>
          <p:cNvPr id="3075" name="Rectangle 3"/>
          <p:cNvSpPr>
            <a:spLocks noGrp="1" noChangeArrowheads="1"/>
          </p:cNvSpPr>
          <p:nvPr>
            <p:ph type="body" idx="1"/>
          </p:nvPr>
        </p:nvSpPr>
        <p:spPr>
          <a:xfrm>
            <a:off x="457200" y="1916832"/>
            <a:ext cx="8229600" cy="4214093"/>
          </a:xfrm>
        </p:spPr>
        <p:txBody>
          <a:bodyPr>
            <a:normAutofit lnSpcReduction="10000"/>
          </a:bodyPr>
          <a:lstStyle/>
          <a:p>
            <a:pPr algn="r" rtl="1" eaLnBrk="1" hangingPunct="1">
              <a:defRPr/>
            </a:pPr>
            <a:r>
              <a:rPr lang="ar-EG" sz="4000" dirty="0" smtClean="0"/>
              <a:t>قال رسول الله صلى الله عليه وسلم: [ أكمل المؤمنين إيمانا أحسنهم خلقا]</a:t>
            </a:r>
          </a:p>
          <a:p>
            <a:pPr algn="just" eaLnBrk="1" hangingPunct="1">
              <a:buNone/>
              <a:defRPr/>
            </a:pPr>
            <a:r>
              <a:rPr lang="fr-FR" sz="4000" dirty="0" smtClean="0">
                <a:latin typeface="+mj-lt"/>
              </a:rPr>
              <a:t>Abdullah Ibn 'Umar a rapporté que le Messager a dit : « Les croyants ayant la foi la plus parfaite se sont ceux qui possèdent le meilleur caractère. » </a:t>
            </a:r>
            <a:r>
              <a:rPr lang="fr-FR" sz="2000" dirty="0" smtClean="0">
                <a:latin typeface="+mj-lt"/>
              </a:rPr>
              <a:t>[</a:t>
            </a:r>
            <a:r>
              <a:rPr lang="fr-FR" sz="2000" i="1" dirty="0" smtClean="0">
                <a:latin typeface="+mj-lt"/>
              </a:rPr>
              <a:t>Déclaré Hassan </a:t>
            </a:r>
            <a:r>
              <a:rPr lang="fr-FR" sz="2000" i="1" dirty="0" smtClean="0">
                <a:latin typeface="+mj-lt"/>
              </a:rPr>
              <a:t>Sahih</a:t>
            </a:r>
            <a:r>
              <a:rPr lang="fr-FR" sz="2000" i="1" dirty="0" smtClean="0">
                <a:latin typeface="+mj-lt"/>
              </a:rPr>
              <a:t> par Cheikh</a:t>
            </a:r>
            <a:r>
              <a:rPr lang="ar-EG" sz="2000" i="1" dirty="0" smtClean="0">
                <a:latin typeface="+mj-lt"/>
              </a:rPr>
              <a:t> </a:t>
            </a:r>
            <a:r>
              <a:rPr lang="fr-FR" sz="2000" i="1" dirty="0" smtClean="0">
                <a:latin typeface="+mj-lt"/>
              </a:rPr>
              <a:t> Albani</a:t>
            </a:r>
            <a:r>
              <a:rPr lang="ar-EG" sz="2000" i="1" dirty="0" smtClean="0">
                <a:latin typeface="+mj-lt"/>
              </a:rPr>
              <a:t>[</a:t>
            </a:r>
            <a:endParaRPr lang="ar-EG" sz="2000" dirty="0" smtClean="0">
              <a:latin typeface="+mj-lt"/>
            </a:endParaRPr>
          </a:p>
          <a:p>
            <a:pPr algn="r" rtl="1" eaLnBrk="1" hangingPunct="1">
              <a:defRPr/>
            </a:pPr>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
            <a:ext cx="8229600" cy="908720"/>
          </a:xfrm>
        </p:spPr>
        <p:txBody>
          <a:bodyPr/>
          <a:lstStyle/>
          <a:p>
            <a:pPr eaLnBrk="1" hangingPunct="1">
              <a:defRPr/>
            </a:pPr>
            <a:r>
              <a:rPr lang="fr-FR" b="1" dirty="0" smtClean="0"/>
              <a:t>Ecoute ce hadith</a:t>
            </a:r>
          </a:p>
        </p:txBody>
      </p:sp>
      <p:sp>
        <p:nvSpPr>
          <p:cNvPr id="4099" name="Rectangle 3"/>
          <p:cNvSpPr>
            <a:spLocks noGrp="1" noChangeArrowheads="1"/>
          </p:cNvSpPr>
          <p:nvPr>
            <p:ph type="body" idx="1"/>
          </p:nvPr>
        </p:nvSpPr>
        <p:spPr>
          <a:xfrm>
            <a:off x="457200" y="1052513"/>
            <a:ext cx="8229600" cy="5616575"/>
          </a:xfrm>
        </p:spPr>
        <p:txBody>
          <a:bodyPr/>
          <a:lstStyle/>
          <a:p>
            <a:pPr algn="just" rtl="1" eaLnBrk="1" hangingPunct="1">
              <a:defRPr/>
            </a:pPr>
            <a:r>
              <a:rPr lang="ar-SA" sz="3600" dirty="0" smtClean="0"/>
              <a:t>	</a:t>
            </a:r>
            <a:r>
              <a:rPr lang="fr-FR" sz="3600" dirty="0" smtClean="0"/>
              <a:t> </a:t>
            </a:r>
            <a:br>
              <a:rPr lang="fr-FR" sz="3600" dirty="0" smtClean="0"/>
            </a:br>
            <a:r>
              <a:rPr lang="ar-EG" sz="3600" dirty="0" smtClean="0"/>
              <a:t>وقال عليه الصلاة </a:t>
            </a:r>
            <a:r>
              <a:rPr lang="ar-EG" sz="3600" dirty="0" smtClean="0"/>
              <a:t>والسلام: </a:t>
            </a:r>
            <a:r>
              <a:rPr lang="ar-EG" sz="3600" dirty="0" smtClean="0"/>
              <a:t>[إن من أحبكم إلي وأقربكم مني مجلسا يوم القيامة أحاسنكم أ</a:t>
            </a:r>
            <a:r>
              <a:rPr lang="ar-SA" sz="3600" dirty="0" smtClean="0"/>
              <a:t>خ</a:t>
            </a:r>
            <a:r>
              <a:rPr lang="ar-EG" sz="3600" dirty="0" smtClean="0"/>
              <a:t>لاقا</a:t>
            </a:r>
            <a:r>
              <a:rPr lang="ar-EG" sz="3600" dirty="0" smtClean="0"/>
              <a:t>]</a:t>
            </a:r>
            <a:endParaRPr lang="ar-EG" sz="3600" dirty="0" smtClean="0"/>
          </a:p>
          <a:p>
            <a:pPr algn="just" rtl="1" eaLnBrk="1" hangingPunct="1">
              <a:defRPr/>
            </a:pPr>
            <a:endParaRPr lang="fr-FR" sz="2800" dirty="0" smtClean="0"/>
          </a:p>
          <a:p>
            <a:pPr algn="just" eaLnBrk="1" hangingPunct="1">
              <a:defRPr/>
            </a:pPr>
            <a:r>
              <a:rPr lang="fr-FR" sz="2800" dirty="0" smtClean="0"/>
              <a:t>"Ceux parmi vous qui seront les plus proches de moi le Jour de la Résurrection et que j'estime le plus sont ceux qui sont dotés des meilleurs caractères." </a:t>
            </a:r>
            <a:r>
              <a:rPr lang="fr-FR" sz="2400" dirty="0" smtClean="0"/>
              <a:t>[</a:t>
            </a:r>
            <a:r>
              <a:rPr lang="fr-FR" sz="2400" i="1" dirty="0" smtClean="0"/>
              <a:t>Jugé authentique par Cheikh Al Albani. At-timidhi n°2018</a:t>
            </a:r>
            <a:r>
              <a:rPr lang="fr-FR" sz="2400" dirty="0" smtClean="0"/>
              <a:t>] </a:t>
            </a:r>
            <a:endParaRPr lang="fr-FR"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ar-SA" dirty="0" smtClean="0">
                <a:cs typeface="Traditional Arabic" pitchFamily="2" charset="-78"/>
              </a:rPr>
              <a:t>خياركم أحاسنكم أخلاقاً</a:t>
            </a:r>
            <a:endParaRPr lang="fr-FR" dirty="0" smtClean="0">
              <a:cs typeface="Traditional Arabic" pitchFamily="2" charset="-78"/>
            </a:endParaRPr>
          </a:p>
        </p:txBody>
      </p:sp>
      <p:sp>
        <p:nvSpPr>
          <p:cNvPr id="62467" name="Rectangle 3"/>
          <p:cNvSpPr>
            <a:spLocks noGrp="1" noChangeArrowheads="1"/>
          </p:cNvSpPr>
          <p:nvPr>
            <p:ph type="body" idx="1"/>
          </p:nvPr>
        </p:nvSpPr>
        <p:spPr/>
        <p:txBody>
          <a:bodyPr>
            <a:normAutofit fontScale="92500" lnSpcReduction="20000"/>
          </a:bodyPr>
          <a:lstStyle/>
          <a:p>
            <a:pPr algn="r" rtl="1" eaLnBrk="1" hangingPunct="1">
              <a:defRPr/>
            </a:pPr>
            <a:r>
              <a:rPr lang="ar-SA" sz="3600" dirty="0" smtClean="0">
                <a:cs typeface="Traditional Arabic" pitchFamily="2" charset="-78"/>
              </a:rPr>
              <a:t>عن عبد الله بن عمرو قال :</a:t>
            </a:r>
            <a:br>
              <a:rPr lang="ar-SA" sz="3600" dirty="0" smtClean="0">
                <a:cs typeface="Traditional Arabic" pitchFamily="2" charset="-78"/>
              </a:rPr>
            </a:br>
            <a:r>
              <a:rPr lang="ar-SA" sz="3600" dirty="0" smtClean="0">
                <a:cs typeface="Traditional Arabic" pitchFamily="2" charset="-78"/>
              </a:rPr>
              <a:t>إن رسول الله صلى الله عليه و سلم لم يكن فاحشاً و لا متفحشاً و كان يقول (( خياركم أحاسنكم أخلاقاً )) - البخارى </a:t>
            </a:r>
            <a:endParaRPr lang="ar-EG" sz="3600" dirty="0" smtClean="0">
              <a:cs typeface="Traditional Arabic" pitchFamily="2" charset="-78"/>
            </a:endParaRPr>
          </a:p>
          <a:p>
            <a:pPr algn="just" eaLnBrk="1" hangingPunct="1">
              <a:defRPr/>
            </a:pPr>
            <a:r>
              <a:rPr lang="fr-FR" sz="2800" dirty="0" smtClean="0">
                <a:cs typeface="Traditional Arabic" pitchFamily="2" charset="-78"/>
              </a:rPr>
              <a:t>Dans un hadith rapporté par </a:t>
            </a:r>
            <a:r>
              <a:rPr lang="fr-FR" sz="2800" dirty="0" smtClean="0">
                <a:cs typeface="Traditional Arabic" pitchFamily="2" charset="-78"/>
              </a:rPr>
              <a:t>Boukhari</a:t>
            </a:r>
            <a:r>
              <a:rPr lang="fr-FR" sz="2800" dirty="0" smtClean="0">
                <a:cs typeface="Traditional Arabic" pitchFamily="2" charset="-78"/>
              </a:rPr>
              <a:t> et </a:t>
            </a:r>
            <a:r>
              <a:rPr lang="fr-FR" sz="2800" dirty="0" smtClean="0">
                <a:cs typeface="Traditional Arabic" pitchFamily="2" charset="-78"/>
              </a:rPr>
              <a:t>Mouslim</a:t>
            </a:r>
            <a:r>
              <a:rPr lang="fr-FR" sz="2800" dirty="0" smtClean="0">
                <a:cs typeface="Traditional Arabic" pitchFamily="2" charset="-78"/>
              </a:rPr>
              <a:t> on trouve :« Le meilleur d’entre vous est celui qui possède le meilleur comportement » </a:t>
            </a:r>
            <a:endParaRPr lang="ar-SA" sz="2800" dirty="0" smtClean="0">
              <a:cs typeface="Traditional Arabic" pitchFamily="2" charset="-78"/>
            </a:endParaRPr>
          </a:p>
          <a:p>
            <a:pPr algn="r" rtl="1" eaLnBrk="1" hangingPunct="1">
              <a:defRPr/>
            </a:pPr>
            <a:r>
              <a:rPr lang="ar-SA" sz="3600" dirty="0" smtClean="0">
                <a:cs typeface="Traditional Arabic" pitchFamily="2" charset="-78"/>
              </a:rPr>
              <a:t>روى الإمام ابن ماجة بسند حسن عن عبد الله بن عمر رضي الله عنهما قال: (كنت مع رسول الله صلى الله عليه وسلم فجاءه رجل من الأنصار فسلم على النبي صلى الله عليه وسلم، ثم قال: يا رسول الله! أي المؤمنين أفضل؟  قال أحسنهم خلقا</a:t>
            </a:r>
            <a:r>
              <a:rPr lang="fr-FR" sz="3600" dirty="0" smtClean="0">
                <a:cs typeface="Traditional Arabic" pitchFamily="2" charset="-78"/>
              </a:rPr>
              <a:t>. </a:t>
            </a:r>
            <a:r>
              <a:rPr lang="ar-SA" sz="3600" dirty="0" smtClean="0">
                <a:cs typeface="Traditional Arabic" pitchFamily="2" charset="-78"/>
              </a:rPr>
              <a:t>)</a:t>
            </a:r>
          </a:p>
          <a:p>
            <a:pPr algn="r" rtl="1" eaLnBrk="1" hangingPunct="1">
              <a:defRPr/>
            </a:pPr>
            <a:endParaRPr lang="fr-FR" sz="3600" dirty="0" smtClean="0">
              <a:cs typeface="Traditional Arabic"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04813"/>
            <a:ext cx="8229600" cy="5726112"/>
          </a:xfrm>
        </p:spPr>
        <p:txBody>
          <a:bodyPr/>
          <a:lstStyle/>
          <a:p>
            <a:pPr algn="just">
              <a:defRPr/>
            </a:pPr>
            <a:r>
              <a:rPr lang="fr-FR" sz="2800" dirty="0" smtClean="0">
                <a:effectLst/>
              </a:rPr>
              <a:t>L’islam nous exhorte à avoir le meilleur comportement et les plus hautes qualités selon les enseignements de l’islam et suivant le modèle du prophète, que la paix et le salut soient sur lui, qui était l’exemple parfait des bonnes manières et du noble comportement. </a:t>
            </a:r>
          </a:p>
          <a:p>
            <a:pPr algn="just">
              <a:defRPr/>
            </a:pPr>
            <a:r>
              <a:rPr lang="fr-FR" sz="2800" dirty="0" smtClean="0">
                <a:effectLst/>
              </a:rPr>
              <a:t>En effet, le prophète, que la paix et le salut soient sur lui, dit : </a:t>
            </a:r>
            <a:r>
              <a:rPr lang="fr-FR" sz="2800" b="1" dirty="0" smtClean="0">
                <a:effectLst/>
              </a:rPr>
              <a:t>« J’ai été envoyé pour parfaire la noblesse du comportement » </a:t>
            </a:r>
            <a:r>
              <a:rPr lang="fr-FR" sz="2000" dirty="0" smtClean="0">
                <a:effectLst/>
              </a:rPr>
              <a:t>Rapporté par Al-Boukhari</a:t>
            </a:r>
            <a:endParaRPr lang="fr-FR"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ar-EG" dirty="0" smtClean="0"/>
              <a:t>واسمع إلى الحبيب</a:t>
            </a:r>
            <a:endParaRPr lang="fr-FR" dirty="0" smtClean="0"/>
          </a:p>
        </p:txBody>
      </p:sp>
      <p:sp>
        <p:nvSpPr>
          <p:cNvPr id="7171" name="Rectangle 3"/>
          <p:cNvSpPr>
            <a:spLocks noGrp="1" noChangeArrowheads="1"/>
          </p:cNvSpPr>
          <p:nvPr>
            <p:ph type="body" idx="1"/>
          </p:nvPr>
        </p:nvSpPr>
        <p:spPr/>
        <p:txBody>
          <a:bodyPr>
            <a:normAutofit fontScale="85000" lnSpcReduction="20000"/>
          </a:bodyPr>
          <a:lstStyle/>
          <a:p>
            <a:pPr algn="r" rtl="1" eaLnBrk="1" hangingPunct="1">
              <a:defRPr/>
            </a:pPr>
            <a:r>
              <a:rPr lang="ar-EG" sz="4000" dirty="0" smtClean="0"/>
              <a:t>قال رسول الله صلى الله عليه وسلم:</a:t>
            </a:r>
            <a:r>
              <a:rPr lang="ar-SA" sz="4000" dirty="0" smtClean="0"/>
              <a:t> ((إن المؤمن ليدرك بحسن خلقه درجة الصائم القائم</a:t>
            </a:r>
            <a:r>
              <a:rPr lang="ar-SA" sz="4000" dirty="0" smtClean="0"/>
              <a:t>))</a:t>
            </a:r>
            <a:r>
              <a:rPr lang="fr-FR" sz="4000" dirty="0" smtClean="0"/>
              <a:t> </a:t>
            </a:r>
            <a:r>
              <a:rPr lang="ar-SA" sz="4000" dirty="0" smtClean="0"/>
              <a:t> </a:t>
            </a:r>
            <a:r>
              <a:rPr lang="ar-EG" sz="4000" dirty="0" smtClean="0"/>
              <a:t>أبو داوود</a:t>
            </a:r>
          </a:p>
          <a:p>
            <a:pPr algn="just" eaLnBrk="1" hangingPunct="1">
              <a:defRPr/>
            </a:pPr>
            <a:r>
              <a:rPr lang="fr-FR" sz="4000" dirty="0" smtClean="0">
                <a:latin typeface="Times New Roman" pitchFamily="18" charset="0"/>
                <a:cs typeface="Times New Roman" pitchFamily="18" charset="0"/>
              </a:rPr>
              <a:t>Aicha rapporte que le prophète sal Allah </a:t>
            </a:r>
            <a:r>
              <a:rPr lang="fr-FR" sz="4000" dirty="0" smtClean="0">
                <a:latin typeface="Times New Roman" pitchFamily="18" charset="0"/>
                <a:cs typeface="Times New Roman" pitchFamily="18" charset="0"/>
              </a:rPr>
              <a:t>alayhi</a:t>
            </a:r>
            <a:r>
              <a:rPr lang="fr-FR" sz="4000" dirty="0" smtClean="0">
                <a:latin typeface="Times New Roman" pitchFamily="18" charset="0"/>
                <a:cs typeface="Times New Roman" pitchFamily="18" charset="0"/>
              </a:rPr>
              <a:t> </a:t>
            </a:r>
            <a:r>
              <a:rPr lang="fr-FR" sz="4000" dirty="0" smtClean="0">
                <a:latin typeface="Times New Roman" pitchFamily="18" charset="0"/>
                <a:cs typeface="Times New Roman" pitchFamily="18" charset="0"/>
              </a:rPr>
              <a:t>wa</a:t>
            </a:r>
            <a:r>
              <a:rPr lang="fr-FR" sz="4000" dirty="0" smtClean="0">
                <a:latin typeface="Times New Roman" pitchFamily="18" charset="0"/>
                <a:cs typeface="Times New Roman" pitchFamily="18" charset="0"/>
              </a:rPr>
              <a:t> </a:t>
            </a:r>
            <a:r>
              <a:rPr lang="fr-FR" sz="4000" dirty="0" smtClean="0">
                <a:latin typeface="Times New Roman" pitchFamily="18" charset="0"/>
                <a:cs typeface="Times New Roman" pitchFamily="18" charset="0"/>
              </a:rPr>
              <a:t>salam</a:t>
            </a:r>
            <a:r>
              <a:rPr lang="fr-FR" sz="4000" dirty="0" smtClean="0">
                <a:latin typeface="Times New Roman" pitchFamily="18" charset="0"/>
                <a:cs typeface="Times New Roman" pitchFamily="18" charset="0"/>
              </a:rPr>
              <a:t> a dit :«</a:t>
            </a:r>
            <a:r>
              <a:rPr lang="fr-FR" sz="4000" b="1" dirty="0" smtClean="0">
                <a:latin typeface="Times New Roman" pitchFamily="18" charset="0"/>
                <a:cs typeface="Times New Roman" pitchFamily="18" charset="0"/>
              </a:rPr>
              <a:t>Le croyant atteint par son bon comportement le degré de celui qui jeune [sans jamais rompre] et passe toutes ses nuits en prière [sans jamais s’arrêter] </a:t>
            </a:r>
            <a:r>
              <a:rPr lang="fr-FR" sz="4000" dirty="0" smtClean="0">
                <a:latin typeface="Times New Roman" pitchFamily="18" charset="0"/>
                <a:cs typeface="Times New Roman" pitchFamily="18" charset="0"/>
              </a:rPr>
              <a:t>» [</a:t>
            </a:r>
            <a:r>
              <a:rPr lang="fr-FR" sz="4000" i="1" dirty="0" smtClean="0">
                <a:latin typeface="Times New Roman" pitchFamily="18" charset="0"/>
                <a:cs typeface="Times New Roman" pitchFamily="18" charset="0"/>
              </a:rPr>
              <a:t>Authentifié par Cheikh Al Albani rapporté par Abu </a:t>
            </a:r>
            <a:r>
              <a:rPr lang="fr-FR" sz="4000" i="1" dirty="0" smtClean="0">
                <a:latin typeface="Times New Roman" pitchFamily="18" charset="0"/>
                <a:cs typeface="Times New Roman" pitchFamily="18" charset="0"/>
              </a:rPr>
              <a:t>Dawoud</a:t>
            </a:r>
            <a:r>
              <a:rPr lang="fr-FR" sz="4000" i="1" dirty="0" smtClean="0">
                <a:latin typeface="Times New Roman" pitchFamily="18" charset="0"/>
                <a:cs typeface="Times New Roman" pitchFamily="18" charset="0"/>
              </a:rPr>
              <a:t> dans ses </a:t>
            </a:r>
            <a:r>
              <a:rPr lang="fr-FR" sz="4000" i="1" dirty="0" smtClean="0">
                <a:latin typeface="Times New Roman" pitchFamily="18" charset="0"/>
                <a:cs typeface="Times New Roman" pitchFamily="18" charset="0"/>
              </a:rPr>
              <a:t>Sunnane</a:t>
            </a:r>
            <a:r>
              <a:rPr lang="fr-FR" sz="4000" i="1" dirty="0" smtClean="0">
                <a:latin typeface="Times New Roman" pitchFamily="18" charset="0"/>
                <a:cs typeface="Times New Roman" pitchFamily="18" charset="0"/>
              </a:rPr>
              <a:t> n°4797</a:t>
            </a:r>
            <a:r>
              <a:rPr lang="fr-FR" sz="4000" dirty="0" smtClean="0">
                <a:latin typeface="Times New Roman" pitchFamily="18" charset="0"/>
                <a:cs typeface="Times New Roman" pitchFamily="18" charset="0"/>
              </a:rPr>
              <a:t>] </a:t>
            </a:r>
            <a:endParaRPr lang="ar-EG" sz="4000" dirty="0" smtClean="0"/>
          </a:p>
          <a:p>
            <a:pPr algn="r" rtl="1" eaLnBrk="1" hangingPunct="1">
              <a:defRPr/>
            </a:pPr>
            <a:endParaRPr lang="ar-EG" sz="4000" dirty="0" smtClean="0"/>
          </a:p>
          <a:p>
            <a:pPr eaLnBrk="1" hangingPunct="1">
              <a:defRPr/>
            </a:pP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latin typeface="Times New Roman" pitchFamily="18" charset="0"/>
                <a:cs typeface="Times New Roman" pitchFamily="18" charset="0"/>
              </a:rPr>
              <a:t>Ce qui fait entrer les gens le plus au Paradis </a:t>
            </a:r>
            <a:r>
              <a:rPr lang="ar-EG" dirty="0" smtClean="0"/>
              <a:t/>
            </a:r>
            <a:br>
              <a:rPr lang="ar-EG" dirty="0" smtClean="0"/>
            </a:br>
            <a:r>
              <a:rPr lang="ar-SA" dirty="0" smtClean="0"/>
              <a:t>أكثر ما يدخل الناس الجنةَ</a:t>
            </a:r>
            <a:endParaRPr lang="fr-FR" dirty="0"/>
          </a:p>
        </p:txBody>
      </p:sp>
      <p:sp>
        <p:nvSpPr>
          <p:cNvPr id="3" name="Espace réservé du contenu 2"/>
          <p:cNvSpPr>
            <a:spLocks noGrp="1"/>
          </p:cNvSpPr>
          <p:nvPr>
            <p:ph idx="1"/>
          </p:nvPr>
        </p:nvSpPr>
        <p:spPr>
          <a:xfrm>
            <a:off x="457200" y="1988840"/>
            <a:ext cx="8229600" cy="4142085"/>
          </a:xfrm>
        </p:spPr>
        <p:txBody>
          <a:bodyPr/>
          <a:lstStyle/>
          <a:p>
            <a:pPr algn="r" rtl="1" eaLnBrk="1" hangingPunct="1">
              <a:lnSpc>
                <a:spcPct val="90000"/>
              </a:lnSpc>
              <a:defRPr/>
            </a:pPr>
            <a:r>
              <a:rPr lang="ar-SA" sz="3600" dirty="0" smtClean="0"/>
              <a:t>سئل رسول الله  عن أكثر ما يدخل الناس الجنةَ </a:t>
            </a:r>
            <a:r>
              <a:rPr lang="ar-SA" sz="3600" dirty="0" smtClean="0"/>
              <a:t>فقال: (</a:t>
            </a:r>
            <a:r>
              <a:rPr lang="ar-SA" sz="3600" dirty="0" smtClean="0"/>
              <a:t>(تقوى الله وحسن الخلق</a:t>
            </a:r>
            <a:r>
              <a:rPr lang="ar-SA" sz="3600" dirty="0" smtClean="0"/>
              <a:t>))</a:t>
            </a:r>
            <a:r>
              <a:rPr lang="fr-FR" sz="3600" dirty="0" smtClean="0"/>
              <a:t> </a:t>
            </a:r>
            <a:r>
              <a:rPr lang="ar-EG" sz="3600" dirty="0" smtClean="0"/>
              <a:t> مسلم والترمذي</a:t>
            </a:r>
            <a:r>
              <a:rPr lang="fr-FR" sz="2800" dirty="0" smtClean="0">
                <a:latin typeface="Times New Roman" pitchFamily="18" charset="0"/>
                <a:cs typeface="Times New Roman" pitchFamily="18" charset="0"/>
              </a:rPr>
              <a:t/>
            </a:r>
            <a:br>
              <a:rPr lang="fr-FR" sz="2800" dirty="0" smtClean="0">
                <a:latin typeface="Times New Roman" pitchFamily="18" charset="0"/>
                <a:cs typeface="Times New Roman" pitchFamily="18" charset="0"/>
              </a:rPr>
            </a:br>
            <a:endParaRPr lang="fr-FR" dirty="0" smtClean="0">
              <a:latin typeface="Times New Roman" pitchFamily="18" charset="0"/>
              <a:cs typeface="Times New Roman" pitchFamily="18" charset="0"/>
            </a:endParaRPr>
          </a:p>
          <a:p>
            <a:pPr algn="just" eaLnBrk="1" hangingPunct="1">
              <a:lnSpc>
                <a:spcPct val="90000"/>
              </a:lnSpc>
              <a:defRPr/>
            </a:pPr>
            <a:r>
              <a:rPr lang="fr-FR" dirty="0" smtClean="0">
                <a:latin typeface="Times New Roman" pitchFamily="18" charset="0"/>
                <a:cs typeface="Times New Roman" pitchFamily="18" charset="0"/>
              </a:rPr>
              <a:t>Le Prophète fut interrogé sur ce qui fait entrer les gens le plus au Paradis. Il dit:</a:t>
            </a:r>
            <a:r>
              <a:rPr lang="ar-EG" dirty="0" smtClean="0">
                <a:latin typeface="Times New Roman" pitchFamily="18" charset="0"/>
                <a:cs typeface="Times New Roman" pitchFamily="18" charset="0"/>
              </a:rPr>
              <a:t> </a:t>
            </a:r>
            <a:r>
              <a:rPr lang="fr-FR" dirty="0" smtClean="0">
                <a:latin typeface="Times New Roman" pitchFamily="18" charset="0"/>
                <a:cs typeface="Times New Roman" pitchFamily="18" charset="0"/>
              </a:rPr>
              <a:t>La crainte d'Allah et le bon comportement (</a:t>
            </a:r>
            <a:r>
              <a:rPr lang="fr-FR" dirty="0" smtClean="0">
                <a:latin typeface="Times New Roman" pitchFamily="18" charset="0"/>
                <a:cs typeface="Times New Roman" pitchFamily="18" charset="0"/>
              </a:rPr>
              <a:t>Tirmidhi</a:t>
            </a:r>
            <a:r>
              <a:rPr lang="fr-FR" dirty="0" smtClean="0">
                <a:latin typeface="Times New Roman" pitchFamily="18" charset="0"/>
                <a:cs typeface="Times New Roman" pitchFamily="18" charset="0"/>
              </a:rPr>
              <a:t> 4/363 et</a:t>
            </a:r>
            <a:r>
              <a:rPr lang="fr-FR" sz="2800" i="1" dirty="0" smtClean="0"/>
              <a:t> </a:t>
            </a:r>
            <a:r>
              <a:rPr lang="fr-FR" sz="2800" i="1" dirty="0" smtClean="0"/>
              <a:t>Mouslim</a:t>
            </a:r>
            <a:r>
              <a:rPr lang="fr-FR" sz="2800" dirty="0" smtClean="0"/>
              <a:t>] </a:t>
            </a:r>
            <a:r>
              <a:rPr lang="fr-FR" dirty="0" smtClean="0">
                <a:latin typeface="Times New Roman" pitchFamily="18" charset="0"/>
                <a:cs typeface="Times New Roman" pitchFamily="18" charset="0"/>
              </a:rPr>
              <a:t>)</a:t>
            </a:r>
          </a:p>
          <a:p>
            <a:pPr algn="r" rtl="1"/>
            <a:endParaRPr lang="fr-F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68313" y="-1"/>
            <a:ext cx="8229600" cy="1101725"/>
          </a:xfrm>
        </p:spPr>
        <p:txBody>
          <a:bodyPr/>
          <a:lstStyle/>
          <a:p>
            <a:pPr eaLnBrk="1" hangingPunct="1">
              <a:defRPr/>
            </a:pPr>
            <a:r>
              <a:rPr lang="fr-FR" b="1" dirty="0" smtClean="0"/>
              <a:t>Rien ne pèse plus lourd</a:t>
            </a:r>
            <a:br>
              <a:rPr lang="fr-FR" b="1" dirty="0" smtClean="0"/>
            </a:br>
            <a:r>
              <a:rPr lang="ar-SA" dirty="0" smtClean="0"/>
              <a:t> أثقل شيء يوضع في ميزان العبد </a:t>
            </a:r>
            <a:endParaRPr lang="fr-FR" b="1" dirty="0" smtClean="0"/>
          </a:p>
        </p:txBody>
      </p:sp>
      <p:sp>
        <p:nvSpPr>
          <p:cNvPr id="48131" name="Rectangle 3"/>
          <p:cNvSpPr>
            <a:spLocks noGrp="1" noChangeArrowheads="1"/>
          </p:cNvSpPr>
          <p:nvPr>
            <p:ph type="body" idx="1"/>
          </p:nvPr>
        </p:nvSpPr>
        <p:spPr>
          <a:xfrm>
            <a:off x="0" y="1556792"/>
            <a:ext cx="9144000" cy="5112296"/>
          </a:xfrm>
        </p:spPr>
        <p:txBody>
          <a:bodyPr/>
          <a:lstStyle/>
          <a:p>
            <a:pPr algn="r" rtl="1" eaLnBrk="1" hangingPunct="1">
              <a:defRPr/>
            </a:pPr>
            <a:r>
              <a:rPr lang="ar-SA" sz="3600" dirty="0" smtClean="0"/>
              <a:t>عن أبي الدرداء عن النبي صلى الله عليه وسلم قال:</a:t>
            </a:r>
            <a:r>
              <a:rPr lang="fr-FR" sz="3600" dirty="0" smtClean="0"/>
              <a:t> </a:t>
            </a:r>
            <a:r>
              <a:rPr lang="ar-SA" sz="3600" dirty="0" smtClean="0"/>
              <a:t>( إن أثقل شيء يوضع في ميزان العبد يوم القيامة خلق حسن ، وإن الله يبغض الفاحش البذيء) </a:t>
            </a:r>
            <a:r>
              <a:rPr lang="ar-SA" sz="2000" dirty="0" smtClean="0"/>
              <a:t>رواه الترمذي وقال : هذا حديث حسن صحيح</a:t>
            </a:r>
            <a:r>
              <a:rPr lang="fr-FR" sz="2000" dirty="0" smtClean="0"/>
              <a:t> </a:t>
            </a:r>
            <a:endParaRPr lang="ar-SA" dirty="0" smtClean="0"/>
          </a:p>
          <a:p>
            <a:pPr algn="just" eaLnBrk="1" hangingPunct="1">
              <a:defRPr/>
            </a:pPr>
            <a:r>
              <a:rPr lang="fr-FR" dirty="0" smtClean="0"/>
              <a:t>Abû Darda Rapporte que le messager d’Allah a dit : «</a:t>
            </a:r>
            <a:r>
              <a:rPr lang="fr-FR" b="1" dirty="0" smtClean="0"/>
              <a:t> Rien ne pèse plus lourd dans la balance du croyant le jour de la résurrection que sa bonne moralité et son bon caractère</a:t>
            </a:r>
            <a:r>
              <a:rPr lang="fr-FR" dirty="0" smtClean="0"/>
              <a:t> » </a:t>
            </a:r>
            <a:r>
              <a:rPr lang="fr-FR" sz="2000" dirty="0" smtClean="0"/>
              <a:t>[</a:t>
            </a:r>
            <a:r>
              <a:rPr lang="fr-FR" sz="2000" i="1" dirty="0" smtClean="0"/>
              <a:t>Déclaré authentique par Cheikh Al Albani.] </a:t>
            </a:r>
            <a:endParaRPr lang="fr-FR" sz="2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68313" y="0"/>
            <a:ext cx="8229600" cy="836613"/>
          </a:xfrm>
        </p:spPr>
        <p:txBody>
          <a:bodyPr/>
          <a:lstStyle/>
          <a:p>
            <a:pPr eaLnBrk="1" hangingPunct="1">
              <a:defRPr/>
            </a:pPr>
            <a:r>
              <a:rPr lang="ar-SA" dirty="0" smtClean="0"/>
              <a:t>البر حسن الخلق</a:t>
            </a:r>
            <a:endParaRPr lang="fr-FR" dirty="0" smtClean="0"/>
          </a:p>
        </p:txBody>
      </p:sp>
      <p:sp>
        <p:nvSpPr>
          <p:cNvPr id="43011" name="Rectangle 3"/>
          <p:cNvSpPr>
            <a:spLocks noGrp="1" noChangeArrowheads="1"/>
          </p:cNvSpPr>
          <p:nvPr>
            <p:ph type="body" idx="1"/>
          </p:nvPr>
        </p:nvSpPr>
        <p:spPr>
          <a:xfrm>
            <a:off x="0" y="981075"/>
            <a:ext cx="9144000" cy="5688013"/>
          </a:xfrm>
        </p:spPr>
        <p:txBody>
          <a:bodyPr/>
          <a:lstStyle/>
          <a:p>
            <a:pPr eaLnBrk="1" hangingPunct="1">
              <a:buFont typeface="Wingdings" pitchFamily="2" charset="2"/>
              <a:buNone/>
              <a:defRPr/>
            </a:pPr>
            <a:endParaRPr lang="ar-SA" sz="2800" dirty="0" smtClean="0"/>
          </a:p>
          <a:p>
            <a:pPr algn="r" rtl="1" eaLnBrk="1" hangingPunct="1">
              <a:defRPr/>
            </a:pPr>
            <a:r>
              <a:rPr lang="ar-SA" sz="2800" dirty="0" smtClean="0"/>
              <a:t>وأخرج مسلم والترمذي عن النواس بن سمعان رضي الله عنه قال { سألت رسول الله صلى الله عليه وسلم عن البر والإثم ، فقال البر حسن الخلق ، والإثم ما حاك في صدرك وكرهت أن يطلع عليه الناس}</a:t>
            </a:r>
            <a:endParaRPr lang="fr-FR" sz="2800" dirty="0" smtClean="0"/>
          </a:p>
          <a:p>
            <a:pPr algn="r" rtl="1" eaLnBrk="1" hangingPunct="1">
              <a:buFont typeface="Wingdings" pitchFamily="2" charset="2"/>
              <a:buNone/>
              <a:defRPr/>
            </a:pPr>
            <a:endParaRPr lang="fr-FR" sz="2800" dirty="0" smtClean="0"/>
          </a:p>
          <a:p>
            <a:pPr eaLnBrk="1" hangingPunct="1">
              <a:defRPr/>
            </a:pPr>
            <a:r>
              <a:rPr lang="fr-FR" sz="2800" dirty="0" smtClean="0"/>
              <a:t>Annawàs Ibn Sam'àn (qu’Allah l’agrée) rapporte : « J'ai interrogé le Messager de Dieu sur le bien et sur le mal. Il me dit : « Le bien c'est la bonne moralité (le bon comportement) et le mal c'est ce qui reste hésitant dans ta poitrine et que tu n'aimerais pas que les gens découvrent ». (Rapporté par Moslem)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fr-FR" sz="4000" b="1" i="1" dirty="0" smtClean="0"/>
              <a:t>Je me porte garant d’un palais en haut du paradis</a:t>
            </a:r>
          </a:p>
        </p:txBody>
      </p:sp>
      <p:sp>
        <p:nvSpPr>
          <p:cNvPr id="51203" name="Rectangle 3"/>
          <p:cNvSpPr>
            <a:spLocks noGrp="1" noChangeArrowheads="1"/>
          </p:cNvSpPr>
          <p:nvPr>
            <p:ph type="body" idx="1"/>
          </p:nvPr>
        </p:nvSpPr>
        <p:spPr>
          <a:xfrm>
            <a:off x="539552" y="1916832"/>
            <a:ext cx="8229600" cy="4170685"/>
          </a:xfrm>
        </p:spPr>
        <p:txBody>
          <a:bodyPr>
            <a:normAutofit fontScale="92500" lnSpcReduction="10000"/>
          </a:bodyPr>
          <a:lstStyle/>
          <a:p>
            <a:pPr algn="just" eaLnBrk="1" hangingPunct="1">
              <a:lnSpc>
                <a:spcPct val="80000"/>
              </a:lnSpc>
              <a:defRPr/>
            </a:pPr>
            <a:r>
              <a:rPr lang="fr-FR" sz="2800" dirty="0" smtClean="0"/>
              <a:t>Le prophète, </a:t>
            </a:r>
            <a:r>
              <a:rPr lang="fr-FR" sz="2800" i="1" dirty="0" smtClean="0"/>
              <a:t>que la paix et le salut soient sur lui</a:t>
            </a:r>
            <a:r>
              <a:rPr lang="fr-FR" sz="2800" dirty="0" smtClean="0"/>
              <a:t>, nous fait une promesse assez surprenante et encourageante pour que nous nous intéressions à améliorer nos caractères</a:t>
            </a:r>
            <a:r>
              <a:rPr lang="ar-EG" sz="2800" dirty="0" smtClean="0"/>
              <a:t> </a:t>
            </a:r>
            <a:r>
              <a:rPr lang="fr-FR" sz="2800" b="1" i="1" dirty="0" smtClean="0"/>
              <a:t>«Je me porte garant d’un palais en haut du paradis pour celui qui perfectionne son caractère. »</a:t>
            </a:r>
            <a:endParaRPr lang="ar-SA" sz="2800" b="1" i="1" dirty="0" smtClean="0"/>
          </a:p>
          <a:p>
            <a:pPr algn="just" rtl="1" eaLnBrk="1" hangingPunct="1">
              <a:lnSpc>
                <a:spcPct val="80000"/>
              </a:lnSpc>
              <a:buFont typeface="Wingdings" pitchFamily="2" charset="2"/>
              <a:buNone/>
              <a:defRPr/>
            </a:pPr>
            <a:endParaRPr lang="ar-EG" dirty="0" smtClean="0"/>
          </a:p>
          <a:p>
            <a:pPr algn="just" rtl="1" eaLnBrk="1" hangingPunct="1">
              <a:lnSpc>
                <a:spcPct val="80000"/>
              </a:lnSpc>
              <a:buNone/>
              <a:defRPr/>
            </a:pPr>
            <a:r>
              <a:rPr lang="ar-SA" dirty="0" smtClean="0"/>
              <a:t>عن أبي أمامة رضي الله عنه أن النبي صلى الله عليه </a:t>
            </a:r>
            <a:r>
              <a:rPr lang="ar-SA" dirty="0" smtClean="0"/>
              <a:t>وسلم:</a:t>
            </a:r>
            <a:r>
              <a:rPr lang="ar-SA" dirty="0" smtClean="0"/>
              <a:t>[ أنا زعيم ببيت في ربض الجنة لمن ترك المراء وإن كان محقا، وببيت في وسط الجنة لمن ترك الكذب وإن كان مازحا، وببيت في أعلى الجنة لمن حسن خلقه</a:t>
            </a:r>
            <a:r>
              <a:rPr lang="ar-SA" dirty="0" smtClean="0"/>
              <a:t>].</a:t>
            </a:r>
            <a:r>
              <a:rPr lang="ar-SA" dirty="0" smtClean="0"/>
              <a:t> أبو داود وحسنه الألباني ـ رحمه الله تعالى.</a:t>
            </a:r>
            <a:endParaRPr lang="fr-F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fr-FR" sz="4000" dirty="0" smtClean="0"/>
              <a:t>l'Islam n'est pas un savoir uniquement... </a:t>
            </a:r>
            <a:br>
              <a:rPr lang="fr-FR" sz="4000" dirty="0" smtClean="0"/>
            </a:br>
            <a:endParaRPr lang="fr-FR" sz="4000" dirty="0" smtClean="0"/>
          </a:p>
        </p:txBody>
      </p:sp>
      <p:sp>
        <p:nvSpPr>
          <p:cNvPr id="10243" name="Rectangle 3"/>
          <p:cNvSpPr>
            <a:spLocks noGrp="1" noChangeArrowheads="1"/>
          </p:cNvSpPr>
          <p:nvPr>
            <p:ph type="body" idx="1"/>
          </p:nvPr>
        </p:nvSpPr>
        <p:spPr>
          <a:xfrm>
            <a:off x="285750" y="1357313"/>
            <a:ext cx="8643938" cy="5286375"/>
          </a:xfrm>
        </p:spPr>
        <p:txBody>
          <a:bodyPr/>
          <a:lstStyle/>
          <a:p>
            <a:pPr algn="just" eaLnBrk="1" hangingPunct="1">
              <a:defRPr/>
            </a:pPr>
            <a:r>
              <a:rPr lang="fr-FR" dirty="0" smtClean="0">
                <a:latin typeface="Times New Roman" pitchFamily="18" charset="0"/>
                <a:cs typeface="Times New Roman" pitchFamily="18" charset="0"/>
              </a:rPr>
              <a:t>Il faut comprendre que l'Islam n'est pas un savoir uniquement... </a:t>
            </a:r>
          </a:p>
          <a:p>
            <a:pPr algn="just" eaLnBrk="1" hangingPunct="1">
              <a:defRPr/>
            </a:pPr>
            <a:r>
              <a:rPr lang="fr-FR" dirty="0" smtClean="0">
                <a:latin typeface="Times New Roman" pitchFamily="18" charset="0"/>
                <a:cs typeface="Times New Roman" pitchFamily="18" charset="0"/>
              </a:rPr>
              <a:t>L'Islam n'est pas cela uniquement, mais c'est avec ceci , un travail actuel et une éducation pratique et réelle.</a:t>
            </a:r>
          </a:p>
          <a:p>
            <a:pPr algn="just" eaLnBrk="1" hangingPunct="1">
              <a:defRPr/>
            </a:pPr>
            <a:r>
              <a:rPr lang="fr-FR" dirty="0" smtClean="0">
                <a:latin typeface="Times New Roman" pitchFamily="18" charset="0"/>
                <a:cs typeface="Times New Roman" pitchFamily="18" charset="0"/>
              </a:rPr>
              <a:t>C'est pourquoi le Prophète  sortit des élèves incomparables dans l'histoire de l'humanité... Ils étaient comme des corans marchant sur terre.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8269"/>
          </a:xfrm>
        </p:spPr>
        <p:txBody>
          <a:bodyPr/>
          <a:lstStyle/>
          <a:p>
            <a:pPr algn="just" rtl="1" eaLnBrk="1" hangingPunct="1">
              <a:defRPr/>
            </a:pPr>
            <a:r>
              <a:rPr lang="ar-SA" sz="4000" dirty="0" smtClean="0"/>
              <a:t>قال</a:t>
            </a:r>
            <a:r>
              <a:rPr lang="ar-EG" sz="4000" dirty="0" smtClean="0"/>
              <a:t> ابن تيمية</a:t>
            </a:r>
            <a:r>
              <a:rPr lang="ar-SA" sz="4000" dirty="0" smtClean="0"/>
              <a:t>: </a:t>
            </a:r>
            <a:r>
              <a:rPr lang="ar-SA" sz="4000" dirty="0" smtClean="0"/>
              <a:t>(المحبوس من حبس قلبه عن </a:t>
            </a:r>
            <a:r>
              <a:rPr lang="ar-EG" sz="4000" dirty="0" smtClean="0"/>
              <a:t>ذكر </a:t>
            </a:r>
            <a:r>
              <a:rPr lang="ar-SA" sz="4000" dirty="0" smtClean="0"/>
              <a:t>ربه</a:t>
            </a:r>
            <a:r>
              <a:rPr lang="fr-FR" sz="4000" dirty="0" smtClean="0"/>
              <a:t> </a:t>
            </a:r>
            <a:r>
              <a:rPr lang="ar-SA" sz="4000" dirty="0" smtClean="0"/>
              <a:t>والمأسور من أسره هواه</a:t>
            </a:r>
            <a:r>
              <a:rPr lang="ar-SA" sz="4000" dirty="0" smtClean="0"/>
              <a:t>)</a:t>
            </a:r>
            <a:r>
              <a:rPr lang="ar-SA" sz="4000" dirty="0" smtClean="0"/>
              <a:t> </a:t>
            </a:r>
            <a:endParaRPr lang="ar-EG" sz="4000" dirty="0" smtClean="0"/>
          </a:p>
          <a:p>
            <a:pPr algn="just" rtl="1"/>
            <a:endParaRPr lang="ar-EG" b="1" dirty="0" smtClean="0"/>
          </a:p>
          <a:p>
            <a:pPr algn="just"/>
            <a:r>
              <a:rPr lang="fr-FR" b="1" dirty="0" smtClean="0"/>
              <a:t>Ibn </a:t>
            </a:r>
            <a:r>
              <a:rPr lang="fr-FR" b="1" dirty="0" smtClean="0"/>
              <a:t>Taymiyya</a:t>
            </a:r>
            <a:r>
              <a:rPr lang="fr-FR" dirty="0" smtClean="0"/>
              <a:t> disait : « Le prisonnier est celui dont le cœur est privé du rappel de son Seigneur et le captif est celui qui est pris par ses passions »</a:t>
            </a:r>
            <a:endParaRPr lang="ar-EG" dirty="0" smtClean="0"/>
          </a:p>
          <a:p>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ar-SA" b="1" dirty="0" smtClean="0"/>
              <a:t>الخلق السيء</a:t>
            </a:r>
            <a:endParaRPr lang="fr-FR" b="1" dirty="0" smtClean="0"/>
          </a:p>
        </p:txBody>
      </p:sp>
      <p:sp>
        <p:nvSpPr>
          <p:cNvPr id="16387" name="Rectangle 3"/>
          <p:cNvSpPr>
            <a:spLocks noGrp="1" noChangeArrowheads="1"/>
          </p:cNvSpPr>
          <p:nvPr>
            <p:ph type="body" idx="1"/>
          </p:nvPr>
        </p:nvSpPr>
        <p:spPr/>
        <p:txBody>
          <a:bodyPr/>
          <a:lstStyle/>
          <a:p>
            <a:pPr algn="r" rtl="1" eaLnBrk="1" hangingPunct="1">
              <a:defRPr/>
            </a:pPr>
            <a:r>
              <a:rPr lang="ar-SA" sz="4000" dirty="0" smtClean="0"/>
              <a:t>إن للشيطان بابان رئيسيان يلج منهما ليلحق الضرر والفساد بهذه الامة:</a:t>
            </a:r>
          </a:p>
          <a:p>
            <a:pPr algn="r" rtl="1" eaLnBrk="1" hangingPunct="1">
              <a:buFont typeface="Wingdings" pitchFamily="2" charset="2"/>
              <a:buNone/>
              <a:defRPr/>
            </a:pPr>
            <a:endParaRPr lang="ar-SA" sz="4000" dirty="0" smtClean="0"/>
          </a:p>
          <a:p>
            <a:pPr algn="r" rtl="1" eaLnBrk="1" hangingPunct="1">
              <a:defRPr/>
            </a:pPr>
            <a:r>
              <a:rPr lang="ar-SA" sz="4000" dirty="0" smtClean="0"/>
              <a:t>إفساد ذات البين (العلاقة بين المسلمين)</a:t>
            </a:r>
          </a:p>
          <a:p>
            <a:pPr algn="r" rtl="1" eaLnBrk="1" hangingPunct="1">
              <a:buFont typeface="Wingdings" pitchFamily="2" charset="2"/>
              <a:buNone/>
              <a:defRPr/>
            </a:pPr>
            <a:endParaRPr lang="ar-SA" sz="4000" dirty="0" smtClean="0"/>
          </a:p>
          <a:p>
            <a:pPr algn="r" rtl="1" eaLnBrk="1" hangingPunct="1">
              <a:defRPr/>
            </a:pPr>
            <a:r>
              <a:rPr lang="ar-SA" sz="4000" dirty="0" smtClean="0"/>
              <a:t>فساد الأخلاق </a:t>
            </a:r>
            <a:endParaRPr lang="fr-FR" sz="40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fr-FR" dirty="0" smtClean="0"/>
              <a:t>le mauvais comportement</a:t>
            </a:r>
          </a:p>
        </p:txBody>
      </p:sp>
      <p:sp>
        <p:nvSpPr>
          <p:cNvPr id="17411" name="Rectangle 3"/>
          <p:cNvSpPr>
            <a:spLocks noGrp="1" noChangeArrowheads="1"/>
          </p:cNvSpPr>
          <p:nvPr>
            <p:ph type="body" idx="1"/>
          </p:nvPr>
        </p:nvSpPr>
        <p:spPr/>
        <p:txBody>
          <a:bodyPr/>
          <a:lstStyle/>
          <a:p>
            <a:pPr eaLnBrk="1" hangingPunct="1">
              <a:defRPr/>
            </a:pPr>
            <a:endParaRPr lang="fr-FR" dirty="0" smtClean="0"/>
          </a:p>
          <a:p>
            <a:pPr eaLnBrk="1" hangingPunct="1">
              <a:defRPr/>
            </a:pPr>
            <a:r>
              <a:rPr lang="fr-FR" sz="3600" dirty="0" smtClean="0"/>
              <a:t>Le Diable a deux gigantesques portes par lesquelles il entre pour nuire à cette communauté, ce sont les plus larges: </a:t>
            </a:r>
          </a:p>
          <a:p>
            <a:pPr eaLnBrk="1" hangingPunct="1">
              <a:defRPr/>
            </a:pPr>
            <a:r>
              <a:rPr lang="fr-FR" sz="3600" dirty="0" smtClean="0"/>
              <a:t>La division </a:t>
            </a:r>
          </a:p>
          <a:p>
            <a:pPr eaLnBrk="1" hangingPunct="1">
              <a:defRPr/>
            </a:pPr>
            <a:r>
              <a:rPr lang="fr-FR" sz="3600" dirty="0" smtClean="0"/>
              <a:t>Le mauvais comportement.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ar-SA" b="1" dirty="0" smtClean="0"/>
              <a:t>نموذج</a:t>
            </a:r>
            <a:endParaRPr lang="fr-FR" b="1" dirty="0" smtClean="0"/>
          </a:p>
        </p:txBody>
      </p:sp>
      <p:sp>
        <p:nvSpPr>
          <p:cNvPr id="19459" name="Rectangle 3"/>
          <p:cNvSpPr>
            <a:spLocks noGrp="1" noChangeArrowheads="1"/>
          </p:cNvSpPr>
          <p:nvPr>
            <p:ph type="body" idx="1"/>
          </p:nvPr>
        </p:nvSpPr>
        <p:spPr/>
        <p:txBody>
          <a:bodyPr/>
          <a:lstStyle/>
          <a:p>
            <a:pPr algn="r" rtl="1" eaLnBrk="1" hangingPunct="1">
              <a:defRPr/>
            </a:pPr>
            <a:r>
              <a:rPr lang="ar-SA" sz="3600" dirty="0" smtClean="0"/>
              <a:t>من يؤذي جيرانه:</a:t>
            </a:r>
          </a:p>
          <a:p>
            <a:pPr algn="r" rtl="1" eaLnBrk="1" hangingPunct="1">
              <a:buFont typeface="Wingdings" pitchFamily="2" charset="2"/>
              <a:buNone/>
              <a:defRPr/>
            </a:pPr>
            <a:r>
              <a:rPr lang="ar-SA" sz="3600" dirty="0" smtClean="0"/>
              <a:t> قال رسول الله : ((والله لا يؤمن، والله لا يؤمن، والله لا يؤمن</a:t>
            </a:r>
            <a:r>
              <a:rPr lang="ar-SA" sz="3600" dirty="0" smtClean="0"/>
              <a:t>)</a:t>
            </a:r>
            <a:r>
              <a:rPr lang="ar-SA" sz="3600" dirty="0" smtClean="0"/>
              <a:t>) قيل: من يا رسول الله؟ </a:t>
            </a:r>
          </a:p>
          <a:p>
            <a:pPr algn="r" rtl="1" eaLnBrk="1" hangingPunct="1">
              <a:buFont typeface="Wingdings" pitchFamily="2" charset="2"/>
              <a:buNone/>
              <a:defRPr/>
            </a:pPr>
            <a:r>
              <a:rPr lang="ar-SA" sz="3600" dirty="0" smtClean="0"/>
              <a:t>قال: </a:t>
            </a:r>
            <a:r>
              <a:rPr lang="ar-SA" sz="3600" dirty="0" smtClean="0"/>
              <a:t>((الذي لا يأمن جاره بوائقه)) رواه البخاري</a:t>
            </a:r>
            <a:r>
              <a:rPr lang="fr-FR" sz="3600" dirty="0" smtClean="0"/>
              <a:t> </a:t>
            </a:r>
            <a:endParaRPr lang="ar-SA" sz="3600" dirty="0" smtClean="0"/>
          </a:p>
          <a:p>
            <a:pPr algn="r" rtl="1" eaLnBrk="1" hangingPunct="1">
              <a:buFont typeface="Wingdings" pitchFamily="2" charset="2"/>
              <a:buNone/>
              <a:defRPr/>
            </a:pPr>
            <a:endParaRPr lang="fr-FR" sz="3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712968" cy="6480720"/>
          </a:xfrm>
        </p:spPr>
        <p:txBody>
          <a:bodyPr/>
          <a:lstStyle/>
          <a:p>
            <a:pPr algn="just"/>
            <a:r>
              <a:rPr lang="fr-FR" sz="3000" dirty="0" smtClean="0"/>
              <a:t>Beaucoup parmi nous Musulmans minimisent l’importance du bon comportement, alors que notre religion n’a cessé de recommander le bon caractère. </a:t>
            </a:r>
          </a:p>
          <a:p>
            <a:pPr algn="just"/>
            <a:r>
              <a:rPr lang="fr-FR" sz="3000" dirty="0" smtClean="0"/>
              <a:t>Celui qui regarde attentivement l’état des musulmans peut constater que certains d'entre eux sont loin des qualités et mœurs auxquels l’islam a incité et je suis vraiment désolé de le dire mais y a de nombreux musulmans qui font fuir les gens de l’islam à cause de leur mauvais comportement </a:t>
            </a:r>
            <a:r>
              <a:rPr lang="fr-FR" sz="2800" dirty="0" smtClean="0"/>
              <a:t>!</a:t>
            </a:r>
            <a:r>
              <a:rPr lang="fr-FR" dirty="0" smtClean="0"/>
              <a:t>	 </a:t>
            </a:r>
          </a:p>
          <a:p>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defRPr/>
            </a:pPr>
            <a:r>
              <a:rPr lang="ar-SA" b="1" dirty="0" smtClean="0"/>
              <a:t>ماذا نفهم من الحديث؟</a:t>
            </a:r>
            <a:endParaRPr lang="fr-FR" b="1" dirty="0" smtClean="0"/>
          </a:p>
        </p:txBody>
      </p:sp>
      <p:sp>
        <p:nvSpPr>
          <p:cNvPr id="20483" name="Rectangle 3"/>
          <p:cNvSpPr>
            <a:spLocks noGrp="1" noChangeArrowheads="1"/>
          </p:cNvSpPr>
          <p:nvPr>
            <p:ph type="body" idx="1"/>
          </p:nvPr>
        </p:nvSpPr>
        <p:spPr/>
        <p:txBody>
          <a:bodyPr/>
          <a:lstStyle/>
          <a:p>
            <a:pPr algn="r" rtl="1" eaLnBrk="1" hangingPunct="1">
              <a:defRPr/>
            </a:pPr>
            <a:r>
              <a:rPr lang="ar-SA" sz="3600" b="1" dirty="0" smtClean="0"/>
              <a:t>أن إساءة الجوار من عادات الجاهلية التي بعث الله نبيه</a:t>
            </a:r>
            <a:r>
              <a:rPr lang="fr-FR" sz="3600" b="1" dirty="0" smtClean="0"/>
              <a:t> </a:t>
            </a:r>
            <a:r>
              <a:rPr lang="ar-SA" sz="3600" b="1" dirty="0" smtClean="0"/>
              <a:t>لتغييرها</a:t>
            </a:r>
          </a:p>
          <a:p>
            <a:pPr algn="r" rtl="1" eaLnBrk="1" hangingPunct="1">
              <a:defRPr/>
            </a:pPr>
            <a:r>
              <a:rPr lang="ar-SA" sz="3600" b="1" dirty="0" smtClean="0"/>
              <a:t>لا يمكن أن يكون مؤمنا حق الإيمان من لا يأمن الناس (وخصوصا الجيران) شره وأذاه </a:t>
            </a:r>
          </a:p>
          <a:p>
            <a:pPr algn="r" rtl="1" eaLnBrk="1" hangingPunct="1">
              <a:defRPr/>
            </a:pPr>
            <a:r>
              <a:rPr lang="fr-FR" sz="3600" dirty="0" smtClean="0"/>
              <a:t> </a:t>
            </a:r>
            <a:r>
              <a:rPr lang="ar-SA" sz="3600" dirty="0" smtClean="0"/>
              <a:t>وكما علمنا المصطفى صلى الله عليه وسلم:</a:t>
            </a:r>
          </a:p>
          <a:p>
            <a:pPr algn="r" rtl="1" eaLnBrk="1" hangingPunct="1">
              <a:buFont typeface="Wingdings" pitchFamily="2" charset="2"/>
              <a:buNone/>
              <a:defRPr/>
            </a:pPr>
            <a:r>
              <a:rPr lang="ar-SA" sz="3600" dirty="0" smtClean="0"/>
              <a:t>    [المسلم من سلم المسلمون من لسانه ويده]</a:t>
            </a:r>
          </a:p>
          <a:p>
            <a:pPr algn="r" rtl="1" eaLnBrk="1" hangingPunct="1">
              <a:defRPr/>
            </a:pPr>
            <a:endParaRPr lang="fr-FR" sz="36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457200" y="260350"/>
            <a:ext cx="8229600" cy="6408738"/>
          </a:xfrm>
        </p:spPr>
        <p:txBody>
          <a:bodyPr/>
          <a:lstStyle/>
          <a:p>
            <a:pPr algn="just" rtl="1" eaLnBrk="1" hangingPunct="1">
              <a:defRPr/>
            </a:pPr>
            <a:r>
              <a:rPr lang="ar-SA" b="1" dirty="0" smtClean="0"/>
              <a:t>عَنْ أَبِي هُرَيْرَةَ</a:t>
            </a:r>
            <a:r>
              <a:rPr lang="fr-FR" b="1" dirty="0" smtClean="0"/>
              <a:t> </a:t>
            </a:r>
            <a:r>
              <a:rPr lang="ar-SA" b="1" dirty="0" smtClean="0"/>
              <a:t>عَنِ النَّبِيِّ</a:t>
            </a:r>
            <a:r>
              <a:rPr lang="fr-FR" b="1" dirty="0" smtClean="0"/>
              <a:t> </a:t>
            </a:r>
            <a:r>
              <a:rPr lang="ar-SA" b="1" dirty="0" smtClean="0"/>
              <a:t>قَالَ</a:t>
            </a:r>
            <a:r>
              <a:rPr lang="fr-FR" b="1" dirty="0" smtClean="0"/>
              <a:t>: </a:t>
            </a:r>
            <a:r>
              <a:rPr lang="ar-SA" b="1" dirty="0" smtClean="0"/>
              <a:t>((مَنْ كَانَ يُؤْمِنُ بِاللَّهِ وَالْيَوْمِ الآخِرِ فَلا يُؤْذِي جَارَهُ)) رواه البخاري</a:t>
            </a:r>
          </a:p>
          <a:p>
            <a:pPr algn="just" rtl="1" eaLnBrk="1" hangingPunct="1">
              <a:defRPr/>
            </a:pPr>
            <a:r>
              <a:rPr lang="ar-SA" b="1" dirty="0" smtClean="0"/>
              <a:t> وعَنْه</a:t>
            </a:r>
            <a:r>
              <a:rPr lang="fr-FR" b="1" dirty="0" smtClean="0"/>
              <a:t> </a:t>
            </a:r>
            <a:r>
              <a:rPr lang="ar-SA" b="1" dirty="0" smtClean="0"/>
              <a:t>قَالَ: قَالَ رَجُلٌ: يَا رَسُولَ اللَّهِ، إِنَّ فُلانَةَ يُذْكَرُ مِنْ كَثْرَةِ صَلاتِهَا وَصِيَامِهَا وَصَدَقَتِهَا غَيْرَ أَنَّهَا تُؤْذِي جِيرَانَهَا بِلِسَانِهَا، قَالَ</a:t>
            </a:r>
            <a:r>
              <a:rPr lang="fr-FR" b="1" dirty="0" smtClean="0"/>
              <a:t>: </a:t>
            </a:r>
            <a:r>
              <a:rPr lang="ar-SA" b="1" dirty="0" smtClean="0"/>
              <a:t>((هِيَ فِي النَّارِ))، قَالَ: يَا رَسُولَ اللَّهِ، فَإِنَّ فُلانَةَ يُذْكَرُ مِنْ قِلَّةِ صِيَامِهَا وَصَدَقَتِهَا وَصَلاتِهَا وَإِنَّهَا تَصَدَّقُ بِالأَثْوَارِ مِنَ الأَقِطِ وَلا تُؤْذِي جِيرَانَهَا بِلِسَانِهَا، قَالَ</a:t>
            </a:r>
            <a:r>
              <a:rPr lang="fr-FR" b="1" dirty="0" smtClean="0"/>
              <a:t>: </a:t>
            </a:r>
            <a:r>
              <a:rPr lang="ar-SA" b="1" dirty="0" smtClean="0"/>
              <a:t>((هِيَ فِي الْجَنَّةِ)) أخرجه أحمد وصححه الألباني</a:t>
            </a:r>
            <a:r>
              <a:rPr lang="fr-FR" b="1" dirty="0" smtClean="0"/>
              <a:t>.</a:t>
            </a:r>
            <a:r>
              <a:rPr lang="fr-FR" dirty="0" smtClean="0"/>
              <a:t> </a:t>
            </a:r>
          </a:p>
          <a:p>
            <a:pPr algn="just" rtl="1" eaLnBrk="1" hangingPunct="1">
              <a:defRPr/>
            </a:pPr>
            <a:r>
              <a:rPr lang="ar-SA" dirty="0" smtClean="0"/>
              <a:t>((مَا مِنْ عَبْدٍ مُسْلِمٍ يَمُوتُ يَشْهَدُ لَهُ ثَلاثَةُ أَبْيَاتٍ مِنْ جِيرَانِهِ الأَدْنَيْنَ بِخَيْرٍ إِلاّ قَالَ اللَّهُ - عز وجل -: قَدْ قَبِلْتُ شَهَادَةَ عِبَادِي عَلَى مَا عَلِمُوا وَغَفَرْتُ لَهُ مَا أَعْلَمُ)) حسنه الألباني</a:t>
            </a:r>
            <a:endParaRPr lang="fr-F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fr-FR" dirty="0" smtClean="0"/>
              <a:t>Un exemple</a:t>
            </a:r>
          </a:p>
        </p:txBody>
      </p:sp>
      <p:sp>
        <p:nvSpPr>
          <p:cNvPr id="21507" name="Rectangle 3"/>
          <p:cNvSpPr>
            <a:spLocks noGrp="1" noChangeArrowheads="1"/>
          </p:cNvSpPr>
          <p:nvPr>
            <p:ph type="body" idx="1"/>
          </p:nvPr>
        </p:nvSpPr>
        <p:spPr/>
        <p:txBody>
          <a:bodyPr/>
          <a:lstStyle/>
          <a:p>
            <a:pPr algn="just" eaLnBrk="1" hangingPunct="1">
              <a:defRPr/>
            </a:pPr>
            <a:r>
              <a:rPr lang="fr-FR" sz="2800" dirty="0" smtClean="0"/>
              <a:t>L'homme qui nuit à ses voisins et leur cause du tort, la religion lui réserve un jugement très dur, et l'Envoyé d’Allah - que Allah lui accorde la Grâce et la Paix - dit à son sujet : </a:t>
            </a:r>
            <a:r>
              <a:rPr lang="fr-FR" sz="2800" b="1" dirty="0" smtClean="0"/>
              <a:t>" Par Allah il ne croit pas Par Allah il ne croit pas ! Par Allah il ne croit pas ! On lui dit : Qui donc, ô Envoyé d’Allah? Il dit : Celui dont le voisin n'est pas en sûreté contre ses forfaits" (Al-Bukhârî).</a:t>
            </a:r>
            <a:r>
              <a:rPr lang="fr-FR" sz="2800" dirty="0" smtClean="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765175"/>
            <a:ext cx="8229600" cy="4319588"/>
          </a:xfrm>
        </p:spPr>
        <p:txBody>
          <a:bodyPr/>
          <a:lstStyle/>
          <a:p>
            <a:pPr algn="just" eaLnBrk="1" hangingPunct="1">
              <a:defRPr/>
            </a:pPr>
            <a:r>
              <a:rPr lang="fr-FR" sz="3600" dirty="0" smtClean="0"/>
              <a:t>L'essence de ces paroles nous apprend que le musulman qui a un caractère tel, que ses voisins vivent dans la peur d'avoir affaire à lui, ne peut être considéré comme un vrai croyant. </a:t>
            </a:r>
            <a:r>
              <a:rPr lang="fr-FR" sz="3600" b="1" dirty="0" smtClean="0"/>
              <a:t>Il ne mérite pas le titre de musulman</a:t>
            </a:r>
            <a:r>
              <a:rPr lang="fr-FR" sz="3600" dirty="0" smtClean="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عامل الناس كما تحب أن يعاملوك</a:t>
            </a:r>
            <a:endParaRPr lang="fr-FR" dirty="0"/>
          </a:p>
        </p:txBody>
      </p:sp>
      <p:sp>
        <p:nvSpPr>
          <p:cNvPr id="3" name="Espace réservé du contenu 2"/>
          <p:cNvSpPr>
            <a:spLocks noGrp="1"/>
          </p:cNvSpPr>
          <p:nvPr>
            <p:ph idx="1"/>
          </p:nvPr>
        </p:nvSpPr>
        <p:spPr/>
        <p:txBody>
          <a:bodyPr/>
          <a:lstStyle/>
          <a:p>
            <a:pPr algn="r" rtl="1">
              <a:defRPr/>
            </a:pPr>
            <a:r>
              <a:rPr lang="ar-AE" dirty="0" smtClean="0"/>
              <a:t>قال صلى الله عليه وسلم : ( من أحب أن يزحزح عن النار ويدخل الجنة فلتأته منيته وهو يؤمن بالله واليوم الآخر وليأت إلى الناس </a:t>
            </a:r>
            <a:r>
              <a:rPr lang="ar-SA" dirty="0" smtClean="0"/>
              <a:t>ا</a:t>
            </a:r>
            <a:r>
              <a:rPr lang="ar-AE" dirty="0" smtClean="0"/>
              <a:t>لذي يحب أن يؤتى إليه ) رواه مسلم</a:t>
            </a:r>
            <a:endParaRPr lang="ar-SA" dirty="0" smtClean="0"/>
          </a:p>
          <a:p>
            <a:pPr algn="just">
              <a:defRPr/>
            </a:pPr>
            <a:r>
              <a:rPr lang="fr-FR" dirty="0" smtClean="0"/>
              <a:t>"Celui qui veut être éloigné de l'enfer et entrer au paradis, qu'il fasse en sorte de mourir en ayant la croyance en Allah et en le jour dernier et en ayant agi envers les gens comme il aimerait qu'on agisse envers lui".</a:t>
            </a:r>
          </a:p>
          <a:p>
            <a:pPr>
              <a:defRPr/>
            </a:pPr>
            <a:endParaRPr lang="fr-F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ar-SA" dirty="0" smtClean="0"/>
              <a:t>أتدرون من المفلس؟</a:t>
            </a:r>
            <a:endParaRPr lang="fr-FR" dirty="0" smtClean="0"/>
          </a:p>
        </p:txBody>
      </p:sp>
      <p:sp>
        <p:nvSpPr>
          <p:cNvPr id="23555" name="Rectangle 3"/>
          <p:cNvSpPr>
            <a:spLocks noGrp="1" noChangeArrowheads="1"/>
          </p:cNvSpPr>
          <p:nvPr>
            <p:ph type="body" idx="1"/>
          </p:nvPr>
        </p:nvSpPr>
        <p:spPr/>
        <p:txBody>
          <a:bodyPr/>
          <a:lstStyle/>
          <a:p>
            <a:pPr algn="r" rtl="1" eaLnBrk="1" hangingPunct="1">
              <a:defRPr/>
            </a:pPr>
            <a:r>
              <a:rPr lang="ar-SA" sz="3600" dirty="0" smtClean="0"/>
              <a:t>ليس المفلس من ضاعت منه الاموال ومتاع الدنيا الفاني{وما الحياة الدنيا إلا متاع الغرور}</a:t>
            </a:r>
          </a:p>
          <a:p>
            <a:pPr algn="r" rtl="1" eaLnBrk="1" hangingPunct="1">
              <a:buFont typeface="Wingdings" pitchFamily="2" charset="2"/>
              <a:buNone/>
              <a:defRPr/>
            </a:pPr>
            <a:endParaRPr lang="ar-SA" sz="3600" dirty="0" smtClean="0"/>
          </a:p>
          <a:p>
            <a:pPr algn="r" rtl="1" eaLnBrk="1" hangingPunct="1">
              <a:defRPr/>
            </a:pPr>
            <a:r>
              <a:rPr lang="ar-SA" sz="3600" dirty="0" smtClean="0"/>
              <a:t>إنما المفلس من فنيت حسناته يوم القيامة بسبب ظلمه لعباد الله في الدنيا وتعديه على حقوقهم</a:t>
            </a:r>
          </a:p>
          <a:p>
            <a:pPr algn="r" rtl="1" eaLnBrk="1" hangingPunct="1">
              <a:buFont typeface="Wingdings" pitchFamily="2" charset="2"/>
              <a:buNone/>
              <a:defRPr/>
            </a:pPr>
            <a:endParaRPr lang="ar-SA" sz="3600" dirty="0" smtClean="0"/>
          </a:p>
          <a:p>
            <a:pPr algn="r" rtl="1" eaLnBrk="1" hangingPunct="1">
              <a:defRPr/>
            </a:pPr>
            <a:r>
              <a:rPr lang="ar-SA" sz="3600" dirty="0" smtClean="0"/>
              <a:t>واقرأ حديث المفلس</a:t>
            </a:r>
          </a:p>
          <a:p>
            <a:pPr algn="r" rtl="1" eaLnBrk="1" hangingPunct="1">
              <a:buFont typeface="Wingdings" pitchFamily="2" charset="2"/>
              <a:buNone/>
              <a:defRPr/>
            </a:pPr>
            <a:endParaRPr lang="ar-SA" sz="3600" dirty="0" smtClean="0"/>
          </a:p>
          <a:p>
            <a:pPr algn="r" rtl="1" eaLnBrk="1" hangingPunct="1">
              <a:buFont typeface="Wingdings" pitchFamily="2" charset="2"/>
              <a:buNone/>
              <a:defRPr/>
            </a:pPr>
            <a:endParaRPr lang="fr-FR" sz="3600"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0"/>
            <a:ext cx="8229600" cy="476250"/>
          </a:xfrm>
        </p:spPr>
        <p:txBody>
          <a:bodyPr/>
          <a:lstStyle/>
          <a:p>
            <a:pPr eaLnBrk="1" hangingPunct="1">
              <a:defRPr/>
            </a:pPr>
            <a:r>
              <a:rPr lang="fr-FR" sz="4000" b="1" dirty="0" smtClean="0"/>
              <a:t>Savez-vous qui est le ruiné ?</a:t>
            </a:r>
          </a:p>
        </p:txBody>
      </p:sp>
      <p:sp>
        <p:nvSpPr>
          <p:cNvPr id="24579" name="Rectangle 3"/>
          <p:cNvSpPr>
            <a:spLocks noGrp="1" noChangeArrowheads="1"/>
          </p:cNvSpPr>
          <p:nvPr>
            <p:ph type="body" idx="1"/>
          </p:nvPr>
        </p:nvSpPr>
        <p:spPr>
          <a:xfrm>
            <a:off x="457200" y="549275"/>
            <a:ext cx="8229600" cy="5903913"/>
          </a:xfrm>
        </p:spPr>
        <p:txBody>
          <a:bodyPr/>
          <a:lstStyle/>
          <a:p>
            <a:pPr algn="just" eaLnBrk="1" hangingPunct="1">
              <a:lnSpc>
                <a:spcPct val="80000"/>
              </a:lnSpc>
              <a:defRPr/>
            </a:pPr>
            <a:r>
              <a:rPr lang="fr-FR" sz="3600" i="1" dirty="0" smtClean="0">
                <a:latin typeface="Times New Roman" pitchFamily="18" charset="0"/>
                <a:cs typeface="Times New Roman" pitchFamily="18" charset="0"/>
              </a:rPr>
              <a:t>« Un jour  le prophète a poser cette question a ces compagnons : « "Savez-vous qui est le ruiné ? Ils lui disent : Le ruiné d'entre nous est celui qui n'a ni sous, ni biens. Il leur dit : Le ruiné dans ma communauté est celui qui viendra au Jour de la Résurrection avec des prières, de l'aumône, du jeûne et qui viendra aussi avec des insultes proférées contre un tel, des accusations mensongères contre un autre, des spoliations de biens d'un troisième, un crime contre un quatrième et des forfaits contre un cinquième. </a:t>
            </a:r>
          </a:p>
          <a:p>
            <a:pPr algn="just" eaLnBrk="1" hangingPunct="1">
              <a:lnSpc>
                <a:spcPct val="80000"/>
              </a:lnSpc>
              <a:defRPr/>
            </a:pPr>
            <a:endParaRPr lang="fr-F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63"/>
            <a:ext cx="8229600" cy="5630862"/>
          </a:xfrm>
        </p:spPr>
        <p:txBody>
          <a:bodyPr/>
          <a:lstStyle/>
          <a:p>
            <a:pPr algn="just">
              <a:defRPr/>
            </a:pPr>
            <a:r>
              <a:rPr lang="fr-FR" sz="4000" i="1" dirty="0" smtClean="0">
                <a:latin typeface="Times New Roman" pitchFamily="18" charset="0"/>
                <a:cs typeface="Times New Roman" pitchFamily="18" charset="0"/>
              </a:rPr>
              <a:t>On donnera alors à l'un (une de ces victimes) de ses bonnes actions (pour le dédommager) et l'on donnera à l'autre de ses bonnes actions. Quand ses bonnes actions seront épuisées alors qu'il ne s'est pas acquitté de ses dettes, il prendra sur lui de leurs péchés et sera envoyé en Enfer » (Muslim).</a:t>
            </a:r>
            <a:endParaRPr lang="fr-FR"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fr-FR" sz="4000" dirty="0" smtClean="0"/>
              <a:t>L’Islam, c’est la culture du bon comportement</a:t>
            </a:r>
          </a:p>
        </p:txBody>
      </p:sp>
      <p:sp>
        <p:nvSpPr>
          <p:cNvPr id="66563" name="Rectangle 3"/>
          <p:cNvSpPr>
            <a:spLocks noGrp="1" noChangeArrowheads="1"/>
          </p:cNvSpPr>
          <p:nvPr>
            <p:ph type="body" idx="1"/>
          </p:nvPr>
        </p:nvSpPr>
        <p:spPr>
          <a:xfrm>
            <a:off x="457200" y="1600200"/>
            <a:ext cx="8229600" cy="4900613"/>
          </a:xfrm>
        </p:spPr>
        <p:txBody>
          <a:bodyPr/>
          <a:lstStyle/>
          <a:p>
            <a:pPr algn="just" eaLnBrk="1" hangingPunct="1">
              <a:defRPr/>
            </a:pPr>
            <a:r>
              <a:rPr lang="fr-FR" sz="2800" dirty="0" smtClean="0"/>
              <a:t>Etre musulman, c’est avoir de bonnes manières. Tu ne peux pas être musulman et avoir un mauvais comportement. Allah n’aime pas la vulgarité et la brutalité. Comment alors peux-tu être vulgaire et brutal ? Tu dois avoir un comportement noble, et tu dois parler avec respect. Celui qui élève la voix, hurle, vocifère, injurie et agresse, Est-il un bon musulman ?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defRPr/>
            </a:pPr>
            <a:r>
              <a:rPr lang="fr-FR" b="1" i="1" dirty="0" smtClean="0"/>
              <a:t>Tu as été doux</a:t>
            </a:r>
          </a:p>
        </p:txBody>
      </p:sp>
      <p:sp>
        <p:nvSpPr>
          <p:cNvPr id="73731" name="Rectangle 3"/>
          <p:cNvSpPr>
            <a:spLocks noGrp="1" noChangeArrowheads="1"/>
          </p:cNvSpPr>
          <p:nvPr>
            <p:ph type="body" idx="1"/>
          </p:nvPr>
        </p:nvSpPr>
        <p:spPr/>
        <p:txBody>
          <a:bodyPr/>
          <a:lstStyle/>
          <a:p>
            <a:pPr algn="just" eaLnBrk="1" hangingPunct="1">
              <a:defRPr/>
            </a:pPr>
            <a:r>
              <a:rPr lang="fr-FR" dirty="0" smtClean="0"/>
              <a:t>le Très-Haut, a loué Son Messager (P) en disant : </a:t>
            </a:r>
            <a:endParaRPr lang="ar-SA" dirty="0" smtClean="0"/>
          </a:p>
          <a:p>
            <a:pPr algn="just" eaLnBrk="1" hangingPunct="1">
              <a:buFont typeface="Wingdings" pitchFamily="2" charset="2"/>
              <a:buNone/>
              <a:defRPr/>
            </a:pPr>
            <a:r>
              <a:rPr lang="ar-SA" dirty="0" smtClean="0"/>
              <a:t>  </a:t>
            </a:r>
            <a:r>
              <a:rPr lang="fr-FR" dirty="0" smtClean="0"/>
              <a:t>((</a:t>
            </a:r>
            <a:r>
              <a:rPr lang="fr-FR" b="1" i="1" dirty="0" smtClean="0"/>
              <a:t>C’est grâce à la Miséricorde de Ton Seigneur que tu as été doux envers eux. Mais si tu étais rude, au cœur dur, ils se disperseraient d’autour de toi</a:t>
            </a:r>
            <a:r>
              <a:rPr lang="fr-FR" dirty="0" smtClean="0"/>
              <a:t>)) (Coran III, 159).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12968" cy="6408712"/>
          </a:xfrm>
        </p:spPr>
        <p:txBody>
          <a:bodyPr/>
          <a:lstStyle/>
          <a:p>
            <a:pPr algn="just"/>
            <a:r>
              <a:rPr lang="fr-FR" sz="2400" dirty="0" smtClean="0"/>
              <a:t> </a:t>
            </a:r>
            <a:r>
              <a:rPr lang="fr-FR" dirty="0" smtClean="0"/>
              <a:t>Et surtout lorsqu’Il s’agit de                  « musulman », qui est, on va dire entre guillemets, pratiquant, et qui a pris comme engagement donc, d’être dans cette vie ici-bas, conforme aux règles de l’islam. </a:t>
            </a:r>
          </a:p>
          <a:p>
            <a:pPr algn="just"/>
            <a:r>
              <a:rPr lang="fr-FR" dirty="0" smtClean="0"/>
              <a:t>Mais lorsque l’on se rapproche beaucoup plus de cette personne, lorsque l’on connaît plus cette personne, on voit qu’il y a un grand fossé, une grande différence entre ce qu’il est réellement et ce qu’il prétend être. </a:t>
            </a:r>
          </a:p>
          <a:p>
            <a:pPr algn="just"/>
            <a:endParaRPr lang="fr-F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fr-FR" dirty="0" smtClean="0"/>
              <a:t>Les gens de l'Enfer</a:t>
            </a:r>
          </a:p>
        </p:txBody>
      </p:sp>
      <p:sp>
        <p:nvSpPr>
          <p:cNvPr id="74755" name="Rectangle 3"/>
          <p:cNvSpPr>
            <a:spLocks noGrp="1" noChangeArrowheads="1"/>
          </p:cNvSpPr>
          <p:nvPr>
            <p:ph type="body" idx="1"/>
          </p:nvPr>
        </p:nvSpPr>
        <p:spPr/>
        <p:txBody>
          <a:bodyPr/>
          <a:lstStyle/>
          <a:p>
            <a:pPr algn="just" eaLnBrk="1" hangingPunct="1">
              <a:defRPr/>
            </a:pPr>
            <a:r>
              <a:rPr lang="fr-FR" sz="2800" dirty="0" smtClean="0"/>
              <a:t>Le prophète (paix et bénédictions sur lui) a dit : « Ne vous informerais-je pas au sujet des gens de l'Enfer? Tout dur, arrogant et orgueilleux » (Bukhari, Muslim) .Le comportement de certain personnes parmi les musulmans ne sont-ils pas ceux des gens de l'Enfer.. grossièreté, vulgarité et orgueil. Nous les voyons rudes, vulgaires et sévères  même entre eux...</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285750" y="333375"/>
            <a:ext cx="8643938" cy="6335713"/>
          </a:xfrm>
        </p:spPr>
        <p:txBody>
          <a:bodyPr/>
          <a:lstStyle/>
          <a:p>
            <a:pPr algn="just" eaLnBrk="1" hangingPunct="1">
              <a:lnSpc>
                <a:spcPct val="90000"/>
              </a:lnSpc>
              <a:defRPr/>
            </a:pPr>
            <a:r>
              <a:rPr lang="fr-FR" dirty="0" smtClean="0"/>
              <a:t>La parole d'Allah  :</a:t>
            </a:r>
            <a:r>
              <a:rPr lang="en-US" dirty="0" smtClean="0"/>
              <a:t> </a:t>
            </a:r>
            <a:r>
              <a:rPr lang="ar-SA" dirty="0" smtClean="0"/>
              <a:t>}</a:t>
            </a:r>
            <a:r>
              <a:rPr lang="fr-FR" dirty="0" smtClean="0"/>
              <a:t>Puis, parlez-lui gentiment. Peut-être se rappellera-t-il ou craindra-t-il</a:t>
            </a:r>
            <a:r>
              <a:rPr lang="ar-SA" dirty="0" smtClean="0"/>
              <a:t>{</a:t>
            </a:r>
            <a:r>
              <a:rPr lang="fr-FR" dirty="0" smtClean="0"/>
              <a:t> </a:t>
            </a:r>
            <a:r>
              <a:rPr lang="ar-SA" dirty="0" smtClean="0"/>
              <a:t>  </a:t>
            </a:r>
            <a:endParaRPr lang="fr-FR" dirty="0" smtClean="0"/>
          </a:p>
          <a:p>
            <a:pPr algn="just" eaLnBrk="1" hangingPunct="1">
              <a:lnSpc>
                <a:spcPct val="90000"/>
              </a:lnSpc>
              <a:defRPr/>
            </a:pPr>
            <a:r>
              <a:rPr lang="fr-FR" dirty="0" smtClean="0"/>
              <a:t>le Prophète dit à Aicha, - lorsqu'elle dit aux ennemis du prophète: «Mais que la mort et la malédiction d'Allah soient sur vous » - : « Allah aime la courtoisie dans toute chose » et dans une version: « Ô Aicha, ne sois pas vulgaire », et dans une autre version: « Tais-toi, ô Aicha. Allah n 'aime pas la vulgarité et la grossièreté » (Rapporté par Muslim)</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214313"/>
            <a:ext cx="8715375" cy="6286500"/>
          </a:xfrm>
        </p:spPr>
        <p:txBody>
          <a:bodyPr/>
          <a:lstStyle/>
          <a:p>
            <a:pPr algn="just">
              <a:defRPr/>
            </a:pPr>
            <a:r>
              <a:rPr lang="fr-FR" dirty="0" smtClean="0"/>
              <a:t>Si le verset ci dessus a été révélé au sujet de Pharaon, la plus mécréante créature d’Allah, et que malgré cela il mérite la bonne parole... </a:t>
            </a:r>
          </a:p>
          <a:p>
            <a:pPr algn="just">
              <a:defRPr/>
            </a:pPr>
            <a:r>
              <a:rPr lang="fr-FR" dirty="0" smtClean="0"/>
              <a:t>et si le hadith, cité ci-dessus, concernait des ennemis du prophète, et que toute fois ils méritent la	 courtoisie...</a:t>
            </a:r>
          </a:p>
          <a:p>
            <a:pPr algn="just">
              <a:defRPr/>
            </a:pPr>
            <a:r>
              <a:rPr lang="fr-FR" dirty="0" smtClean="0"/>
              <a:t> Nos frères et sœurs ne méritent-ils donc pas cette douceur et cette courtoisie.</a:t>
            </a:r>
          </a:p>
          <a:p>
            <a:pPr>
              <a:defRPr/>
            </a:pP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fr-FR" dirty="0" smtClean="0"/>
              <a:t>Parole d’un sage</a:t>
            </a:r>
            <a:endParaRPr lang="fr-FR" dirty="0"/>
          </a:p>
        </p:txBody>
      </p:sp>
      <p:sp>
        <p:nvSpPr>
          <p:cNvPr id="3" name="Espace réservé du contenu 2"/>
          <p:cNvSpPr>
            <a:spLocks noGrp="1"/>
          </p:cNvSpPr>
          <p:nvPr>
            <p:ph idx="1"/>
          </p:nvPr>
        </p:nvSpPr>
        <p:spPr/>
        <p:txBody>
          <a:bodyPr/>
          <a:lstStyle/>
          <a:p>
            <a:pPr algn="just" rtl="1">
              <a:defRPr/>
            </a:pPr>
            <a:r>
              <a:rPr lang="ar-SA" dirty="0" smtClean="0"/>
              <a:t>النصيحة والأمر بالمعروف والنهي عن المنكر لا يبرر التصرف بغلظة ورفع الأصوات واستعمال العبارات الجارحة.. إنما يكون ذلك بالرفق والحكمة والموعظة الحسنة</a:t>
            </a:r>
            <a:endParaRPr lang="fr-FR" dirty="0" smtClean="0"/>
          </a:p>
          <a:p>
            <a:pPr algn="just">
              <a:defRPr/>
            </a:pPr>
            <a:r>
              <a:rPr lang="fr-FR" dirty="0" smtClean="0"/>
              <a:t>Blâmer un mal et combattre les péchés ou corriger les erreurs n'implique pas d'élever les voix et d'agir vulgairement, de durcir les visages et de prêcher pour Allah, sans sagesse et bonne exhortation</a:t>
            </a:r>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defRPr/>
            </a:pPr>
            <a:r>
              <a:rPr lang="ar-SA" sz="6000" dirty="0" smtClean="0"/>
              <a:t>قال تعالى مادحاً وواصفاً خُلق نبيه الكريم صلى الله عليه وسلم (( وَإِنّكَ لَعَلَىَ خُلُقٍ عَظِيمٍ )) </a:t>
            </a:r>
            <a:r>
              <a:rPr lang="fr-FR" sz="6000" dirty="0" smtClean="0"/>
              <a:t>   </a:t>
            </a:r>
            <a:r>
              <a:rPr lang="ar-SA" sz="6000" dirty="0" smtClean="0"/>
              <a:t>[ القلم 4]</a:t>
            </a:r>
            <a:endParaRPr lang="fr-FR" sz="6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fr-FR" dirty="0" smtClean="0"/>
              <a:t>Parole de Aïcha </a:t>
            </a:r>
          </a:p>
        </p:txBody>
      </p:sp>
      <p:sp>
        <p:nvSpPr>
          <p:cNvPr id="53251" name="Rectangle 3"/>
          <p:cNvSpPr>
            <a:spLocks noGrp="1" noChangeArrowheads="1"/>
          </p:cNvSpPr>
          <p:nvPr>
            <p:ph type="body" idx="1"/>
          </p:nvPr>
        </p:nvSpPr>
        <p:spPr/>
        <p:txBody>
          <a:bodyPr/>
          <a:lstStyle/>
          <a:p>
            <a:pPr algn="just" eaLnBrk="1" hangingPunct="1">
              <a:defRPr/>
            </a:pPr>
            <a:r>
              <a:rPr lang="fr-FR" sz="2800" b="1" dirty="0" smtClean="0"/>
              <a:t>« </a:t>
            </a:r>
            <a:r>
              <a:rPr lang="fr-FR" sz="2800" dirty="0" smtClean="0"/>
              <a:t>Il ne parlait jamais du mal de quiconque. Au lieu de rendre le mal pour le mal, il avait l'habitude de pardonner ceux qui l'offensaient. Il ne supportait pas l'iniquité et ne pensait jamais à se venger. Il ne frappa jamais une servante, un serviteur ou un esclave, même une créature muette. Il ne refusait jamais une requête raisonnable à quiconque la lui présentait.  </a:t>
            </a:r>
            <a:r>
              <a:rPr lang="fr-FR" sz="2800" b="1" dirty="0" smtClean="0"/>
              <a:t>»</a:t>
            </a:r>
            <a:r>
              <a:rPr lang="fr-FR" sz="2800" dirty="0" smtClean="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r>
              <a:rPr lang="fr-FR" dirty="0" smtClean="0"/>
              <a:t>Ali b.Abi Taleb </a:t>
            </a:r>
          </a:p>
        </p:txBody>
      </p:sp>
      <p:sp>
        <p:nvSpPr>
          <p:cNvPr id="54275" name="Rectangle 3"/>
          <p:cNvSpPr>
            <a:spLocks noGrp="1" noChangeArrowheads="1"/>
          </p:cNvSpPr>
          <p:nvPr>
            <p:ph type="body" idx="1"/>
          </p:nvPr>
        </p:nvSpPr>
        <p:spPr/>
        <p:txBody>
          <a:bodyPr/>
          <a:lstStyle/>
          <a:p>
            <a:pPr algn="just" eaLnBrk="1" hangingPunct="1">
              <a:lnSpc>
                <a:spcPct val="90000"/>
              </a:lnSpc>
              <a:defRPr/>
            </a:pPr>
            <a:r>
              <a:rPr lang="fr-FR" sz="2400" b="1" dirty="0" smtClean="0"/>
              <a:t>« </a:t>
            </a:r>
            <a:r>
              <a:rPr lang="fr-FR" sz="2400" dirty="0" smtClean="0"/>
              <a:t>Le Prophète était d'humeur toujours gaie, il était bienveillant et avait un intérieur limpide. Affable et courtois, il ne se montrait jamais rude envers quelqu'un, il gardait ordinairement le silence au lieu de lui répondre brutalement ou d'accéder à sa demande inacceptable. Ceux qui connaissaient ses habitudes, comprenaient ce que son silence veut dire. Il n'aimait faire de la peine à personne, plutôt il les rassurait car il était plein de gentillesse et de compassion. Il était d'une bienveillance et d'une générosité extrêmes, aimant la vérité et la bonté. C'était un plaisir d'être en sa compagnie.  </a:t>
            </a:r>
            <a:r>
              <a:rPr lang="fr-FR" sz="2400" b="1" dirty="0" smtClean="0"/>
              <a:t>»</a:t>
            </a:r>
            <a:r>
              <a:rPr lang="fr-FR" sz="2400" dirty="0"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ar-SA" b="1" dirty="0" smtClean="0"/>
              <a:t>جرير رضي الله عنه</a:t>
            </a:r>
            <a:endParaRPr lang="fr-FR" b="1" dirty="0" smtClean="0"/>
          </a:p>
        </p:txBody>
      </p:sp>
      <p:sp>
        <p:nvSpPr>
          <p:cNvPr id="67587" name="Rectangle 3"/>
          <p:cNvSpPr>
            <a:spLocks noGrp="1" noChangeArrowheads="1"/>
          </p:cNvSpPr>
          <p:nvPr>
            <p:ph type="body" idx="1"/>
          </p:nvPr>
        </p:nvSpPr>
        <p:spPr>
          <a:xfrm>
            <a:off x="457200" y="1600200"/>
            <a:ext cx="8229600" cy="4852988"/>
          </a:xfrm>
        </p:spPr>
        <p:txBody>
          <a:bodyPr/>
          <a:lstStyle/>
          <a:p>
            <a:pPr algn="r" rtl="1" eaLnBrk="1" hangingPunct="1">
              <a:defRPr/>
            </a:pPr>
            <a:r>
              <a:rPr lang="ar-SA" b="1" dirty="0" smtClean="0"/>
              <a:t>يقول جرير رضي الله عنه</a:t>
            </a:r>
            <a:r>
              <a:rPr lang="fr-FR" b="1" dirty="0" smtClean="0"/>
              <a:t> :  </a:t>
            </a:r>
            <a:r>
              <a:rPr lang="ar-SA" b="1" dirty="0" smtClean="0"/>
              <a:t>(ما حجبني رسول الله منذ أسلمت ، ولا رآني إلا تبسم في وجهي) متفق عليه</a:t>
            </a:r>
            <a:r>
              <a:rPr lang="fr-FR" b="1" dirty="0" smtClean="0"/>
              <a:t/>
            </a:r>
            <a:br>
              <a:rPr lang="fr-FR" b="1" dirty="0" smtClean="0"/>
            </a:br>
            <a:r>
              <a:rPr lang="ar-SA" b="1" dirty="0" smtClean="0"/>
              <a:t>  </a:t>
            </a:r>
            <a:endParaRPr lang="ar-SA" sz="2800" b="1" dirty="0" smtClean="0"/>
          </a:p>
          <a:p>
            <a:pPr algn="just" eaLnBrk="1" hangingPunct="1">
              <a:defRPr/>
            </a:pPr>
            <a:r>
              <a:rPr lang="fr-FR" sz="2800" dirty="0" smtClean="0"/>
              <a:t>Jarir Ibn `Abdallâh - que Dieu soit satisfait de lui - disait :"Jamais l'Envoyé de Dieu  - que Dieu lui accorde la Grâce et la Paix - ne s'est détourné de moi depuis que j'ai embrassé l'Islam. Il souriait chaque fois qu'il me voyait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حديث أنس رضي الله عنه</a:t>
            </a:r>
            <a:endParaRPr lang="fr-FR" dirty="0"/>
          </a:p>
        </p:txBody>
      </p:sp>
      <p:sp>
        <p:nvSpPr>
          <p:cNvPr id="3" name="Espace réservé du contenu 2"/>
          <p:cNvSpPr>
            <a:spLocks noGrp="1"/>
          </p:cNvSpPr>
          <p:nvPr>
            <p:ph idx="1"/>
          </p:nvPr>
        </p:nvSpPr>
        <p:spPr/>
        <p:txBody>
          <a:bodyPr/>
          <a:lstStyle/>
          <a:p>
            <a:pPr algn="just" rtl="1">
              <a:defRPr/>
            </a:pPr>
            <a:r>
              <a:rPr lang="ar-SA" sz="4000" dirty="0" smtClean="0"/>
              <a:t>عن أنس رضي الله عنه قال "كان النبي صلى الله عليه وسلم إذا استقبله الرجل فصافحه لا ينزع يده من يده حتى يكون الرجل ينزع يده، ولا يصرف وجهه من وجهه حتى يكون الرجل هو يصرفه، ولم ير مقدمًا ركبتيه بين يدي جليس له" </a:t>
            </a:r>
          </a:p>
          <a:p>
            <a:pPr algn="just" rtl="1">
              <a:buFont typeface="Wingdings" pitchFamily="2" charset="2"/>
              <a:buNone/>
              <a:defRPr/>
            </a:pPr>
            <a:r>
              <a:rPr lang="ar-SA" dirty="0" smtClean="0"/>
              <a:t>[ رواه أبو داود والترمذي وصححه الألباني في السلسلة الصحيحة ]</a:t>
            </a:r>
            <a:endParaRPr lang="fr-F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0"/>
            <a:ext cx="8229600" cy="1000125"/>
          </a:xfrm>
        </p:spPr>
        <p:txBody>
          <a:bodyPr/>
          <a:lstStyle/>
          <a:p>
            <a:pPr eaLnBrk="1" hangingPunct="1">
              <a:defRPr/>
            </a:pPr>
            <a:r>
              <a:rPr lang="fr-FR" b="1" dirty="0" smtClean="0"/>
              <a:t>Anas</a:t>
            </a:r>
            <a:r>
              <a:rPr lang="ar-SA" b="1" dirty="0" smtClean="0"/>
              <a:t>أنس رضي الله عنه </a:t>
            </a:r>
            <a:endParaRPr lang="fr-FR" b="1" dirty="0" smtClean="0"/>
          </a:p>
        </p:txBody>
      </p:sp>
      <p:sp>
        <p:nvSpPr>
          <p:cNvPr id="68611" name="Rectangle 3"/>
          <p:cNvSpPr>
            <a:spLocks noGrp="1" noChangeArrowheads="1"/>
          </p:cNvSpPr>
          <p:nvPr>
            <p:ph type="body" idx="1"/>
          </p:nvPr>
        </p:nvSpPr>
        <p:spPr>
          <a:xfrm>
            <a:off x="214313" y="1071563"/>
            <a:ext cx="8715375" cy="5500687"/>
          </a:xfrm>
        </p:spPr>
        <p:txBody>
          <a:bodyPr/>
          <a:lstStyle/>
          <a:p>
            <a:pPr eaLnBrk="1" hangingPunct="1">
              <a:lnSpc>
                <a:spcPct val="90000"/>
              </a:lnSpc>
              <a:defRPr/>
            </a:pPr>
            <a:r>
              <a:rPr lang="fr-FR" sz="2800" b="1" dirty="0" smtClean="0"/>
              <a:t>Anas  disait :</a:t>
            </a:r>
          </a:p>
          <a:p>
            <a:pPr algn="just" eaLnBrk="1" hangingPunct="1">
              <a:lnSpc>
                <a:spcPct val="90000"/>
              </a:lnSpc>
              <a:defRPr/>
            </a:pPr>
            <a:r>
              <a:rPr lang="fr-FR" dirty="0" smtClean="0"/>
              <a:t>"Jamais l'Envoyé de Dieu  n'a détourné la tête face à un homme qui lui parlait en confidence à l'oreille avant que cet homme ne détourne la tête le premier. Jamais il n'a retiré sa main à un homme qui la lui serrait avant que celui-ci ne retire la sienne. En plus, il commence toujours par saluer celui qu'il rencontre et serre le premier la main de ses Compagnons</a:t>
            </a:r>
            <a:r>
              <a:rPr lang="fr-FR" sz="28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0"/>
            <a:ext cx="8229600" cy="6597352"/>
          </a:xfrm>
        </p:spPr>
        <p:txBody>
          <a:bodyPr>
            <a:normAutofit fontScale="92500" lnSpcReduction="10000"/>
          </a:bodyPr>
          <a:lstStyle/>
          <a:p>
            <a:pPr algn="just"/>
            <a:r>
              <a:rPr lang="fr-FR" dirty="0" smtClean="0"/>
              <a:t>C’est un défaut très apparent et très gênant, qui fait fuir parfois les gens. Et il y a de quoi. Certains parmi nous ont très mal compris les messages de l’islam, ont très mal compris ce qu’est la pratique.  </a:t>
            </a:r>
          </a:p>
          <a:p>
            <a:pPr algn="just"/>
            <a:r>
              <a:rPr lang="fr-FR" dirty="0" smtClean="0"/>
              <a:t>« C'est par quelque miséricorde de la part de Dieu que tu (Muhammad) as été si doux envers eux ! Mais si tu étais rude, au cœur dur, ils se seraient enfuis de ton entourage.» [3 ; 159]. </a:t>
            </a:r>
          </a:p>
          <a:p>
            <a:pPr algn="just"/>
            <a:r>
              <a:rPr lang="fr-FR" dirty="0" smtClean="0"/>
              <a:t>Ce verset veut dire en d’autres termes de ne pas être sévère, n’aies pas un cœur dur, car sinon les gens vont s’éloigner de toi. </a:t>
            </a:r>
          </a:p>
          <a:p>
            <a:endParaRPr lang="fr-F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457200" y="260350"/>
            <a:ext cx="8229600" cy="5870575"/>
          </a:xfrm>
        </p:spPr>
        <p:txBody>
          <a:bodyPr/>
          <a:lstStyle/>
          <a:p>
            <a:pPr algn="just" eaLnBrk="1" hangingPunct="1">
              <a:lnSpc>
                <a:spcPct val="80000"/>
              </a:lnSpc>
              <a:defRPr/>
            </a:pPr>
            <a:r>
              <a:rPr lang="fr-FR" dirty="0" smtClean="0"/>
              <a:t>De même, on ne l'a jamais vu allonger les pieds au milieu de ses Compagnons, de manière à gêner l'un d'eux. Il honorait celui qui entrait chez lui. Il lui arrivait même d'étaler pour lui son manteau, ou de lui donner l'oreiller sur lequel il était adossé et de l'inviter à s'y asseoir s'il refusait.</a:t>
            </a:r>
          </a:p>
          <a:p>
            <a:pPr algn="just" eaLnBrk="1" hangingPunct="1">
              <a:lnSpc>
                <a:spcPct val="80000"/>
              </a:lnSpc>
              <a:defRPr/>
            </a:pPr>
            <a:r>
              <a:rPr lang="fr-FR" dirty="0" smtClean="0"/>
              <a:t>Il surnommait ses Compagnons et les appelait par leurs meilleurs noms pour les honorer. Il ne coupait jamais la parole à quiconque avant que celui-ci s'arrête de parler ou se lève pour s'en aller.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تواضع النبي صلى الله عليه وسلم</a:t>
            </a:r>
            <a:endParaRPr lang="fr-FR" dirty="0"/>
          </a:p>
        </p:txBody>
      </p:sp>
      <p:sp>
        <p:nvSpPr>
          <p:cNvPr id="3" name="Espace réservé du contenu 2"/>
          <p:cNvSpPr>
            <a:spLocks noGrp="1"/>
          </p:cNvSpPr>
          <p:nvPr>
            <p:ph idx="1"/>
          </p:nvPr>
        </p:nvSpPr>
        <p:spPr/>
        <p:txBody>
          <a:bodyPr/>
          <a:lstStyle/>
          <a:p>
            <a:pPr algn="just" rtl="1">
              <a:defRPr/>
            </a:pPr>
            <a:r>
              <a:rPr lang="ar-SA" dirty="0" smtClean="0"/>
              <a:t>كان تواضع النبي وسلوكا يوميا في حياته. </a:t>
            </a:r>
          </a:p>
          <a:p>
            <a:pPr algn="just" rtl="1">
              <a:defRPr/>
            </a:pPr>
            <a:r>
              <a:rPr lang="ar-SA" dirty="0" smtClean="0"/>
              <a:t>كان أشد الناس بعدا عن التكبر والرياء والتفاخر.. </a:t>
            </a:r>
          </a:p>
          <a:p>
            <a:pPr algn="just" rtl="1">
              <a:defRPr/>
            </a:pPr>
            <a:r>
              <a:rPr lang="ar-SA" dirty="0" smtClean="0"/>
              <a:t>وهو الذي يقول صلى الله عليه وسلم : (لا تطروني كما أطرت النصارى ابن مريم، إنما أنا عبدٌ فقولوا عبد الله ورسوله) رواه البخاري. وكان يقول صلى الله عليه وسلم : (آكل كما يأكل العبد وأجلس كما يجلس العبد) رواه أبو يعلى وحسنه الألباني</a:t>
            </a:r>
          </a:p>
          <a:p>
            <a:pPr algn="r" rtl="1">
              <a:buFont typeface="Wingdings" pitchFamily="2" charset="2"/>
              <a:buNone/>
              <a:defRPr/>
            </a:pPr>
            <a:endParaRPr lang="fr-F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وما زاد الله عبداً بعفو إلا عزاً</a:t>
            </a:r>
            <a:endParaRPr lang="fr-FR" dirty="0"/>
          </a:p>
        </p:txBody>
      </p:sp>
      <p:sp>
        <p:nvSpPr>
          <p:cNvPr id="3" name="Espace réservé du contenu 2"/>
          <p:cNvSpPr>
            <a:spLocks noGrp="1"/>
          </p:cNvSpPr>
          <p:nvPr>
            <p:ph idx="1"/>
          </p:nvPr>
        </p:nvSpPr>
        <p:spPr/>
        <p:txBody>
          <a:bodyPr/>
          <a:lstStyle/>
          <a:p>
            <a:pPr algn="just" rtl="1">
              <a:defRPr/>
            </a:pPr>
            <a:r>
              <a:rPr lang="ar-SA" dirty="0" smtClean="0"/>
              <a:t>عن أبي هريرة رضي الله عنه عن رسول الله صلى الله عليه وسلم قال: ( ما نقصت صدقة من مال وما زاد الله عبداً بعفو إلا عزاً وما تواضع أحد لله إلا رفعه الله ) رواه مسلم.</a:t>
            </a:r>
          </a:p>
          <a:p>
            <a:pPr algn="just" rtl="1">
              <a:buFont typeface="Wingdings" pitchFamily="2" charset="2"/>
              <a:buNone/>
              <a:defRPr/>
            </a:pPr>
            <a:endParaRPr lang="fr-FR" dirty="0" smtClean="0"/>
          </a:p>
          <a:p>
            <a:pPr algn="just" rtl="1">
              <a:defRPr/>
            </a:pPr>
            <a:r>
              <a:rPr lang="ar-SA" dirty="0" smtClean="0"/>
              <a:t>عن أبي مسعود أن رجلا كلم النبي صلى الله عليه وسلم يوم الفتح فأخذته الرعدة فقال النبي صلى الله عليه وسلم هون عليك فإنما أنا ابن امرأة من قريش كانت تأكل القديد. </a:t>
            </a:r>
          </a:p>
          <a:p>
            <a:pPr algn="r" rtl="1">
              <a:defRPr/>
            </a:pPr>
            <a:r>
              <a:rPr lang="ar-SA" dirty="0" smtClean="0"/>
              <a:t>هذا حديث صحيح على شرط الشيخين</a:t>
            </a:r>
            <a:endParaRPr lang="fr-FR" dirty="0" smtClean="0"/>
          </a:p>
          <a:p>
            <a:pPr>
              <a:defRPr/>
            </a:pPr>
            <a:endParaRPr lang="fr-F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إن الله أوحى إلى أن تواضعوا</a:t>
            </a:r>
            <a:endParaRPr lang="fr-FR" dirty="0"/>
          </a:p>
        </p:txBody>
      </p:sp>
      <p:sp>
        <p:nvSpPr>
          <p:cNvPr id="3" name="Espace réservé du contenu 2"/>
          <p:cNvSpPr>
            <a:spLocks noGrp="1"/>
          </p:cNvSpPr>
          <p:nvPr>
            <p:ph idx="1"/>
          </p:nvPr>
        </p:nvSpPr>
        <p:spPr/>
        <p:txBody>
          <a:bodyPr/>
          <a:lstStyle/>
          <a:p>
            <a:pPr algn="r" rtl="1">
              <a:defRPr/>
            </a:pPr>
            <a:r>
              <a:rPr lang="ar-SA" dirty="0" smtClean="0"/>
              <a:t>قال النبي صلى الله عليه وسلم: [إن الله أوحى إلي أن تواضعوا حتى لا يفخر أحد على أحد ولا يبغي أحد على أحد]</a:t>
            </a:r>
          </a:p>
          <a:p>
            <a:pPr algn="just">
              <a:defRPr/>
            </a:pPr>
            <a:r>
              <a:rPr lang="fr-FR" dirty="0" smtClean="0"/>
              <a:t> "Certes, Allah m'a révélé de vous ordonner de faire preuve de modestie, pour que l'un ne fasse pas preuve d'orgueil envers l'autre et que l'un ne fasse pas preuve d'injustice envers l'autre". </a:t>
            </a:r>
          </a:p>
          <a:p>
            <a:pPr>
              <a:defRPr/>
            </a:pPr>
            <a:endParaRPr lang="fr-F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idx="4294967295"/>
          </p:nvPr>
        </p:nvSpPr>
        <p:spPr>
          <a:xfrm>
            <a:off x="457200" y="0"/>
            <a:ext cx="8229600" cy="1071563"/>
          </a:xfrm>
        </p:spPr>
        <p:txBody>
          <a:bodyPr/>
          <a:lstStyle/>
          <a:p>
            <a:pPr eaLnBrk="1" hangingPunct="1">
              <a:defRPr/>
            </a:pPr>
            <a:r>
              <a:rPr lang="fr-FR" dirty="0" smtClean="0"/>
              <a:t>Il avait une grande modestie</a:t>
            </a:r>
          </a:p>
        </p:txBody>
      </p:sp>
      <p:sp>
        <p:nvSpPr>
          <p:cNvPr id="70659" name="Rectangle 3"/>
          <p:cNvSpPr>
            <a:spLocks noGrp="1" noChangeArrowheads="1"/>
          </p:cNvSpPr>
          <p:nvPr>
            <p:ph type="body" idx="4294967295"/>
          </p:nvPr>
        </p:nvSpPr>
        <p:spPr>
          <a:xfrm>
            <a:off x="457200" y="1143000"/>
            <a:ext cx="8229600" cy="4987925"/>
          </a:xfrm>
        </p:spPr>
        <p:txBody>
          <a:bodyPr/>
          <a:lstStyle/>
          <a:p>
            <a:pPr algn="just" eaLnBrk="1" hangingPunct="1">
              <a:defRPr/>
            </a:pPr>
            <a:r>
              <a:rPr lang="fr-FR" sz="2800" dirty="0" smtClean="0"/>
              <a:t>Il avait une grande modestie, il était éloigné de la fierté, de l'arrogance, de l'orgueil et de la supériorité ; il a dit (qu'Allah prie sur lui et le salue) :</a:t>
            </a:r>
          </a:p>
          <a:p>
            <a:pPr algn="just" eaLnBrk="1" hangingPunct="1">
              <a:defRPr/>
            </a:pPr>
            <a:r>
              <a:rPr lang="fr-FR" sz="2800" dirty="0" smtClean="0"/>
              <a:t>(Je ne suis qu'un serviteur. Donc, dites : "le serviteur d'Allah et Son messager") Rapporté par Al-Boukhari.</a:t>
            </a:r>
            <a:endParaRPr lang="ar-SA" sz="2800" dirty="0" smtClean="0"/>
          </a:p>
          <a:p>
            <a:pPr algn="just">
              <a:defRPr/>
            </a:pPr>
            <a:r>
              <a:rPr lang="fr-FR" sz="2800" dirty="0" smtClean="0"/>
              <a:t>Mouslim a rapporté que le Messager de Allah  a dit : "Celui qui fait preuve de modestie par recherche de l'agrément de Allah, Allah l'élève en degré".</a:t>
            </a:r>
          </a:p>
          <a:p>
            <a:pPr algn="just" eaLnBrk="1" hangingPunct="1">
              <a:defRPr/>
            </a:pPr>
            <a:endParaRPr lang="fr-FR" dirty="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الإمام أحمد</a:t>
            </a:r>
            <a:endParaRPr lang="fr-FR" dirty="0"/>
          </a:p>
        </p:txBody>
      </p:sp>
      <p:sp>
        <p:nvSpPr>
          <p:cNvPr id="3" name="Espace réservé du contenu 2"/>
          <p:cNvSpPr>
            <a:spLocks noGrp="1"/>
          </p:cNvSpPr>
          <p:nvPr>
            <p:ph idx="1"/>
          </p:nvPr>
        </p:nvSpPr>
        <p:spPr/>
        <p:txBody>
          <a:bodyPr/>
          <a:lstStyle/>
          <a:p>
            <a:pPr algn="just" rtl="1">
              <a:defRPr/>
            </a:pPr>
            <a:r>
              <a:rPr lang="ar-EG" dirty="0" smtClean="0"/>
              <a:t>قال يحيى بن معين : ما رأيت مثل أحمد بن حنبل!! صحبناه خمسين سنة ما افتخر علينا بشيء مما كان عليه من الصلاح والخير</a:t>
            </a:r>
            <a:r>
              <a:rPr lang="fr-FR" dirty="0" smtClean="0"/>
              <a:t>.</a:t>
            </a:r>
          </a:p>
          <a:p>
            <a:pPr algn="just" rtl="1">
              <a:defRPr/>
            </a:pPr>
            <a:r>
              <a:rPr lang="ar-EG" dirty="0" smtClean="0"/>
              <a:t>وكان الإمام أحمد يقول : نحن قوم مساكين</a:t>
            </a:r>
            <a:r>
              <a:rPr lang="fr-FR" dirty="0" smtClean="0"/>
              <a:t>.</a:t>
            </a:r>
          </a:p>
          <a:p>
            <a:pPr algn="just" rtl="1">
              <a:defRPr/>
            </a:pPr>
            <a:r>
              <a:rPr lang="ar-EG" dirty="0" smtClean="0"/>
              <a:t>قيل للإمام أحمد : جزاك الله عن الإسلام خيرا. فقال : لا ، بل جزى الله الإسلام عني خيرا من أنا وما أنا.؟</a:t>
            </a:r>
            <a:endParaRPr lang="fr-FR" dirty="0" smtClean="0"/>
          </a:p>
          <a:p>
            <a:pPr>
              <a:defRPr/>
            </a:pPr>
            <a:endParaRPr lang="fr-F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defRPr/>
            </a:pPr>
            <a:r>
              <a:rPr lang="ar-SA" dirty="0" smtClean="0"/>
              <a:t>كرم النبي صلى الله عليه وسلم</a:t>
            </a:r>
            <a:endParaRPr lang="fr-FR" dirty="0"/>
          </a:p>
        </p:txBody>
      </p:sp>
      <p:sp>
        <p:nvSpPr>
          <p:cNvPr id="3" name="Espace réservé du contenu 2"/>
          <p:cNvSpPr>
            <a:spLocks noGrp="1"/>
          </p:cNvSpPr>
          <p:nvPr>
            <p:ph idx="1"/>
          </p:nvPr>
        </p:nvSpPr>
        <p:spPr/>
        <p:txBody>
          <a:bodyPr/>
          <a:lstStyle/>
          <a:p>
            <a:pPr algn="r" rtl="1">
              <a:defRPr/>
            </a:pPr>
            <a:r>
              <a:rPr lang="ar-SA" dirty="0" smtClean="0"/>
              <a:t>أشرف الخلق محمدٌ صلى الله عليه وسلم إذا سئل عن حاجة لم يردَّ السائل عن حاجته، يقول جابر رضي الله عنه: ما سئل رسول الله  شيئًا قط فقال: لا. والدنيا أقل من أن يُردَّ طالبها.</a:t>
            </a:r>
          </a:p>
          <a:p>
            <a:pPr algn="r" rtl="1">
              <a:defRPr/>
            </a:pPr>
            <a:r>
              <a:rPr lang="ar-SA" dirty="0" smtClean="0"/>
              <a:t>كان أجود بالخير من الريح المرسلة</a:t>
            </a:r>
          </a:p>
          <a:p>
            <a:pPr algn="r" rtl="1">
              <a:defRPr/>
            </a:pP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0"/>
            <a:ext cx="8229600" cy="1071563"/>
          </a:xfrm>
        </p:spPr>
        <p:txBody>
          <a:bodyPr/>
          <a:lstStyle/>
          <a:p>
            <a:pPr eaLnBrk="1" hangingPunct="1">
              <a:defRPr/>
            </a:pPr>
            <a:r>
              <a:rPr lang="fr-FR" dirty="0" smtClean="0"/>
              <a:t>Il était généreux</a:t>
            </a:r>
          </a:p>
        </p:txBody>
      </p:sp>
      <p:sp>
        <p:nvSpPr>
          <p:cNvPr id="71683" name="Rectangle 3"/>
          <p:cNvSpPr>
            <a:spLocks noGrp="1" noChangeArrowheads="1"/>
          </p:cNvSpPr>
          <p:nvPr>
            <p:ph type="body" idx="1"/>
          </p:nvPr>
        </p:nvSpPr>
        <p:spPr>
          <a:xfrm>
            <a:off x="457200" y="1143000"/>
            <a:ext cx="8229600" cy="5500688"/>
          </a:xfrm>
        </p:spPr>
        <p:txBody>
          <a:bodyPr/>
          <a:lstStyle/>
          <a:p>
            <a:pPr algn="just" eaLnBrk="1" hangingPunct="1">
              <a:lnSpc>
                <a:spcPct val="80000"/>
              </a:lnSpc>
              <a:defRPr/>
            </a:pPr>
            <a:r>
              <a:rPr lang="fr-FR" dirty="0" smtClean="0"/>
              <a:t>Il était généreux, donnait avec largesse, et il dépensait largement, avec générosité et en plaçant sa confiance en Allah. A chaque fois qu'on lui demandait une chose parmi les biens de ce monde qu'il possédait, il ne repoussait jamais celui qui lui demandait. </a:t>
            </a:r>
            <a:endParaRPr lang="ar-SA" dirty="0" smtClean="0"/>
          </a:p>
          <a:p>
            <a:pPr algn="just" eaLnBrk="1" hangingPunct="1">
              <a:lnSpc>
                <a:spcPct val="80000"/>
              </a:lnSpc>
              <a:defRPr/>
            </a:pPr>
            <a:r>
              <a:rPr lang="fr-FR" dirty="0" smtClean="0"/>
              <a:t>Anass (qu'Allah soit satisfait de lui) a dit : -"A chaque fois que l'on demandait au messager d'Allah (qu'Allah prie sur lui et le salue) sur l'Islam quelque chose, il la donnait toujours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ar-SA" dirty="0" smtClean="0"/>
              <a:t>نماذج من سيرته صلى الله عليه وسلم</a:t>
            </a:r>
            <a:endParaRPr lang="fr-FR" dirty="0" smtClean="0"/>
          </a:p>
        </p:txBody>
      </p:sp>
      <p:sp>
        <p:nvSpPr>
          <p:cNvPr id="79875" name="Rectangle 3"/>
          <p:cNvSpPr>
            <a:spLocks noGrp="1" noChangeArrowheads="1"/>
          </p:cNvSpPr>
          <p:nvPr>
            <p:ph type="body" idx="1"/>
          </p:nvPr>
        </p:nvSpPr>
        <p:spPr/>
        <p:txBody>
          <a:bodyPr/>
          <a:lstStyle/>
          <a:p>
            <a:pPr algn="just" rtl="1" eaLnBrk="1" hangingPunct="1">
              <a:defRPr/>
            </a:pPr>
            <a:r>
              <a:rPr lang="ar-SA" dirty="0" smtClean="0"/>
              <a:t>جاءت امرأة من أنصار المدينة</a:t>
            </a:r>
            <a:r>
              <a:rPr lang="fr-FR" dirty="0" smtClean="0"/>
              <a:t> </a:t>
            </a:r>
            <a:r>
              <a:rPr lang="ar-SA" dirty="0" smtClean="0"/>
              <a:t>إلى رسول الله صلى الله عليه وسلم وقد نسجت له بردة من القطيفة ففرح بها النبي ولبسها ، فخرج بها النبي صلى الله عليه وسلم (في أول لبسة) فرآه أحد الصحابة من الأنصار وقال له ما أحلى هذه العباءة ! ألبسنيها يا رسول الله ، قال له النبي : نعم وخلعها له في الحال – صلى الله عليه وسلم (أرأيتم الإيثار) ، فاحتج الصحابة على هذا الأنصاري وقالوا له كان النبي في احتياج لها ، فقال لهم : وأنا أحوج منه إليها فقد أردت أن أجعلها في كفني حين أموت. </a:t>
            </a:r>
            <a:endParaRPr lang="fr-FR"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0"/>
            <a:ext cx="8229600" cy="1052513"/>
          </a:xfrm>
        </p:spPr>
        <p:txBody>
          <a:bodyPr/>
          <a:lstStyle/>
          <a:p>
            <a:pPr eaLnBrk="1" hangingPunct="1">
              <a:defRPr/>
            </a:pPr>
            <a:r>
              <a:rPr lang="ar-SA" dirty="0" smtClean="0"/>
              <a:t>قصة أبي هريرة رضي الله عنه</a:t>
            </a:r>
            <a:endParaRPr lang="fr-FR" dirty="0" smtClean="0"/>
          </a:p>
        </p:txBody>
      </p:sp>
      <p:sp>
        <p:nvSpPr>
          <p:cNvPr id="80899" name="Rectangle 3"/>
          <p:cNvSpPr>
            <a:spLocks noGrp="1" noChangeArrowheads="1"/>
          </p:cNvSpPr>
          <p:nvPr>
            <p:ph type="body" idx="1"/>
          </p:nvPr>
        </p:nvSpPr>
        <p:spPr>
          <a:xfrm>
            <a:off x="457200" y="1125538"/>
            <a:ext cx="8229600" cy="5472112"/>
          </a:xfrm>
        </p:spPr>
        <p:txBody>
          <a:bodyPr/>
          <a:lstStyle/>
          <a:p>
            <a:pPr algn="just" rtl="1" eaLnBrk="1" hangingPunct="1">
              <a:lnSpc>
                <a:spcPct val="90000"/>
              </a:lnSpc>
              <a:defRPr/>
            </a:pPr>
            <a:r>
              <a:rPr lang="ar-SA" dirty="0" smtClean="0"/>
              <a:t>كنت أجوع حتى أصرع من شدة الجوع ، فكنت أجلس بجوار منبر النبي صلى الله عليه وسلم يمر بي الرجل من المسلمين استقرأه آيات الإنفاق – لعله يعطينى شيئا– فقال : فمربي أبو بكر وقرأها علي ومر، لم يدرك ما أريد ، ومر على عمر بن الخطاب</a:t>
            </a:r>
            <a:r>
              <a:rPr lang="fr-FR" dirty="0" smtClean="0"/>
              <a:t>. </a:t>
            </a:r>
            <a:r>
              <a:rPr lang="ar-SA" dirty="0" smtClean="0"/>
              <a:t>..</a:t>
            </a:r>
            <a:endParaRPr lang="en-US" dirty="0" smtClean="0"/>
          </a:p>
          <a:p>
            <a:pPr algn="just" rtl="1" eaLnBrk="1" hangingPunct="1">
              <a:lnSpc>
                <a:spcPct val="90000"/>
              </a:lnSpc>
              <a:defRPr/>
            </a:pPr>
            <a:r>
              <a:rPr lang="ar-SA" dirty="0" smtClean="0"/>
              <a:t>فمر النبي صلى الله عليه وسلم، فنظر إلي فعرف حالي ، فبتسم وقال : يا أبا هر : الحق بي ، فدخل بيته واستأذن ، وقال لزوجته هل عندنا شيء؟ فقالت : جرة لبن تكفي رجلا أو اثنين فقط ، فنظر أبو هريرة للبن بشوق فأراد النبي أن يعلمه الإيثار ، فقال له : يا أبا هريرة : اذهب وائتنى بأهل الصفة</a:t>
            </a:r>
            <a:r>
              <a:rPr lang="fr-FR" dirty="0" smtClean="0"/>
              <a:t> </a:t>
            </a:r>
            <a:r>
              <a:rPr lang="ar-SA" dirty="0" smtClean="0"/>
              <a:t> (وهم حوالي مائة</a:t>
            </a:r>
            <a:r>
              <a:rPr lang="fr-FR" dirty="0" smtClean="0"/>
              <a:t> </a:t>
            </a:r>
            <a:r>
              <a:rPr lang="ar-SA" dirty="0" smtClean="0"/>
              <a:t>)</a:t>
            </a: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Nous avons un message</a:t>
            </a:r>
            <a:endParaRPr lang="fr-FR" dirty="0"/>
          </a:p>
        </p:txBody>
      </p:sp>
      <p:sp>
        <p:nvSpPr>
          <p:cNvPr id="3" name="Espace réservé du contenu 2"/>
          <p:cNvSpPr>
            <a:spLocks noGrp="1"/>
          </p:cNvSpPr>
          <p:nvPr>
            <p:ph idx="1"/>
          </p:nvPr>
        </p:nvSpPr>
        <p:spPr/>
        <p:txBody>
          <a:bodyPr>
            <a:normAutofit fontScale="77500" lnSpcReduction="20000"/>
          </a:bodyPr>
          <a:lstStyle/>
          <a:p>
            <a:pPr algn="just"/>
            <a:r>
              <a:rPr lang="fr-FR" dirty="0" smtClean="0"/>
              <a:t>Nous avons un message à faire passer, nous devons appeler les gens à cette religion et faire revenir les gens à cette religion. Il est de notre devoir de suivre ce Messager dans tout, il est un exemple parfait dans tout</a:t>
            </a:r>
            <a:r>
              <a:rPr lang="fr-FR" dirty="0" smtClean="0"/>
              <a:t>.</a:t>
            </a:r>
          </a:p>
          <a:p>
            <a:pPr algn="just">
              <a:buNone/>
            </a:pPr>
            <a:endParaRPr lang="fr-FR" dirty="0" smtClean="0"/>
          </a:p>
          <a:p>
            <a:pPr algn="just" rtl="1"/>
            <a:r>
              <a:rPr lang="ar-EG" sz="3600" dirty="0" smtClean="0"/>
              <a:t>{ </a:t>
            </a:r>
            <a:r>
              <a:rPr lang="ar-EG" sz="3600" i="1" dirty="0" smtClean="0"/>
              <a:t>قُلْ هَذِهِ سَبِيلِي أَدْعُو إِلَى اللَّه عَلَى بَصِيرَة أَنَا وَمَنِ اتَّبَعَنِي وَسُبْحَانَ اللَّه وَمَا أَنَا</a:t>
            </a:r>
            <a:r>
              <a:rPr lang="ar-EG" sz="3600" dirty="0" smtClean="0"/>
              <a:t> مِنَ </a:t>
            </a:r>
            <a:r>
              <a:rPr lang="ar-EG" sz="3600" i="1" dirty="0" smtClean="0"/>
              <a:t>الْمُشْرِكِينَ</a:t>
            </a:r>
            <a:r>
              <a:rPr lang="ar-EG" sz="3600" dirty="0" smtClean="0"/>
              <a:t>}</a:t>
            </a:r>
            <a:r>
              <a:rPr lang="fr-FR" sz="3600" dirty="0" smtClean="0"/>
              <a:t> </a:t>
            </a:r>
            <a:r>
              <a:rPr lang="ar-EG" sz="3600" dirty="0" smtClean="0"/>
              <a:t>يوسف 108 </a:t>
            </a:r>
            <a:endParaRPr lang="fr-FR" sz="3600" dirty="0" smtClean="0"/>
          </a:p>
          <a:p>
            <a:pPr algn="just"/>
            <a:r>
              <a:rPr lang="fr-FR" dirty="0" smtClean="0"/>
              <a:t>Dis : “Voici ma voie, j´appelle les gens [à la religion] d´Allah, moi et ceux qui me suivent, nous basant sur une preuve évidente. Gloire à Allah ! Et je ne suis point du nombre des associateurs.</a:t>
            </a:r>
            <a:endParaRPr lang="fr-F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457200" y="333375"/>
            <a:ext cx="8229600" cy="5792788"/>
          </a:xfrm>
        </p:spPr>
        <p:txBody>
          <a:bodyPr/>
          <a:lstStyle/>
          <a:p>
            <a:pPr algn="r" rtl="1" eaLnBrk="1" hangingPunct="1">
              <a:buFont typeface="Wingdings" pitchFamily="2" charset="2"/>
              <a:buNone/>
              <a:defRPr/>
            </a:pPr>
            <a:endParaRPr lang="en-US" dirty="0" smtClean="0"/>
          </a:p>
          <a:p>
            <a:pPr algn="just" rtl="1" eaLnBrk="1" hangingPunct="1">
              <a:defRPr/>
            </a:pPr>
            <a:r>
              <a:rPr lang="ar-SA" dirty="0" smtClean="0"/>
              <a:t>فذهبت وأتيت بهم ، فنظر إلى الرسول مبتسما وقال : يا ابا هريرة اسقهم.. فيقول : أخذت الجرة وبدأت أمر عليهم حتى شربوا منها جميعا. والنبي ينظر إلي ويبتسم. فقال لي النبي : يا أبا هريرة لم يبق سوى أنا وأنت ، قلت له : صدقت يا رسول الله ، فقال لي : اشرب يا أبا هريرة (لنتعلم خلق الإيثار) </a:t>
            </a:r>
          </a:p>
          <a:p>
            <a:pPr algn="just" rtl="1" eaLnBrk="1" hangingPunct="1">
              <a:defRPr/>
            </a:pPr>
            <a:r>
              <a:rPr lang="ar-SA" dirty="0" smtClean="0"/>
              <a:t>يقول أبو هريرة، فشربت ثم أعطيتها له ، فقال : اشرب يا أبا هريرة فشربت وشربت وشربت كلما قال لي ، حتى قلت له : لا والله لا أحد له مسلكا ، فأخذها النبي صلى الله عليه وسلم وشرب الفضلة صلى الله عليه وسلم..</a:t>
            </a:r>
            <a:endParaRPr lang="fr-FR"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57200" y="188913"/>
            <a:ext cx="8229600" cy="5942012"/>
          </a:xfrm>
        </p:spPr>
        <p:txBody>
          <a:bodyPr/>
          <a:lstStyle/>
          <a:p>
            <a:pPr algn="just" eaLnBrk="1" hangingPunct="1">
              <a:lnSpc>
                <a:spcPct val="80000"/>
              </a:lnSpc>
              <a:defRPr/>
            </a:pPr>
            <a:endParaRPr lang="ar-SA" sz="2400" dirty="0" smtClean="0"/>
          </a:p>
          <a:p>
            <a:pPr algn="just" rtl="1" eaLnBrk="1" hangingPunct="1">
              <a:lnSpc>
                <a:spcPct val="80000"/>
              </a:lnSpc>
              <a:defRPr/>
            </a:pPr>
            <a:r>
              <a:rPr lang="ar-SA" sz="4000" dirty="0" smtClean="0"/>
              <a:t>كان النبي صلى الله عليه وسلم يعفو ويصفح، ولا ينتقم لنفسه أبدا</a:t>
            </a:r>
          </a:p>
          <a:p>
            <a:pPr algn="just" rtl="1" eaLnBrk="1" hangingPunct="1">
              <a:lnSpc>
                <a:spcPct val="80000"/>
              </a:lnSpc>
              <a:defRPr/>
            </a:pPr>
            <a:endParaRPr lang="ar-SA" sz="4000" dirty="0" smtClean="0"/>
          </a:p>
          <a:p>
            <a:pPr algn="just" eaLnBrk="1" hangingPunct="1">
              <a:lnSpc>
                <a:spcPct val="80000"/>
              </a:lnSpc>
              <a:defRPr/>
            </a:pPr>
            <a:endParaRPr lang="ar-SA" sz="4000" dirty="0" smtClean="0"/>
          </a:p>
          <a:p>
            <a:pPr algn="just" eaLnBrk="1" hangingPunct="1">
              <a:lnSpc>
                <a:spcPct val="80000"/>
              </a:lnSpc>
              <a:defRPr/>
            </a:pPr>
            <a:r>
              <a:rPr lang="fr-FR" sz="4000" dirty="0" smtClean="0"/>
              <a:t>il était clément et ne punissait pas par le mal, mais il pardonnait ; il ne se mettait pas en colère pour lui-même</a:t>
            </a:r>
            <a:endParaRPr lang="ar-SA" sz="4000" dirty="0"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0"/>
            <a:ext cx="8929687" cy="6858000"/>
          </a:xfrm>
        </p:spPr>
        <p:txBody>
          <a:bodyPr/>
          <a:lstStyle/>
          <a:p>
            <a:pPr algn="just">
              <a:defRPr/>
            </a:pPr>
            <a:r>
              <a:rPr lang="fr-FR" dirty="0" smtClean="0"/>
              <a:t>La noblesse de ses caractères et sa douceur se manifestaient dans des situations où l’on s’attendrait habituellement à la colère et à l’irritation. </a:t>
            </a:r>
            <a:endParaRPr lang="ar-SA" dirty="0" smtClean="0"/>
          </a:p>
          <a:p>
            <a:pPr algn="just">
              <a:defRPr/>
            </a:pPr>
            <a:r>
              <a:rPr lang="fr-FR" dirty="0" smtClean="0"/>
              <a:t>Un jour une petite dispute éclata entre lui et l’une de ses épouses. La colère la poussa à dire : "C’est toi qui dis être un Prophète !" </a:t>
            </a:r>
            <a:endParaRPr lang="ar-SA" dirty="0" smtClean="0"/>
          </a:p>
          <a:p>
            <a:pPr algn="just">
              <a:defRPr/>
            </a:pPr>
            <a:r>
              <a:rPr lang="fr-FR" dirty="0" smtClean="0"/>
              <a:t>Malgré la lourdeur d’un tel propos, le Messager - paix et bénédiction sur lui - se contenta d’un rire qui éteignit le feu de la colère</a:t>
            </a:r>
            <a:r>
              <a:rPr lang="ar-SA" dirty="0" smtClean="0"/>
              <a:t>.</a:t>
            </a:r>
            <a:endParaRPr lang="fr-F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285750"/>
            <a:ext cx="8715375" cy="6286500"/>
          </a:xfrm>
        </p:spPr>
        <p:txBody>
          <a:bodyPr/>
          <a:lstStyle/>
          <a:p>
            <a:pPr algn="just">
              <a:defRPr/>
            </a:pPr>
            <a:r>
              <a:rPr lang="fr-FR" dirty="0" smtClean="0"/>
              <a:t>Le Prophète - paix et bénédiction sur lui - eut mal pour elle et s’interposa entre elle et son père et dit à ce dernier : "Nous n’avons pas fait appel à toi pour cela !" </a:t>
            </a:r>
            <a:endParaRPr lang="ar-SA" dirty="0" smtClean="0"/>
          </a:p>
          <a:p>
            <a:pPr algn="just">
              <a:defRPr/>
            </a:pPr>
            <a:r>
              <a:rPr lang="fr-FR" dirty="0" smtClean="0"/>
              <a:t>Peu de temps après, leur vie conjugale retrouva son cours harmonieux. Il n’y a rien d’étonnant dans ces manières puisque Mu</a:t>
            </a:r>
            <a:r>
              <a:rPr lang="fr-FR" u="sng" dirty="0" smtClean="0"/>
              <a:t>h</a:t>
            </a:r>
            <a:r>
              <a:rPr lang="fr-FR" dirty="0" smtClean="0"/>
              <a:t>ammad </a:t>
            </a:r>
            <a:r>
              <a:rPr lang="fr-FR" sz="2000" dirty="0" smtClean="0"/>
              <a:t>- paix et bénédiction sur lui -</a:t>
            </a:r>
            <a:r>
              <a:rPr lang="fr-FR" dirty="0" smtClean="0"/>
              <a:t> est celui qui dit : "Le meilleur parmi vous est le meilleur envers son épouse et je suis le meilleur envers mon épouse."</a:t>
            </a:r>
            <a:endParaRPr lang="fr-F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5" y="214313"/>
            <a:ext cx="9001125" cy="6357937"/>
          </a:xfrm>
        </p:spPr>
        <p:txBody>
          <a:bodyPr/>
          <a:lstStyle/>
          <a:p>
            <a:pPr algn="just">
              <a:defRPr/>
            </a:pPr>
            <a:r>
              <a:rPr lang="fr-FR" dirty="0" smtClean="0"/>
              <a:t>À une autre occasion, un différend éclata entre lui et Â’ishah. Ils demandèrent à Abû Bakr, son père, d’arbitrer entre eux. Le Prophète - paix et bénédiction sur lui - dit à `Â’ishah : "`Â’ishah, veux-tu prendre la parole en premier, ou bien est-ce que je la prends ?" </a:t>
            </a:r>
            <a:endParaRPr lang="ar-SA" dirty="0" smtClean="0"/>
          </a:p>
          <a:p>
            <a:pPr algn="just">
              <a:defRPr/>
            </a:pPr>
            <a:r>
              <a:rPr lang="fr-FR" dirty="0" smtClean="0"/>
              <a:t>Elle lui dit : "Vas-y, mais ne dis que la vérité." Sur ce, Abû Bakr lui donna une gifle qui la fit saigner pour cette dure parole. Il lui dit : "Ô ennemie de ta propre personne, le Messager d’Allâh dirait-il autre chose que la vérité ?"</a:t>
            </a:r>
            <a:endParaRPr lang="fr-F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4313"/>
            <a:ext cx="8229600" cy="6429375"/>
          </a:xfrm>
        </p:spPr>
        <p:txBody>
          <a:bodyPr/>
          <a:lstStyle/>
          <a:p>
            <a:pPr algn="just">
              <a:defRPr/>
            </a:pPr>
            <a:r>
              <a:rPr lang="fr-FR" sz="2800" dirty="0" smtClean="0"/>
              <a:t>Il pardonna à ceux qui l'avaient combattu : Lors de l'entrée de la Mosquée sacrée, au matin de la Victoire, il trouva les grands personnages de Qoreych, têtes basses, attendant la sentence de l'Envoyé d'Allah (</a:t>
            </a:r>
            <a:r>
              <a:rPr lang="ar-SA" sz="2800" dirty="0" smtClean="0"/>
              <a:t>صلى الله عليه و سلم</a:t>
            </a:r>
            <a:r>
              <a:rPr lang="fr-FR" sz="2800" dirty="0" smtClean="0"/>
              <a:t>), victorieux sur eux. Il dit alors :</a:t>
            </a:r>
            <a:r>
              <a:rPr lang="ar-SA" sz="2800" dirty="0" smtClean="0"/>
              <a:t>						</a:t>
            </a:r>
            <a:r>
              <a:rPr lang="fr-FR" sz="2800" dirty="0" smtClean="0"/>
              <a:t/>
            </a:r>
            <a:br>
              <a:rPr lang="fr-FR" sz="2800" dirty="0" smtClean="0"/>
            </a:br>
            <a:r>
              <a:rPr lang="fr-FR" sz="2800" dirty="0" smtClean="0"/>
              <a:t>"Peuple de Qoreych ! Qu'attendez-vous que je fasse avec vous ?”</a:t>
            </a:r>
            <a:r>
              <a:rPr lang="ar-SA" sz="2800" dirty="0" smtClean="0"/>
              <a:t>			</a:t>
            </a:r>
            <a:r>
              <a:rPr lang="fr-FR" sz="2800" dirty="0" smtClean="0"/>
              <a:t/>
            </a:r>
            <a:br>
              <a:rPr lang="fr-FR" sz="2800" dirty="0" smtClean="0"/>
            </a:br>
            <a:r>
              <a:rPr lang="fr-FR" sz="2800" dirty="0" smtClean="0"/>
              <a:t>"Un frère généreux, fils d'un frère généreux", répondirent-ils !</a:t>
            </a:r>
            <a:br>
              <a:rPr lang="fr-FR" sz="2800" dirty="0" smtClean="0"/>
            </a:br>
            <a:r>
              <a:rPr lang="fr-FR" sz="2800" b="1" dirty="0" smtClean="0"/>
              <a:t>"Allez, vous êtes libres"</a:t>
            </a:r>
            <a:r>
              <a:rPr lang="fr-FR" sz="2800" dirty="0" smtClean="0"/>
              <a:t>, dit-il alors ! Ainsi, il leur pardonna, après tous les torts qu'ils lui firent subir ainsi qu'à ses compagnons</a:t>
            </a:r>
            <a:r>
              <a:rPr lang="ar-SA" sz="2800" dirty="0" smtClean="0"/>
              <a:t>.</a:t>
            </a:r>
            <a:r>
              <a:rPr lang="fr-FR" sz="2800" dirty="0" smtClean="0"/>
              <a:t> </a:t>
            </a:r>
          </a:p>
          <a:p>
            <a:pPr>
              <a:defRPr/>
            </a:pPr>
            <a:endParaRPr lang="fr-F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fr-FR" sz="4800" dirty="0" smtClean="0"/>
              <a:t>Gagner les cœurs</a:t>
            </a:r>
          </a:p>
        </p:txBody>
      </p:sp>
      <p:sp>
        <p:nvSpPr>
          <p:cNvPr id="14339" name="Rectangle 3"/>
          <p:cNvSpPr>
            <a:spLocks noGrp="1" noChangeArrowheads="1"/>
          </p:cNvSpPr>
          <p:nvPr>
            <p:ph type="body" idx="1"/>
          </p:nvPr>
        </p:nvSpPr>
        <p:spPr/>
        <p:txBody>
          <a:bodyPr/>
          <a:lstStyle/>
          <a:p>
            <a:pPr eaLnBrk="1" hangingPunct="1">
              <a:defRPr/>
            </a:pPr>
            <a:endParaRPr lang="fr-FR" sz="3600" dirty="0" smtClean="0"/>
          </a:p>
          <a:p>
            <a:pPr algn="just" eaLnBrk="1" hangingPunct="1">
              <a:buFont typeface="Wingdings" pitchFamily="2" charset="2"/>
              <a:buNone/>
              <a:defRPr/>
            </a:pPr>
            <a:r>
              <a:rPr lang="fr-FR" sz="3600" dirty="0" smtClean="0"/>
              <a:t>  Il avait - paix et bénédictions sur lui - une belle façon de gagner les cœurs Même de ses ennemis.             Parfois, les gens venaient à lui, le détestant et haïssant l’islam, puis repartaient musulmans.</a:t>
            </a:r>
          </a:p>
          <a:p>
            <a:pPr eaLnBrk="1" hangingPunct="1">
              <a:defRPr/>
            </a:pPr>
            <a:endParaRPr lang="fr-FR"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fr-FR" sz="4000" dirty="0" smtClean="0"/>
              <a:t>Les bonnes relations sont essentielles</a:t>
            </a:r>
          </a:p>
        </p:txBody>
      </p:sp>
      <p:sp>
        <p:nvSpPr>
          <p:cNvPr id="12291" name="Rectangle 3"/>
          <p:cNvSpPr>
            <a:spLocks noGrp="1" noChangeArrowheads="1"/>
          </p:cNvSpPr>
          <p:nvPr>
            <p:ph type="body" idx="1"/>
          </p:nvPr>
        </p:nvSpPr>
        <p:spPr>
          <a:xfrm>
            <a:off x="214313" y="1600200"/>
            <a:ext cx="8472487" cy="5043488"/>
          </a:xfrm>
        </p:spPr>
        <p:txBody>
          <a:bodyPr/>
          <a:lstStyle/>
          <a:p>
            <a:pPr algn="just" eaLnBrk="1" hangingPunct="1">
              <a:lnSpc>
                <a:spcPct val="90000"/>
              </a:lnSpc>
              <a:defRPr/>
            </a:pPr>
            <a:r>
              <a:rPr lang="fr-FR" sz="3600" dirty="0" smtClean="0">
                <a:latin typeface="Times New Roman" pitchFamily="18" charset="0"/>
                <a:cs typeface="Times New Roman" pitchFamily="18" charset="0"/>
              </a:rPr>
              <a:t>Et nous devrions sans cesse tâcher d’améliorer nos rapports avec autrui. Le Prophète — paix et bénédictions sur lui — avait toujours de bons rapports avec les gens. </a:t>
            </a:r>
          </a:p>
          <a:p>
            <a:pPr algn="just" eaLnBrk="1" hangingPunct="1">
              <a:lnSpc>
                <a:spcPct val="90000"/>
              </a:lnSpc>
              <a:defRPr/>
            </a:pPr>
            <a:r>
              <a:rPr lang="fr-FR" sz="3600" dirty="0" smtClean="0">
                <a:latin typeface="Times New Roman" pitchFamily="18" charset="0"/>
                <a:cs typeface="Times New Roman" pitchFamily="18" charset="0"/>
              </a:rPr>
              <a:t>Il ne maltraitait personne. Même lorsque ses pires ennemis venaient à lui ou qu’il avait quelque emprise sur eux, il leur pardonnait et les traitait avec gentillesse.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48680"/>
            <a:ext cx="8229600" cy="5582245"/>
          </a:xfrm>
        </p:spPr>
        <p:txBody>
          <a:bodyPr/>
          <a:lstStyle/>
          <a:p>
            <a:pPr algn="just" rtl="1"/>
            <a:r>
              <a:rPr lang="ar-EG" dirty="0" smtClean="0"/>
              <a:t>ما زلنا لم نتخلص من أوساخ الجاهلية</a:t>
            </a:r>
          </a:p>
          <a:p>
            <a:pPr algn="just" rtl="1">
              <a:buNone/>
            </a:pPr>
            <a:endParaRPr lang="fr-FR" dirty="0" smtClean="0"/>
          </a:p>
          <a:p>
            <a:pPr algn="just"/>
            <a:r>
              <a:rPr lang="fr-FR" dirty="0" smtClean="0"/>
              <a:t>Nous avons garder trop de mauvaises choses de la </a:t>
            </a:r>
            <a:r>
              <a:rPr lang="fr-FR" dirty="0" smtClean="0"/>
              <a:t>jahiliya</a:t>
            </a:r>
            <a:r>
              <a:rPr lang="fr-FR" dirty="0" smtClean="0"/>
              <a:t> (vocabulaire, les attitudes, mauvais comportements…). </a:t>
            </a:r>
          </a:p>
          <a:p>
            <a:pPr algn="just"/>
            <a:r>
              <a:rPr lang="fr-FR" dirty="0" smtClean="0"/>
              <a:t>Il y a beaucoup de caractéristiques de la </a:t>
            </a:r>
            <a:r>
              <a:rPr lang="fr-FR" dirty="0" smtClean="0"/>
              <a:t>jahiliya</a:t>
            </a:r>
            <a:r>
              <a:rPr lang="fr-FR" dirty="0" smtClean="0"/>
              <a:t> qui restent accrochées à nous. 								</a:t>
            </a:r>
            <a:br>
              <a:rPr lang="fr-FR" dirty="0" smtClean="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Bon comportement est l'un des meilleurs Moyens de Da'wa</a:t>
            </a:r>
            <a:endParaRPr lang="fr-FR" dirty="0"/>
          </a:p>
        </p:txBody>
      </p:sp>
      <p:sp>
        <p:nvSpPr>
          <p:cNvPr id="3" name="Espace réservé du contenu 2"/>
          <p:cNvSpPr>
            <a:spLocks noGrp="1"/>
          </p:cNvSpPr>
          <p:nvPr>
            <p:ph idx="1"/>
          </p:nvPr>
        </p:nvSpPr>
        <p:spPr>
          <a:xfrm>
            <a:off x="457200" y="1772816"/>
            <a:ext cx="8229600" cy="4358109"/>
          </a:xfrm>
        </p:spPr>
        <p:txBody>
          <a:bodyPr>
            <a:normAutofit fontScale="85000" lnSpcReduction="10000"/>
          </a:bodyPr>
          <a:lstStyle/>
          <a:p>
            <a:pPr algn="just"/>
            <a:r>
              <a:rPr lang="fr-FR" dirty="0" smtClean="0"/>
              <a:t>Le Bon comportement est l'un des meilleurs Moyens de Da'wa : En effet l'islam est entré dans certains pays comme les Iles Comores</a:t>
            </a:r>
            <a:r>
              <a:rPr lang="ar-EG" dirty="0" smtClean="0"/>
              <a:t> </a:t>
            </a:r>
            <a:r>
              <a:rPr lang="fr-FR" dirty="0" smtClean="0"/>
              <a:t>et l'Indonésie grâce notamment au comportement de commerçants Musulmans.</a:t>
            </a:r>
          </a:p>
          <a:p>
            <a:pPr algn="just"/>
            <a:r>
              <a:rPr lang="fr-FR" dirty="0" smtClean="0"/>
              <a:t> En voyant le comportement de ces commerçants notamment leur honnêteté, leur loyauté et leur sincérité dans le commerce, les habitants entrèrent progressivement dans l'Islam.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7813"/>
            <a:ext cx="8229600" cy="990600"/>
          </a:xfrm>
        </p:spPr>
        <p:txBody>
          <a:bodyPr/>
          <a:lstStyle/>
          <a:p>
            <a:pPr eaLnBrk="1" hangingPunct="1">
              <a:defRPr/>
            </a:pPr>
            <a:r>
              <a:rPr lang="ar-SA" sz="4000" dirty="0" smtClean="0"/>
              <a:t>لَقَدْ كَانَ لَكُمْ فِي رَسُولِ اللَّهِ أُسْوَةٌ حَسَنَةٌ</a:t>
            </a:r>
            <a:endParaRPr lang="fr-FR" sz="4000" dirty="0" smtClean="0"/>
          </a:p>
        </p:txBody>
      </p:sp>
      <p:sp>
        <p:nvSpPr>
          <p:cNvPr id="52227" name="Rectangle 3"/>
          <p:cNvSpPr>
            <a:spLocks noGrp="1" noChangeArrowheads="1"/>
          </p:cNvSpPr>
          <p:nvPr>
            <p:ph type="body" idx="1"/>
          </p:nvPr>
        </p:nvSpPr>
        <p:spPr>
          <a:xfrm>
            <a:off x="457200" y="1600200"/>
            <a:ext cx="8229600" cy="4997450"/>
          </a:xfrm>
        </p:spPr>
        <p:txBody>
          <a:bodyPr/>
          <a:lstStyle/>
          <a:p>
            <a:pPr algn="just" rtl="1" eaLnBrk="1" hangingPunct="1">
              <a:defRPr/>
            </a:pPr>
            <a:r>
              <a:rPr lang="ar-SA" dirty="0" smtClean="0"/>
              <a:t>{لَقَدْ كَانَ لَكُمْ فِي رَسُولِ اللَّهِ أُسْوَةٌ حَسَنَةٌ لِمَنْ كَانَ يَرْجُو اللَّهَ وَالْيَوْمَ الْآخِرَ وَذَكَرَ اللَّهَ كَثِيراً} الأحزاب:21</a:t>
            </a:r>
            <a:endParaRPr lang="fr-FR" dirty="0" smtClean="0"/>
          </a:p>
          <a:p>
            <a:pPr algn="just" eaLnBrk="1" hangingPunct="1">
              <a:defRPr/>
            </a:pPr>
            <a:endParaRPr lang="ar-SA" dirty="0" smtClean="0"/>
          </a:p>
          <a:p>
            <a:pPr algn="just" eaLnBrk="1" hangingPunct="1">
              <a:defRPr/>
            </a:pPr>
            <a:r>
              <a:rPr lang="fr-FR" dirty="0" smtClean="0"/>
              <a:t>En effet, vous avez dans le Messager d'Allah un excellent modèle (à suivre), pour quiconque espère en Allah et au Jour dernier et invoque Allah fréquemment </a:t>
            </a:r>
            <a:r>
              <a:rPr lang="ar-SA" dirty="0" smtClean="0"/>
              <a:t>{</a:t>
            </a:r>
            <a:r>
              <a:rPr lang="fr-FR" dirty="0" smtClean="0"/>
              <a:t> [Al Ahzâb] </a:t>
            </a:r>
          </a:p>
        </p:txBody>
      </p:sp>
    </p:spTree>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916</TotalTime>
  <Words>4064</Words>
  <Application>Microsoft Office PowerPoint</Application>
  <PresentationFormat>Affichage à l'écran (4:3)</PresentationFormat>
  <Paragraphs>212</Paragraphs>
  <Slides>67</Slides>
  <Notes>6</Notes>
  <HiddenSlides>0</HiddenSlides>
  <MMClips>0</MMClips>
  <ScaleCrop>false</ScaleCrop>
  <HeadingPairs>
    <vt:vector size="4" baseType="variant">
      <vt:variant>
        <vt:lpstr>Thème</vt:lpstr>
      </vt:variant>
      <vt:variant>
        <vt:i4>1</vt:i4>
      </vt:variant>
      <vt:variant>
        <vt:lpstr>Titres des diapositives</vt:lpstr>
      </vt:variant>
      <vt:variant>
        <vt:i4>67</vt:i4>
      </vt:variant>
    </vt:vector>
  </HeadingPairs>
  <TitlesOfParts>
    <vt:vector size="68" baseType="lpstr">
      <vt:lpstr>Globe</vt:lpstr>
      <vt:lpstr>مكانة الأخلاق في الإسلام L’importance du comportement en Islam</vt:lpstr>
      <vt:lpstr>Diapositive 2</vt:lpstr>
      <vt:lpstr>Diapositive 3</vt:lpstr>
      <vt:lpstr>Diapositive 4</vt:lpstr>
      <vt:lpstr>Diapositive 5</vt:lpstr>
      <vt:lpstr>Nous avons un message</vt:lpstr>
      <vt:lpstr>Diapositive 7</vt:lpstr>
      <vt:lpstr>Le Bon comportement est l'un des meilleurs Moyens de Da'wa</vt:lpstr>
      <vt:lpstr>لَقَدْ كَانَ لَكُمْ فِي رَسُولِ اللَّهِ أُسْوَةٌ حَسَنَةٌ</vt:lpstr>
      <vt:lpstr>ثناء الله على نبيه</vt:lpstr>
      <vt:lpstr>كان خلقه القرآن</vt:lpstr>
      <vt:lpstr>Le plus noble des hommes </vt:lpstr>
      <vt:lpstr>إنما بعثت لأتمم صالح الأخلاق</vt:lpstr>
      <vt:lpstr>اللهم كما أحسنت خلقي فأحسن خلقي</vt:lpstr>
      <vt:lpstr>وَيُزَكِّيهِمْ</vt:lpstr>
      <vt:lpstr>Diapositive 16</vt:lpstr>
      <vt:lpstr>La foi la plus parfaite أكمل المؤمنين إيمانا</vt:lpstr>
      <vt:lpstr>Ecoute ce hadith</vt:lpstr>
      <vt:lpstr>خياركم أحاسنكم أخلاقاً</vt:lpstr>
      <vt:lpstr>واسمع إلى الحبيب</vt:lpstr>
      <vt:lpstr>Ce qui fait entrer les gens le plus au Paradis  أكثر ما يدخل الناس الجنةَ</vt:lpstr>
      <vt:lpstr>Rien ne pèse plus lourd  أثقل شيء يوضع في ميزان العبد </vt:lpstr>
      <vt:lpstr>البر حسن الخلق</vt:lpstr>
      <vt:lpstr>Je me porte garant d’un palais en haut du paradis</vt:lpstr>
      <vt:lpstr>l'Islam n'est pas un savoir uniquement...  </vt:lpstr>
      <vt:lpstr>Diapositive 26</vt:lpstr>
      <vt:lpstr>الخلق السيء</vt:lpstr>
      <vt:lpstr>le mauvais comportement</vt:lpstr>
      <vt:lpstr>نموذج</vt:lpstr>
      <vt:lpstr>ماذا نفهم من الحديث؟</vt:lpstr>
      <vt:lpstr>Diapositive 31</vt:lpstr>
      <vt:lpstr>Un exemple</vt:lpstr>
      <vt:lpstr>Diapositive 33</vt:lpstr>
      <vt:lpstr>عامل الناس كما تحب أن يعاملوك</vt:lpstr>
      <vt:lpstr>أتدرون من المفلس؟</vt:lpstr>
      <vt:lpstr>Savez-vous qui est le ruiné ?</vt:lpstr>
      <vt:lpstr>Diapositive 37</vt:lpstr>
      <vt:lpstr>L’Islam, c’est la culture du bon comportement</vt:lpstr>
      <vt:lpstr>Tu as été doux</vt:lpstr>
      <vt:lpstr>Les gens de l'Enfer</vt:lpstr>
      <vt:lpstr>Diapositive 41</vt:lpstr>
      <vt:lpstr>Diapositive 42</vt:lpstr>
      <vt:lpstr>Parole d’un sage</vt:lpstr>
      <vt:lpstr>Diapositive 44</vt:lpstr>
      <vt:lpstr>Parole de Aïcha </vt:lpstr>
      <vt:lpstr>Ali b.Abi Taleb </vt:lpstr>
      <vt:lpstr>جرير رضي الله عنه</vt:lpstr>
      <vt:lpstr>حديث أنس رضي الله عنه</vt:lpstr>
      <vt:lpstr>Anasأنس رضي الله عنه </vt:lpstr>
      <vt:lpstr>Diapositive 50</vt:lpstr>
      <vt:lpstr>تواضع النبي صلى الله عليه وسلم</vt:lpstr>
      <vt:lpstr>وما زاد الله عبداً بعفو إلا عزاً</vt:lpstr>
      <vt:lpstr>إن الله أوحى إلى أن تواضعوا</vt:lpstr>
      <vt:lpstr>Il avait une grande modestie</vt:lpstr>
      <vt:lpstr>الإمام أحمد</vt:lpstr>
      <vt:lpstr>كرم النبي صلى الله عليه وسلم</vt:lpstr>
      <vt:lpstr>Il était généreux</vt:lpstr>
      <vt:lpstr>نماذج من سيرته صلى الله عليه وسلم</vt:lpstr>
      <vt:lpstr>قصة أبي هريرة رضي الله عنه</vt:lpstr>
      <vt:lpstr>Diapositive 60</vt:lpstr>
      <vt:lpstr>Diapositive 61</vt:lpstr>
      <vt:lpstr>Diapositive 62</vt:lpstr>
      <vt:lpstr>Diapositive 63</vt:lpstr>
      <vt:lpstr>Diapositive 64</vt:lpstr>
      <vt:lpstr>Diapositive 65</vt:lpstr>
      <vt:lpstr>Gagner les cœurs</vt:lpstr>
      <vt:lpstr>Les bonnes relations sont essentielles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المؤمن بين تقوى الخالق والإحسان إلى الخلق Le croyant entre la crainte d’Allah et la bienfaisance vers les créatures     2</dc:title>
  <dc:creator>nouar</dc:creator>
  <cp:lastModifiedBy>Connexion</cp:lastModifiedBy>
  <cp:revision>77</cp:revision>
  <dcterms:created xsi:type="dcterms:W3CDTF">2008-12-12T18:10:30Z</dcterms:created>
  <dcterms:modified xsi:type="dcterms:W3CDTF">2013-12-07T16:35:07Z</dcterms:modified>
</cp:coreProperties>
</file>